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 id="2147483671" r:id="rId5"/>
  </p:sldMasterIdLst>
  <p:notesMasterIdLst>
    <p:notesMasterId r:id="rId62"/>
  </p:notesMasterIdLst>
  <p:handoutMasterIdLst>
    <p:handoutMasterId r:id="rId63"/>
  </p:handoutMasterIdLst>
  <p:sldIdLst>
    <p:sldId id="256" r:id="rId6"/>
    <p:sldId id="259" r:id="rId7"/>
    <p:sldId id="257" r:id="rId8"/>
    <p:sldId id="260" r:id="rId9"/>
    <p:sldId id="407" r:id="rId10"/>
    <p:sldId id="439" r:id="rId11"/>
    <p:sldId id="313" r:id="rId12"/>
    <p:sldId id="282" r:id="rId13"/>
    <p:sldId id="299" r:id="rId14"/>
    <p:sldId id="296" r:id="rId15"/>
    <p:sldId id="318" r:id="rId16"/>
    <p:sldId id="317" r:id="rId17"/>
    <p:sldId id="435" r:id="rId18"/>
    <p:sldId id="417" r:id="rId19"/>
    <p:sldId id="273" r:id="rId20"/>
    <p:sldId id="276" r:id="rId21"/>
    <p:sldId id="333" r:id="rId22"/>
    <p:sldId id="379" r:id="rId23"/>
    <p:sldId id="399" r:id="rId24"/>
    <p:sldId id="383" r:id="rId25"/>
    <p:sldId id="442" r:id="rId26"/>
    <p:sldId id="443" r:id="rId27"/>
    <p:sldId id="274" r:id="rId28"/>
    <p:sldId id="546" r:id="rId29"/>
    <p:sldId id="547" r:id="rId30"/>
    <p:sldId id="275" r:id="rId31"/>
    <p:sldId id="545" r:id="rId32"/>
    <p:sldId id="550" r:id="rId33"/>
    <p:sldId id="413" r:id="rId34"/>
    <p:sldId id="389" r:id="rId35"/>
    <p:sldId id="436" r:id="rId36"/>
    <p:sldId id="400" r:id="rId37"/>
    <p:sldId id="437" r:id="rId38"/>
    <p:sldId id="416" r:id="rId39"/>
    <p:sldId id="272" r:id="rId40"/>
    <p:sldId id="265" r:id="rId41"/>
    <p:sldId id="414" r:id="rId42"/>
    <p:sldId id="438" r:id="rId43"/>
    <p:sldId id="286" r:id="rId44"/>
    <p:sldId id="384" r:id="rId45"/>
    <p:sldId id="441" r:id="rId46"/>
    <p:sldId id="415" r:id="rId47"/>
    <p:sldId id="258" r:id="rId48"/>
    <p:sldId id="548" r:id="rId49"/>
    <p:sldId id="549" r:id="rId50"/>
    <p:sldId id="411" r:id="rId51"/>
    <p:sldId id="412" r:id="rId52"/>
    <p:sldId id="347" r:id="rId53"/>
    <p:sldId id="427" r:id="rId54"/>
    <p:sldId id="433" r:id="rId55"/>
    <p:sldId id="291" r:id="rId56"/>
    <p:sldId id="285" r:id="rId57"/>
    <p:sldId id="292" r:id="rId58"/>
    <p:sldId id="440" r:id="rId59"/>
    <p:sldId id="418" r:id="rId60"/>
    <p:sldId id="551" r:id="rId61"/>
  </p:sldIdLst>
  <p:sldSz cx="12192000" cy="6858000"/>
  <p:notesSz cx="6858000" cy="9144000"/>
  <p:defaultTextStyle>
    <a:defPPr rtl="0">
      <a:defRPr lang="ja-jp"/>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17"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02" autoAdjust="0"/>
    <p:restoredTop sz="88443" autoAdjust="0"/>
  </p:normalViewPr>
  <p:slideViewPr>
    <p:cSldViewPr snapToGrid="0">
      <p:cViewPr varScale="1">
        <p:scale>
          <a:sx n="95" d="100"/>
          <a:sy n="95" d="100"/>
        </p:scale>
        <p:origin x="630" y="66"/>
      </p:cViewPr>
      <p:guideLst>
        <p:guide orient="horz" pos="2160"/>
        <p:guide pos="3817"/>
      </p:guideLst>
    </p:cSldViewPr>
  </p:slideViewPr>
  <p:notesTextViewPr>
    <p:cViewPr>
      <p:scale>
        <a:sx n="1" d="1"/>
        <a:sy n="1" d="1"/>
      </p:scale>
      <p:origin x="0" y="0"/>
    </p:cViewPr>
  </p:notesTextViewPr>
  <p:notesViewPr>
    <p:cSldViewPr snapToGrid="0">
      <p:cViewPr varScale="1">
        <p:scale>
          <a:sx n="99" d="100"/>
          <a:sy n="99" d="100"/>
        </p:scale>
        <p:origin x="2820" y="72"/>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handoutMaster" Target="handoutMasters/handoutMaster1.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theme" Target="theme/theme1.xml"/><Relationship Id="rId5" Type="http://schemas.openxmlformats.org/officeDocument/2006/relationships/slideMaster" Target="slideMasters/slideMaster2.xml"/><Relationship Id="rId61" Type="http://schemas.openxmlformats.org/officeDocument/2006/relationships/slide" Target="slides/slide56.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presProps" Target="presProps.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tableStyles" Target="tableStyles.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a:extLst>
              <a:ext uri="{FF2B5EF4-FFF2-40B4-BE49-F238E27FC236}">
                <a16:creationId xmlns:a16="http://schemas.microsoft.com/office/drawing/2014/main" id="{C703FB87-790C-4850-A90C-12C5FF4B94D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ja-JP" altLang="en-US">
              <a:latin typeface="Meiryo UI" panose="020B0604030504040204" pitchFamily="50" charset="-128"/>
              <a:ea typeface="Meiryo UI" panose="020B0604030504040204" pitchFamily="50" charset="-128"/>
            </a:endParaRPr>
          </a:p>
        </p:txBody>
      </p:sp>
      <p:sp>
        <p:nvSpPr>
          <p:cNvPr id="3" name="日付プレースホルダー 2">
            <a:extLst>
              <a:ext uri="{FF2B5EF4-FFF2-40B4-BE49-F238E27FC236}">
                <a16:creationId xmlns:a16="http://schemas.microsoft.com/office/drawing/2014/main" id="{F8127921-F9C4-44F3-AC5F-130B6A406C0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50575A93-E921-4754-8DF9-8AFEFF2F4C67}" type="datetime1">
              <a:rPr lang="en-US" altLang="ja-JP" smtClean="0">
                <a:latin typeface="Meiryo UI" panose="020B0604030504040204" pitchFamily="50" charset="-128"/>
                <a:ea typeface="Meiryo UI" panose="020B0604030504040204" pitchFamily="50" charset="-128"/>
              </a:rPr>
              <a:t>6/23/2022</a:t>
            </a:fld>
            <a:endParaRPr lang="ja-JP" altLang="en-US">
              <a:latin typeface="Meiryo UI" panose="020B0604030504040204" pitchFamily="50" charset="-128"/>
              <a:ea typeface="Meiryo UI" panose="020B0604030504040204" pitchFamily="50" charset="-128"/>
            </a:endParaRPr>
          </a:p>
        </p:txBody>
      </p:sp>
      <p:sp>
        <p:nvSpPr>
          <p:cNvPr id="4" name="フッター プレースホルダー 3">
            <a:extLst>
              <a:ext uri="{FF2B5EF4-FFF2-40B4-BE49-F238E27FC236}">
                <a16:creationId xmlns:a16="http://schemas.microsoft.com/office/drawing/2014/main" id="{4765E047-F1CB-4066-A459-9EDC95F2E61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ja-JP" altLang="en-US">
              <a:latin typeface="Meiryo UI" panose="020B0604030504040204" pitchFamily="50" charset="-128"/>
              <a:ea typeface="Meiryo UI" panose="020B0604030504040204" pitchFamily="50" charset="-128"/>
            </a:endParaRPr>
          </a:p>
        </p:txBody>
      </p:sp>
      <p:sp>
        <p:nvSpPr>
          <p:cNvPr id="5" name="スライド番号プレースホルダー 4">
            <a:extLst>
              <a:ext uri="{FF2B5EF4-FFF2-40B4-BE49-F238E27FC236}">
                <a16:creationId xmlns:a16="http://schemas.microsoft.com/office/drawing/2014/main" id="{68A77EF5-5277-4BAF-8BB4-2E02103988E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6B668C69-0C3E-40A2-B4A0-B2C8B71D8E3A}" type="slidenum">
              <a:rPr lang="en-US" altLang="ja-JP" smtClean="0">
                <a:latin typeface="Meiryo UI" panose="020B0604030504040204" pitchFamily="50" charset="-128"/>
                <a:ea typeface="Meiryo UI" panose="020B0604030504040204" pitchFamily="50" charset="-128"/>
              </a:rPr>
              <a:t>‹#›</a:t>
            </a:fld>
            <a:endParaRPr lang="ja-JP" altLang="en-US">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05158627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Meiryo UI" panose="020B0604030504040204" pitchFamily="50" charset="-128"/>
                <a:ea typeface="Meiryo UI" panose="020B0604030504040204" pitchFamily="50" charset="-128"/>
              </a:defRPr>
            </a:lvl1pPr>
          </a:lstStyle>
          <a:p>
            <a:endParaRPr lang="ja-JP" altLang="en-US">
              <a:latin typeface="Meiryo UI" panose="020B0604030504040204" pitchFamily="50" charset="-128"/>
              <a:ea typeface="Meiryo UI" panose="020B0604030504040204" pitchFamily="50" charset="-128"/>
            </a:endParaRPr>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Meiryo UI" panose="020B0604030504040204" pitchFamily="50" charset="-128"/>
                <a:ea typeface="Meiryo UI" panose="020B0604030504040204" pitchFamily="50" charset="-128"/>
              </a:defRPr>
            </a:lvl1pPr>
          </a:lstStyle>
          <a:p>
            <a:fld id="{64CB754B-DE12-4F93-98F2-37FD0E473628}" type="datetime1">
              <a:rPr lang="en-US" altLang="ja-JP" smtClean="0"/>
              <a:pPr/>
              <a:t>6/23/2022</a:t>
            </a:fld>
            <a:endParaRPr lang="ja-JP" altLang="en-US">
              <a:latin typeface="Meiryo UI" panose="020B0604030504040204" pitchFamily="50" charset="-128"/>
              <a:ea typeface="Meiryo UI" panose="020B0604030504040204" pitchFamily="50" charset="-128"/>
            </a:endParaRPr>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ja-JP" altLang="en-US" noProof="0"/>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ja-JP" altLang="en-US" noProof="0" dirty="0"/>
              <a:t>マスター テキストの書式設定</a:t>
            </a:r>
          </a:p>
          <a:p>
            <a:pPr lvl="1" rtl="0"/>
            <a:r>
              <a:rPr lang="ja-JP" altLang="en-US" noProof="0" dirty="0"/>
              <a:t>第 </a:t>
            </a:r>
            <a:r>
              <a:rPr lang="en-US" altLang="ja-JP" noProof="0" dirty="0"/>
              <a:t>2 </a:t>
            </a:r>
            <a:r>
              <a:rPr lang="ja-JP" altLang="en-US" noProof="0" dirty="0"/>
              <a:t>レベル</a:t>
            </a:r>
          </a:p>
          <a:p>
            <a:pPr lvl="2" rtl="0"/>
            <a:r>
              <a:rPr lang="ja-JP" altLang="en-US" noProof="0" dirty="0"/>
              <a:t>第 </a:t>
            </a:r>
            <a:r>
              <a:rPr lang="en-US" altLang="ja-JP" noProof="0" dirty="0"/>
              <a:t>3 </a:t>
            </a:r>
            <a:r>
              <a:rPr lang="ja-JP" altLang="en-US" noProof="0" dirty="0"/>
              <a:t>レベル</a:t>
            </a:r>
          </a:p>
          <a:p>
            <a:pPr lvl="3" rtl="0"/>
            <a:r>
              <a:rPr lang="ja-JP" altLang="en-US" noProof="0" dirty="0"/>
              <a:t>第 </a:t>
            </a:r>
            <a:r>
              <a:rPr lang="en-US" altLang="ja-JP" noProof="0" dirty="0"/>
              <a:t>4 </a:t>
            </a:r>
            <a:r>
              <a:rPr lang="ja-JP" altLang="en-US" noProof="0" dirty="0"/>
              <a:t>レベル</a:t>
            </a:r>
          </a:p>
          <a:p>
            <a:pPr lvl="4" rtl="0"/>
            <a:r>
              <a:rPr lang="ja-JP" altLang="en-US" noProof="0" dirty="0"/>
              <a:t>第 </a:t>
            </a:r>
            <a:r>
              <a:rPr lang="en-US" altLang="ja-JP" noProof="0" dirty="0"/>
              <a:t>5 </a:t>
            </a:r>
            <a:r>
              <a:rPr lang="ja-JP" altLang="en-US" noProof="0" dirty="0"/>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Meiryo UI" panose="020B0604030504040204" pitchFamily="50" charset="-128"/>
                <a:ea typeface="Meiryo UI" panose="020B0604030504040204" pitchFamily="50" charset="-128"/>
              </a:defRPr>
            </a:lvl1pPr>
          </a:lstStyle>
          <a:p>
            <a:endParaRPr lang="ja-JP" altLang="en-US">
              <a:latin typeface="Meiryo UI" panose="020B0604030504040204" pitchFamily="50" charset="-128"/>
              <a:ea typeface="Meiryo UI" panose="020B0604030504040204" pitchFamily="50" charset="-128"/>
            </a:endParaRPr>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Meiryo UI" panose="020B0604030504040204" pitchFamily="50" charset="-128"/>
                <a:ea typeface="Meiryo UI" panose="020B0604030504040204" pitchFamily="50" charset="-128"/>
              </a:defRPr>
            </a:lvl1pPr>
          </a:lstStyle>
          <a:p>
            <a:fld id="{EE000EEB-8338-48D7-8EE8-EE0082EF7602}" type="slidenum">
              <a:rPr lang="en-US" altLang="ja-JP" smtClean="0"/>
              <a:pPr/>
              <a:t>‹#›</a:t>
            </a:fld>
            <a:endParaRPr lang="ja-JP" altLang="en-US">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767770186"/>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eiryo UI" panose="020B0604030504040204" pitchFamily="50" charset="-128"/>
        <a:ea typeface="Meiryo UI" panose="020B0604030504040204" pitchFamily="50" charset="-128"/>
        <a:cs typeface="+mn-cs"/>
      </a:defRPr>
    </a:lvl1pPr>
    <a:lvl2pPr marL="457200" algn="l" defTabSz="914400" rtl="0" eaLnBrk="1" latinLnBrk="0" hangingPunct="1">
      <a:defRPr sz="1200" kern="1200">
        <a:solidFill>
          <a:schemeClr val="tx1"/>
        </a:solidFill>
        <a:latin typeface="Meiryo UI" panose="020B0604030504040204" pitchFamily="50" charset="-128"/>
        <a:ea typeface="Meiryo UI" panose="020B0604030504040204" pitchFamily="50" charset="-128"/>
        <a:cs typeface="+mn-cs"/>
      </a:defRPr>
    </a:lvl2pPr>
    <a:lvl3pPr marL="914400" algn="l" defTabSz="914400" rtl="0" eaLnBrk="1" latinLnBrk="0" hangingPunct="1">
      <a:defRPr sz="1200" kern="1200">
        <a:solidFill>
          <a:schemeClr val="tx1"/>
        </a:solidFill>
        <a:latin typeface="Meiryo UI" panose="020B0604030504040204" pitchFamily="50" charset="-128"/>
        <a:ea typeface="Meiryo UI" panose="020B0604030504040204" pitchFamily="50" charset="-128"/>
        <a:cs typeface="+mn-cs"/>
      </a:defRPr>
    </a:lvl3pPr>
    <a:lvl4pPr marL="1371600" algn="l" defTabSz="914400" rtl="0" eaLnBrk="1" latinLnBrk="0" hangingPunct="1">
      <a:defRPr sz="1200" kern="1200">
        <a:solidFill>
          <a:schemeClr val="tx1"/>
        </a:solidFill>
        <a:latin typeface="Meiryo UI" panose="020B0604030504040204" pitchFamily="50" charset="-128"/>
        <a:ea typeface="Meiryo UI" panose="020B0604030504040204" pitchFamily="50" charset="-128"/>
        <a:cs typeface="+mn-cs"/>
      </a:defRPr>
    </a:lvl4pPr>
    <a:lvl5pPr marL="1828800" algn="l" defTabSz="914400" rtl="0" eaLnBrk="1" latinLnBrk="0" hangingPunct="1">
      <a:defRPr sz="1200" kern="1200">
        <a:solidFill>
          <a:schemeClr val="tx1"/>
        </a:solidFill>
        <a:latin typeface="Meiryo UI" panose="020B0604030504040204" pitchFamily="50" charset="-128"/>
        <a:ea typeface="Meiryo UI" panose="020B0604030504040204" pitchFamily="50"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rtlCol="0"/>
          <a:lstStyle/>
          <a:p>
            <a:pPr rtl="0"/>
            <a:endParaRPr lang="ja-JP" altLang="en-US" dirty="0"/>
          </a:p>
        </p:txBody>
      </p:sp>
      <p:sp>
        <p:nvSpPr>
          <p:cNvPr id="4" name="スライド番号プレースホルダー 3"/>
          <p:cNvSpPr>
            <a:spLocks noGrp="1"/>
          </p:cNvSpPr>
          <p:nvPr>
            <p:ph type="sldNum" sz="quarter" idx="5"/>
          </p:nvPr>
        </p:nvSpPr>
        <p:spPr/>
        <p:txBody>
          <a:bodyPr rtlCol="0"/>
          <a:lstStyle/>
          <a:p>
            <a:pPr rtl="0"/>
            <a:fld id="{EE000EEB-8338-48D7-8EE8-EE0082EF7602}" type="slidenum">
              <a:rPr lang="en-US" altLang="ja-JP" smtClean="0"/>
              <a:t>1</a:t>
            </a:fld>
            <a:endParaRPr lang="ja-JP" altLang="en-US"/>
          </a:p>
        </p:txBody>
      </p:sp>
    </p:spTree>
    <p:extLst>
      <p:ext uri="{BB962C8B-B14F-4D97-AF65-F5344CB8AC3E}">
        <p14:creationId xmlns:p14="http://schemas.microsoft.com/office/powerpoint/2010/main" val="40053382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A8EA1F19-88D3-47CD-8857-5A427D715240}" type="slidenum">
              <a:rPr kumimoji="1" lang="ja-JP" altLang="en-US" smtClean="0"/>
              <a:t>46</a:t>
            </a:fld>
            <a:endParaRPr kumimoji="1" lang="ja-JP" altLang="en-US"/>
          </a:p>
        </p:txBody>
      </p:sp>
    </p:spTree>
    <p:extLst>
      <p:ext uri="{BB962C8B-B14F-4D97-AF65-F5344CB8AC3E}">
        <p14:creationId xmlns:p14="http://schemas.microsoft.com/office/powerpoint/2010/main" val="20438176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A8EA1F19-88D3-47CD-8857-5A427D715240}" type="slidenum">
              <a:rPr kumimoji="1" lang="ja-JP" altLang="en-US" smtClean="0"/>
              <a:t>47</a:t>
            </a:fld>
            <a:endParaRPr kumimoji="1" lang="ja-JP" altLang="en-US"/>
          </a:p>
        </p:txBody>
      </p:sp>
    </p:spTree>
    <p:extLst>
      <p:ext uri="{BB962C8B-B14F-4D97-AF65-F5344CB8AC3E}">
        <p14:creationId xmlns:p14="http://schemas.microsoft.com/office/powerpoint/2010/main" val="32063495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dirty="0"/>
          </a:p>
        </p:txBody>
      </p:sp>
      <p:sp>
        <p:nvSpPr>
          <p:cNvPr id="4" name="スライド番号プレースホルダー 3"/>
          <p:cNvSpPr>
            <a:spLocks noGrp="1"/>
          </p:cNvSpPr>
          <p:nvPr>
            <p:ph type="sldNum" sz="quarter" idx="10"/>
          </p:nvPr>
        </p:nvSpPr>
        <p:spPr/>
        <p:txBody>
          <a:bodyPr/>
          <a:lstStyle/>
          <a:p>
            <a:fld id="{57101ED9-807C-4C2F-A040-887D2D24D5CC}" type="slidenum">
              <a:rPr kumimoji="1" lang="ja-JP" altLang="en-US" smtClean="0"/>
              <a:t>49</a:t>
            </a:fld>
            <a:endParaRPr kumimoji="1" lang="ja-JP" altLang="en-US"/>
          </a:p>
        </p:txBody>
      </p:sp>
    </p:spTree>
    <p:extLst>
      <p:ext uri="{BB962C8B-B14F-4D97-AF65-F5344CB8AC3E}">
        <p14:creationId xmlns:p14="http://schemas.microsoft.com/office/powerpoint/2010/main" val="17558453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dirty="0"/>
          </a:p>
        </p:txBody>
      </p:sp>
      <p:sp>
        <p:nvSpPr>
          <p:cNvPr id="4" name="スライド番号プレースホルダー 3"/>
          <p:cNvSpPr>
            <a:spLocks noGrp="1"/>
          </p:cNvSpPr>
          <p:nvPr>
            <p:ph type="sldNum" sz="quarter" idx="10"/>
          </p:nvPr>
        </p:nvSpPr>
        <p:spPr/>
        <p:txBody>
          <a:bodyPr/>
          <a:lstStyle/>
          <a:p>
            <a:fld id="{57101ED9-807C-4C2F-A040-887D2D24D5CC}" type="slidenum">
              <a:rPr kumimoji="1" lang="ja-JP" altLang="en-US" smtClean="0"/>
              <a:t>50</a:t>
            </a:fld>
            <a:endParaRPr kumimoji="1" lang="ja-JP" altLang="en-US"/>
          </a:p>
        </p:txBody>
      </p:sp>
    </p:spTree>
    <p:extLst>
      <p:ext uri="{BB962C8B-B14F-4D97-AF65-F5344CB8AC3E}">
        <p14:creationId xmlns:p14="http://schemas.microsoft.com/office/powerpoint/2010/main" val="23765267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sz="1200" b="0" i="0" u="none" strike="noStrike" kern="1200" baseline="0" dirty="0">
                <a:solidFill>
                  <a:schemeClr val="tx1"/>
                </a:solidFill>
                <a:latin typeface="+mn-lt"/>
                <a:ea typeface="+mn-ea"/>
                <a:cs typeface="+mn-cs"/>
              </a:rPr>
              <a:t>Figure 2. Schematic of </a:t>
            </a:r>
            <a:r>
              <a:rPr kumimoji="1" lang="en-US" altLang="ja-JP" sz="1200" b="0" i="0" u="none" strike="noStrike" kern="1200" baseline="0" dirty="0" err="1">
                <a:solidFill>
                  <a:schemeClr val="tx1"/>
                </a:solidFill>
                <a:latin typeface="+mn-lt"/>
                <a:ea typeface="+mn-ea"/>
                <a:cs typeface="+mn-cs"/>
              </a:rPr>
              <a:t>Wnt</a:t>
            </a:r>
            <a:r>
              <a:rPr kumimoji="1" lang="en-US" altLang="ja-JP" sz="1200" b="0" i="0" u="none" strike="noStrike" kern="1200" baseline="0" dirty="0">
                <a:solidFill>
                  <a:schemeClr val="tx1"/>
                </a:solidFill>
                <a:latin typeface="+mn-lt"/>
                <a:ea typeface="+mn-ea"/>
                <a:cs typeface="+mn-cs"/>
              </a:rPr>
              <a:t> processing and intra- and extracellular transport. (a) </a:t>
            </a:r>
            <a:r>
              <a:rPr kumimoji="1" lang="en-US" altLang="ja-JP" sz="1200" b="0" i="0" u="none" strike="noStrike" kern="1200" baseline="0" dirty="0" err="1">
                <a:solidFill>
                  <a:schemeClr val="tx1"/>
                </a:solidFill>
                <a:latin typeface="+mn-lt"/>
                <a:ea typeface="+mn-ea"/>
                <a:cs typeface="+mn-cs"/>
              </a:rPr>
              <a:t>Wnts</a:t>
            </a:r>
            <a:r>
              <a:rPr kumimoji="1" lang="en-US" altLang="ja-JP" sz="1200" b="0" i="0" u="none" strike="noStrike" kern="1200" baseline="0" dirty="0">
                <a:solidFill>
                  <a:schemeClr val="tx1"/>
                </a:solidFill>
                <a:latin typeface="+mn-lt"/>
                <a:ea typeface="+mn-ea"/>
                <a:cs typeface="+mn-cs"/>
              </a:rPr>
              <a:t> are acetylated by Porcupine (</a:t>
            </a:r>
            <a:r>
              <a:rPr kumimoji="1" lang="en-US" altLang="ja-JP" sz="1200" b="0" i="0" u="none" strike="noStrike" kern="1200" baseline="0" dirty="0" err="1">
                <a:solidFill>
                  <a:schemeClr val="tx1"/>
                </a:solidFill>
                <a:latin typeface="+mn-lt"/>
                <a:ea typeface="+mn-ea"/>
                <a:cs typeface="+mn-cs"/>
              </a:rPr>
              <a:t>Porc</a:t>
            </a:r>
            <a:r>
              <a:rPr kumimoji="1" lang="en-US" altLang="ja-JP" sz="1200" b="0" i="0" u="none" strike="noStrike" kern="1200" baseline="0" dirty="0">
                <a:solidFill>
                  <a:schemeClr val="tx1"/>
                </a:solidFill>
                <a:latin typeface="+mn-lt"/>
                <a:ea typeface="+mn-ea"/>
                <a:cs typeface="+mn-cs"/>
              </a:rPr>
              <a:t>) in the ER, </a:t>
            </a:r>
            <a:r>
              <a:rPr kumimoji="1" lang="en-US" altLang="ja-JP" sz="1200" b="0" i="0" u="none" strike="noStrike" kern="1200" baseline="0" dirty="0" err="1">
                <a:solidFill>
                  <a:schemeClr val="tx1"/>
                </a:solidFill>
                <a:latin typeface="+mn-lt"/>
                <a:ea typeface="+mn-ea"/>
                <a:cs typeface="+mn-cs"/>
              </a:rPr>
              <a:t>catalysing</a:t>
            </a:r>
            <a:r>
              <a:rPr kumimoji="1" lang="en-US" altLang="ja-JP" sz="1200" b="0" i="0" u="none" strike="noStrike" kern="1200" baseline="0" dirty="0">
                <a:solidFill>
                  <a:schemeClr val="tx1"/>
                </a:solidFill>
                <a:latin typeface="+mn-lt"/>
                <a:ea typeface="+mn-ea"/>
                <a:cs typeface="+mn-cs"/>
              </a:rPr>
              <a:t> the addition of the</a:t>
            </a:r>
          </a:p>
          <a:p>
            <a:r>
              <a:rPr kumimoji="1" lang="en-US" altLang="ja-JP" sz="1200" b="0" i="0" u="none" strike="noStrike" kern="1200" baseline="0" dirty="0">
                <a:solidFill>
                  <a:schemeClr val="tx1"/>
                </a:solidFill>
                <a:latin typeface="+mn-lt"/>
                <a:ea typeface="+mn-ea"/>
                <a:cs typeface="+mn-cs"/>
              </a:rPr>
              <a:t>lipid moiety </a:t>
            </a:r>
            <a:r>
              <a:rPr kumimoji="1" lang="en-US" altLang="ja-JP" sz="1200" b="0" i="0" u="none" strike="noStrike" kern="1200" baseline="0" dirty="0" err="1">
                <a:solidFill>
                  <a:schemeClr val="tx1"/>
                </a:solidFill>
                <a:latin typeface="+mn-lt"/>
                <a:ea typeface="+mn-ea"/>
                <a:cs typeface="+mn-cs"/>
              </a:rPr>
              <a:t>palmitoleate</a:t>
            </a:r>
            <a:r>
              <a:rPr kumimoji="1" lang="en-US" altLang="ja-JP" sz="1200" b="0" i="0" u="none" strike="noStrike" kern="1200" baseline="0" dirty="0">
                <a:solidFill>
                  <a:schemeClr val="tx1"/>
                </a:solidFill>
                <a:latin typeface="+mn-lt"/>
                <a:ea typeface="+mn-ea"/>
                <a:cs typeface="+mn-cs"/>
              </a:rPr>
              <a:t> (PAM). PAM facilitates an interaction between </a:t>
            </a:r>
            <a:r>
              <a:rPr kumimoji="1" lang="en-US" altLang="ja-JP" sz="1200" b="0" i="0" u="none" strike="noStrike" kern="1200" baseline="0" dirty="0" err="1">
                <a:solidFill>
                  <a:schemeClr val="tx1"/>
                </a:solidFill>
                <a:latin typeface="+mn-lt"/>
                <a:ea typeface="+mn-ea"/>
                <a:cs typeface="+mn-cs"/>
              </a:rPr>
              <a:t>Wnt</a:t>
            </a:r>
            <a:r>
              <a:rPr kumimoji="1" lang="en-US" altLang="ja-JP" sz="1200" b="0" i="0" u="none" strike="noStrike" kern="1200" baseline="0" dirty="0">
                <a:solidFill>
                  <a:schemeClr val="tx1"/>
                </a:solidFill>
                <a:latin typeface="+mn-lt"/>
                <a:ea typeface="+mn-ea"/>
                <a:cs typeface="+mn-cs"/>
              </a:rPr>
              <a:t> and WLS, which is required for the transport of </a:t>
            </a:r>
            <a:r>
              <a:rPr kumimoji="1" lang="en-US" altLang="ja-JP" sz="1200" b="0" i="0" u="none" strike="noStrike" kern="1200" baseline="0" dirty="0" err="1">
                <a:solidFill>
                  <a:schemeClr val="tx1"/>
                </a:solidFill>
                <a:latin typeface="+mn-lt"/>
                <a:ea typeface="+mn-ea"/>
                <a:cs typeface="+mn-cs"/>
              </a:rPr>
              <a:t>Wnt</a:t>
            </a:r>
            <a:r>
              <a:rPr kumimoji="1" lang="en-US" altLang="ja-JP" sz="1200" b="0" i="0" u="none" strike="noStrike" kern="1200" baseline="0" dirty="0">
                <a:solidFill>
                  <a:schemeClr val="tx1"/>
                </a:solidFill>
                <a:latin typeface="+mn-lt"/>
                <a:ea typeface="+mn-ea"/>
                <a:cs typeface="+mn-cs"/>
              </a:rPr>
              <a:t> proteins (</a:t>
            </a:r>
            <a:r>
              <a:rPr kumimoji="1" lang="en-US" altLang="ja-JP" sz="1200" b="0" i="0" u="none" strike="noStrike" kern="1200" baseline="0" dirty="0" err="1">
                <a:solidFill>
                  <a:schemeClr val="tx1"/>
                </a:solidFill>
                <a:latin typeface="+mn-lt"/>
                <a:ea typeface="+mn-ea"/>
                <a:cs typeface="+mn-cs"/>
              </a:rPr>
              <a:t>Wnts</a:t>
            </a:r>
            <a:r>
              <a:rPr kumimoji="1" lang="en-US" altLang="ja-JP" sz="1200" b="0" i="0" u="none" strike="noStrike" kern="1200" baseline="0" dirty="0">
                <a:solidFill>
                  <a:schemeClr val="tx1"/>
                </a:solidFill>
                <a:latin typeface="+mn-lt"/>
                <a:ea typeface="+mn-ea"/>
                <a:cs typeface="+mn-cs"/>
              </a:rPr>
              <a:t>) through the</a:t>
            </a:r>
          </a:p>
          <a:p>
            <a:r>
              <a:rPr kumimoji="1" lang="en-US" altLang="ja-JP" sz="1200" b="0" i="0" u="none" strike="noStrike" kern="1200" baseline="0" dirty="0">
                <a:solidFill>
                  <a:schemeClr val="tx1"/>
                </a:solidFill>
                <a:latin typeface="+mn-lt"/>
                <a:ea typeface="+mn-ea"/>
                <a:cs typeface="+mn-cs"/>
              </a:rPr>
              <a:t>secretory pathway to the plasma membrane. (b) Lateral diffusion. For example, heparin sulfate proteoglycans (HSPGs) enable restricted diffusion of </a:t>
            </a:r>
            <a:r>
              <a:rPr kumimoji="1" lang="en-US" altLang="ja-JP" sz="1200" b="0" i="0" u="none" strike="noStrike" kern="1200" baseline="0" dirty="0" err="1">
                <a:solidFill>
                  <a:schemeClr val="tx1"/>
                </a:solidFill>
                <a:latin typeface="+mn-lt"/>
                <a:ea typeface="+mn-ea"/>
                <a:cs typeface="+mn-cs"/>
              </a:rPr>
              <a:t>Wnts</a:t>
            </a:r>
            <a:r>
              <a:rPr kumimoji="1" lang="en-US" altLang="ja-JP" sz="1200" b="0" i="0" u="none" strike="noStrike" kern="1200" baseline="0" dirty="0">
                <a:solidFill>
                  <a:schemeClr val="tx1"/>
                </a:solidFill>
                <a:latin typeface="+mn-lt"/>
                <a:ea typeface="+mn-ea"/>
                <a:cs typeface="+mn-cs"/>
              </a:rPr>
              <a:t> to adjacent</a:t>
            </a:r>
          </a:p>
          <a:p>
            <a:r>
              <a:rPr kumimoji="1" lang="en-US" altLang="ja-JP" sz="1200" b="0" i="0" u="none" strike="noStrike" kern="1200" baseline="0" dirty="0">
                <a:solidFill>
                  <a:schemeClr val="tx1"/>
                </a:solidFill>
                <a:latin typeface="+mn-lt"/>
                <a:ea typeface="+mn-ea"/>
                <a:cs typeface="+mn-cs"/>
              </a:rPr>
              <a:t>cells. (c) </a:t>
            </a:r>
            <a:r>
              <a:rPr kumimoji="1" lang="en-US" altLang="ja-JP" sz="1200" b="0" i="0" u="none" strike="noStrike" kern="1200" baseline="0" dirty="0" err="1">
                <a:solidFill>
                  <a:schemeClr val="tx1"/>
                </a:solidFill>
                <a:latin typeface="+mn-lt"/>
                <a:ea typeface="+mn-ea"/>
                <a:cs typeface="+mn-cs"/>
              </a:rPr>
              <a:t>Exovesicle</a:t>
            </a:r>
            <a:r>
              <a:rPr kumimoji="1" lang="en-US" altLang="ja-JP" sz="1200" b="0" i="0" u="none" strike="noStrike" kern="1200" baseline="0" dirty="0">
                <a:solidFill>
                  <a:schemeClr val="tx1"/>
                </a:solidFill>
                <a:latin typeface="+mn-lt"/>
                <a:ea typeface="+mn-ea"/>
                <a:cs typeface="+mn-cs"/>
              </a:rPr>
              <a:t> assisted. </a:t>
            </a:r>
            <a:r>
              <a:rPr kumimoji="1" lang="en-US" altLang="ja-JP" sz="1200" b="0" i="0" u="none" strike="noStrike" kern="1200" baseline="0" dirty="0" err="1">
                <a:solidFill>
                  <a:schemeClr val="tx1"/>
                </a:solidFill>
                <a:latin typeface="+mn-lt"/>
                <a:ea typeface="+mn-ea"/>
                <a:cs typeface="+mn-cs"/>
              </a:rPr>
              <a:t>Wnts</a:t>
            </a:r>
            <a:r>
              <a:rPr kumimoji="1" lang="en-US" altLang="ja-JP" sz="1200" b="0" i="0" u="none" strike="noStrike" kern="1200" baseline="0" dirty="0">
                <a:solidFill>
                  <a:schemeClr val="tx1"/>
                </a:solidFill>
                <a:latin typeface="+mn-lt"/>
                <a:ea typeface="+mn-ea"/>
                <a:cs typeface="+mn-cs"/>
              </a:rPr>
              <a:t> are distributed to recipient cells via figure 2 </a:t>
            </a:r>
            <a:r>
              <a:rPr kumimoji="1" lang="en-US" altLang="ja-JP" sz="1200" b="0" i="0" u="none" strike="noStrike" kern="1200" baseline="0" dirty="0" err="1">
                <a:solidFill>
                  <a:schemeClr val="tx1"/>
                </a:solidFill>
                <a:latin typeface="+mn-lt"/>
                <a:ea typeface="+mn-ea"/>
                <a:cs typeface="+mn-cs"/>
              </a:rPr>
              <a:t>exosomes</a:t>
            </a:r>
            <a:r>
              <a:rPr kumimoji="1" lang="en-US" altLang="ja-JP" sz="1200" b="0" i="0" u="none" strike="noStrike" kern="1200" baseline="0" dirty="0">
                <a:solidFill>
                  <a:schemeClr val="tx1"/>
                </a:solidFill>
                <a:latin typeface="+mn-lt"/>
                <a:ea typeface="+mn-ea"/>
                <a:cs typeface="+mn-cs"/>
              </a:rPr>
              <a:t>. </a:t>
            </a:r>
            <a:r>
              <a:rPr kumimoji="1" lang="en-US" altLang="ja-JP" sz="1200" b="0" i="0" u="none" strike="noStrike" kern="1200" baseline="0" dirty="0" err="1">
                <a:solidFill>
                  <a:schemeClr val="tx1"/>
                </a:solidFill>
                <a:latin typeface="+mn-lt"/>
                <a:ea typeface="+mn-ea"/>
                <a:cs typeface="+mn-cs"/>
              </a:rPr>
              <a:t>Wnts</a:t>
            </a:r>
            <a:r>
              <a:rPr kumimoji="1" lang="en-US" altLang="ja-JP" sz="1200" b="0" i="0" u="none" strike="noStrike" kern="1200" baseline="0" dirty="0">
                <a:solidFill>
                  <a:schemeClr val="tx1"/>
                </a:solidFill>
                <a:latin typeface="+mn-lt"/>
                <a:ea typeface="+mn-ea"/>
                <a:cs typeface="+mn-cs"/>
              </a:rPr>
              <a:t> bind to the surface of </a:t>
            </a:r>
            <a:r>
              <a:rPr kumimoji="1" lang="en-US" altLang="ja-JP" sz="1200" b="0" i="0" u="none" strike="noStrike" kern="1200" baseline="0" dirty="0" err="1">
                <a:solidFill>
                  <a:schemeClr val="tx1"/>
                </a:solidFill>
                <a:latin typeface="+mn-lt"/>
                <a:ea typeface="+mn-ea"/>
                <a:cs typeface="+mn-cs"/>
              </a:rPr>
              <a:t>exosomes</a:t>
            </a:r>
            <a:r>
              <a:rPr kumimoji="1" lang="en-US" altLang="ja-JP" sz="1200" b="0" i="0" u="none" strike="noStrike" kern="1200" baseline="0" dirty="0">
                <a:solidFill>
                  <a:schemeClr val="tx1"/>
                </a:solidFill>
                <a:latin typeface="+mn-lt"/>
                <a:ea typeface="+mn-ea"/>
                <a:cs typeface="+mn-cs"/>
              </a:rPr>
              <a:t> with their </a:t>
            </a:r>
            <a:r>
              <a:rPr kumimoji="1" lang="en-US" altLang="ja-JP" sz="1200" b="0" i="0" u="none" strike="noStrike" kern="1200" baseline="0" dirty="0" err="1">
                <a:solidFill>
                  <a:schemeClr val="tx1"/>
                </a:solidFill>
                <a:latin typeface="+mn-lt"/>
                <a:ea typeface="+mn-ea"/>
                <a:cs typeface="+mn-cs"/>
              </a:rPr>
              <a:t>palmitoleate</a:t>
            </a:r>
            <a:r>
              <a:rPr kumimoji="1" lang="en-US" altLang="ja-JP" sz="1200" b="0" i="0" u="none" strike="noStrike" kern="1200" baseline="0" dirty="0">
                <a:solidFill>
                  <a:schemeClr val="tx1"/>
                </a:solidFill>
                <a:latin typeface="+mn-lt"/>
                <a:ea typeface="+mn-ea"/>
                <a:cs typeface="+mn-cs"/>
              </a:rPr>
              <a:t> most likely</a:t>
            </a:r>
          </a:p>
          <a:p>
            <a:r>
              <a:rPr kumimoji="1" lang="en-US" altLang="ja-JP" sz="1200" b="0" i="0" u="none" strike="noStrike" kern="1200" baseline="0" dirty="0">
                <a:solidFill>
                  <a:schemeClr val="tx1"/>
                </a:solidFill>
                <a:latin typeface="+mn-lt"/>
                <a:ea typeface="+mn-ea"/>
                <a:cs typeface="+mn-cs"/>
              </a:rPr>
              <a:t>inserted in the lipid bilayer. (d ) Protein assisted. </a:t>
            </a:r>
            <a:r>
              <a:rPr kumimoji="1" lang="en-US" altLang="ja-JP" sz="1200" b="0" i="0" u="none" strike="noStrike" kern="1200" baseline="0" dirty="0" err="1">
                <a:solidFill>
                  <a:schemeClr val="tx1"/>
                </a:solidFill>
                <a:latin typeface="+mn-lt"/>
                <a:ea typeface="+mn-ea"/>
                <a:cs typeface="+mn-cs"/>
              </a:rPr>
              <a:t>Wnts</a:t>
            </a:r>
            <a:r>
              <a:rPr kumimoji="1" lang="en-US" altLang="ja-JP" sz="1200" b="0" i="0" u="none" strike="noStrike" kern="1200" baseline="0" dirty="0">
                <a:solidFill>
                  <a:schemeClr val="tx1"/>
                </a:solidFill>
                <a:latin typeface="+mn-lt"/>
                <a:ea typeface="+mn-ea"/>
                <a:cs typeface="+mn-cs"/>
              </a:rPr>
              <a:t> bind to specific transport proteins (e.g. SWIM), which can shield </a:t>
            </a:r>
            <a:r>
              <a:rPr kumimoji="1" lang="en-US" altLang="ja-JP" sz="1200" b="0" i="0" u="none" strike="noStrike" kern="1200" baseline="0" dirty="0" err="1">
                <a:solidFill>
                  <a:schemeClr val="tx1"/>
                </a:solidFill>
                <a:latin typeface="+mn-lt"/>
                <a:ea typeface="+mn-ea"/>
                <a:cs typeface="+mn-cs"/>
              </a:rPr>
              <a:t>palmitoleate</a:t>
            </a:r>
            <a:r>
              <a:rPr kumimoji="1" lang="en-US" altLang="ja-JP" sz="1200" b="0" i="0" u="none" strike="noStrike" kern="1200" baseline="0" dirty="0">
                <a:solidFill>
                  <a:schemeClr val="tx1"/>
                </a:solidFill>
                <a:latin typeface="+mn-lt"/>
                <a:ea typeface="+mn-ea"/>
                <a:cs typeface="+mn-cs"/>
              </a:rPr>
              <a:t> enabling </a:t>
            </a:r>
            <a:r>
              <a:rPr kumimoji="1" lang="en-US" altLang="ja-JP" sz="1200" b="0" i="0" u="none" strike="noStrike" kern="1200" baseline="0" dirty="0" err="1">
                <a:solidFill>
                  <a:schemeClr val="tx1"/>
                </a:solidFill>
                <a:latin typeface="+mn-lt"/>
                <a:ea typeface="+mn-ea"/>
                <a:cs typeface="+mn-cs"/>
              </a:rPr>
              <a:t>Wnt</a:t>
            </a:r>
            <a:r>
              <a:rPr kumimoji="1" lang="en-US" altLang="ja-JP" sz="1200" b="0" i="0" u="none" strike="noStrike" kern="1200" baseline="0" dirty="0">
                <a:solidFill>
                  <a:schemeClr val="tx1"/>
                </a:solidFill>
                <a:latin typeface="+mn-lt"/>
                <a:ea typeface="+mn-ea"/>
                <a:cs typeface="+mn-cs"/>
              </a:rPr>
              <a:t> solubility and</a:t>
            </a:r>
          </a:p>
          <a:p>
            <a:r>
              <a:rPr kumimoji="1" lang="en-US" altLang="ja-JP" sz="1200" b="0" i="0" u="none" strike="noStrike" kern="1200" baseline="0" dirty="0">
                <a:solidFill>
                  <a:schemeClr val="tx1"/>
                </a:solidFill>
                <a:latin typeface="+mn-lt"/>
                <a:ea typeface="+mn-ea"/>
                <a:cs typeface="+mn-cs"/>
              </a:rPr>
              <a:t>transport to receiving cells. (e) </a:t>
            </a:r>
            <a:r>
              <a:rPr kumimoji="1" lang="en-US" altLang="ja-JP" sz="1200" b="0" i="0" u="none" strike="noStrike" kern="1200" baseline="0" dirty="0" err="1">
                <a:solidFill>
                  <a:schemeClr val="tx1"/>
                </a:solidFill>
                <a:latin typeface="+mn-lt"/>
                <a:ea typeface="+mn-ea"/>
                <a:cs typeface="+mn-cs"/>
              </a:rPr>
              <a:t>Cytoneme</a:t>
            </a:r>
            <a:r>
              <a:rPr kumimoji="1" lang="en-US" altLang="ja-JP" sz="1200" b="0" i="0" u="none" strike="noStrike" kern="1200" baseline="0" dirty="0">
                <a:solidFill>
                  <a:schemeClr val="tx1"/>
                </a:solidFill>
                <a:latin typeface="+mn-lt"/>
                <a:ea typeface="+mn-ea"/>
                <a:cs typeface="+mn-cs"/>
              </a:rPr>
              <a:t> assisted. </a:t>
            </a:r>
            <a:r>
              <a:rPr kumimoji="1" lang="en-US" altLang="ja-JP" sz="1200" b="0" i="0" u="none" strike="noStrike" kern="1200" baseline="0" dirty="0" err="1">
                <a:solidFill>
                  <a:schemeClr val="tx1"/>
                </a:solidFill>
                <a:latin typeface="+mn-lt"/>
                <a:ea typeface="+mn-ea"/>
                <a:cs typeface="+mn-cs"/>
              </a:rPr>
              <a:t>Wnts</a:t>
            </a:r>
            <a:r>
              <a:rPr kumimoji="1" lang="en-US" altLang="ja-JP" sz="1200" b="0" i="0" u="none" strike="noStrike" kern="1200" baseline="0" dirty="0">
                <a:solidFill>
                  <a:schemeClr val="tx1"/>
                </a:solidFill>
                <a:latin typeface="+mn-lt"/>
                <a:ea typeface="+mn-ea"/>
                <a:cs typeface="+mn-cs"/>
              </a:rPr>
              <a:t> are mobilized to the tips of actin-based </a:t>
            </a:r>
            <a:r>
              <a:rPr kumimoji="1" lang="en-US" altLang="ja-JP" sz="1200" b="0" i="0" u="none" strike="noStrike" kern="1200" baseline="0" dirty="0" err="1">
                <a:solidFill>
                  <a:schemeClr val="tx1"/>
                </a:solidFill>
                <a:latin typeface="+mn-lt"/>
                <a:ea typeface="+mn-ea"/>
                <a:cs typeface="+mn-cs"/>
              </a:rPr>
              <a:t>filopodia</a:t>
            </a:r>
            <a:r>
              <a:rPr kumimoji="1" lang="en-US" altLang="ja-JP" sz="1200" b="0" i="0" u="none" strike="noStrike" kern="1200" baseline="0" dirty="0">
                <a:solidFill>
                  <a:schemeClr val="tx1"/>
                </a:solidFill>
                <a:latin typeface="+mn-lt"/>
                <a:ea typeface="+mn-ea"/>
                <a:cs typeface="+mn-cs"/>
              </a:rPr>
              <a:t>, which extend through the extracellular space to activate</a:t>
            </a:r>
          </a:p>
          <a:p>
            <a:r>
              <a:rPr kumimoji="1" lang="en-US" altLang="ja-JP" sz="1200" b="0" i="0" u="none" strike="noStrike" kern="1200" baseline="0" dirty="0">
                <a:solidFill>
                  <a:schemeClr val="tx1"/>
                </a:solidFill>
                <a:latin typeface="+mn-lt"/>
                <a:ea typeface="+mn-ea"/>
                <a:cs typeface="+mn-cs"/>
              </a:rPr>
              <a:t>signal transduction in recipient cells. </a:t>
            </a:r>
            <a:r>
              <a:rPr kumimoji="1" lang="en-US" altLang="ja-JP" sz="1200" b="0" i="0" u="none" strike="noStrike" kern="1200" baseline="0" dirty="0" err="1">
                <a:solidFill>
                  <a:schemeClr val="tx1"/>
                </a:solidFill>
                <a:latin typeface="+mn-lt"/>
                <a:ea typeface="+mn-ea"/>
                <a:cs typeface="+mn-cs"/>
              </a:rPr>
              <a:t>Wnt</a:t>
            </a:r>
            <a:r>
              <a:rPr kumimoji="1" lang="en-US" altLang="ja-JP" sz="1200" b="0" i="0" u="none" strike="noStrike" kern="1200" baseline="0" dirty="0">
                <a:solidFill>
                  <a:schemeClr val="tx1"/>
                </a:solidFill>
                <a:latin typeface="+mn-lt"/>
                <a:ea typeface="+mn-ea"/>
                <a:cs typeface="+mn-cs"/>
              </a:rPr>
              <a:t>-receiving cells can also extend Frizzled decorated </a:t>
            </a:r>
            <a:r>
              <a:rPr kumimoji="1" lang="en-US" altLang="ja-JP" sz="1200" b="0" i="0" u="none" strike="noStrike" kern="1200" baseline="0" dirty="0" err="1">
                <a:solidFill>
                  <a:schemeClr val="tx1"/>
                </a:solidFill>
                <a:latin typeface="+mn-lt"/>
                <a:ea typeface="+mn-ea"/>
                <a:cs typeface="+mn-cs"/>
              </a:rPr>
              <a:t>cytonemes</a:t>
            </a:r>
            <a:r>
              <a:rPr kumimoji="1" lang="en-US" altLang="ja-JP" sz="1200" b="0" i="0" u="none" strike="noStrike" kern="1200" baseline="0" dirty="0">
                <a:solidFill>
                  <a:schemeClr val="tx1"/>
                </a:solidFill>
                <a:latin typeface="+mn-lt"/>
                <a:ea typeface="+mn-ea"/>
                <a:cs typeface="+mn-cs"/>
              </a:rPr>
              <a:t> to </a:t>
            </a:r>
            <a:r>
              <a:rPr kumimoji="1" lang="en-US" altLang="ja-JP" sz="1200" b="0" i="0" u="none" strike="noStrike" kern="1200" baseline="0" dirty="0" err="1">
                <a:solidFill>
                  <a:schemeClr val="tx1"/>
                </a:solidFill>
                <a:latin typeface="+mn-lt"/>
                <a:ea typeface="+mn-ea"/>
                <a:cs typeface="+mn-cs"/>
              </a:rPr>
              <a:t>Wnt</a:t>
            </a:r>
            <a:r>
              <a:rPr kumimoji="1" lang="en-US" altLang="ja-JP" sz="1200" b="0" i="0" u="none" strike="noStrike" kern="1200" baseline="0" dirty="0">
                <a:solidFill>
                  <a:schemeClr val="tx1"/>
                </a:solidFill>
                <a:latin typeface="+mn-lt"/>
                <a:ea typeface="+mn-ea"/>
                <a:cs typeface="+mn-cs"/>
              </a:rPr>
              <a:t>-producing cells. GA, Golgi apparatus.</a:t>
            </a:r>
            <a:endParaRPr kumimoji="1" lang="ja-JP" altLang="en-US" dirty="0"/>
          </a:p>
        </p:txBody>
      </p:sp>
      <p:sp>
        <p:nvSpPr>
          <p:cNvPr id="4" name="スライド番号プレースホルダー 3"/>
          <p:cNvSpPr>
            <a:spLocks noGrp="1"/>
          </p:cNvSpPr>
          <p:nvPr>
            <p:ph type="sldNum" sz="quarter" idx="10"/>
          </p:nvPr>
        </p:nvSpPr>
        <p:spPr/>
        <p:txBody>
          <a:bodyPr/>
          <a:lstStyle/>
          <a:p>
            <a:fld id="{C26584AE-046F-4A7A-912A-B6203AB94260}" type="slidenum">
              <a:rPr kumimoji="1" lang="ja-JP" altLang="en-US" smtClean="0"/>
              <a:t>52</a:t>
            </a:fld>
            <a:endParaRPr kumimoji="1" lang="ja-JP" altLang="en-US"/>
          </a:p>
        </p:txBody>
      </p:sp>
    </p:spTree>
    <p:extLst>
      <p:ext uri="{BB962C8B-B14F-4D97-AF65-F5344CB8AC3E}">
        <p14:creationId xmlns:p14="http://schemas.microsoft.com/office/powerpoint/2010/main" val="22698525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sz="1200" b="0" i="0" u="none" strike="noStrike" kern="1200" baseline="0" dirty="0">
                <a:solidFill>
                  <a:schemeClr val="tx1"/>
                </a:solidFill>
                <a:latin typeface="+mn-lt"/>
                <a:ea typeface="+mn-ea"/>
                <a:cs typeface="+mn-cs"/>
              </a:rPr>
              <a:t>Figure 2. Schematic of </a:t>
            </a:r>
            <a:r>
              <a:rPr kumimoji="1" lang="en-US" altLang="ja-JP" sz="1200" b="0" i="0" u="none" strike="noStrike" kern="1200" baseline="0" dirty="0" err="1">
                <a:solidFill>
                  <a:schemeClr val="tx1"/>
                </a:solidFill>
                <a:latin typeface="+mn-lt"/>
                <a:ea typeface="+mn-ea"/>
                <a:cs typeface="+mn-cs"/>
              </a:rPr>
              <a:t>Wnt</a:t>
            </a:r>
            <a:r>
              <a:rPr kumimoji="1" lang="en-US" altLang="ja-JP" sz="1200" b="0" i="0" u="none" strike="noStrike" kern="1200" baseline="0" dirty="0">
                <a:solidFill>
                  <a:schemeClr val="tx1"/>
                </a:solidFill>
                <a:latin typeface="+mn-lt"/>
                <a:ea typeface="+mn-ea"/>
                <a:cs typeface="+mn-cs"/>
              </a:rPr>
              <a:t> processing and intra- and extracellular transport. (a) </a:t>
            </a:r>
            <a:r>
              <a:rPr kumimoji="1" lang="en-US" altLang="ja-JP" sz="1200" b="0" i="0" u="none" strike="noStrike" kern="1200" baseline="0" dirty="0" err="1">
                <a:solidFill>
                  <a:schemeClr val="tx1"/>
                </a:solidFill>
                <a:latin typeface="+mn-lt"/>
                <a:ea typeface="+mn-ea"/>
                <a:cs typeface="+mn-cs"/>
              </a:rPr>
              <a:t>Wnts</a:t>
            </a:r>
            <a:r>
              <a:rPr kumimoji="1" lang="en-US" altLang="ja-JP" sz="1200" b="0" i="0" u="none" strike="noStrike" kern="1200" baseline="0" dirty="0">
                <a:solidFill>
                  <a:schemeClr val="tx1"/>
                </a:solidFill>
                <a:latin typeface="+mn-lt"/>
                <a:ea typeface="+mn-ea"/>
                <a:cs typeface="+mn-cs"/>
              </a:rPr>
              <a:t> are acetylated by Porcupine (</a:t>
            </a:r>
            <a:r>
              <a:rPr kumimoji="1" lang="en-US" altLang="ja-JP" sz="1200" b="0" i="0" u="none" strike="noStrike" kern="1200" baseline="0" dirty="0" err="1">
                <a:solidFill>
                  <a:schemeClr val="tx1"/>
                </a:solidFill>
                <a:latin typeface="+mn-lt"/>
                <a:ea typeface="+mn-ea"/>
                <a:cs typeface="+mn-cs"/>
              </a:rPr>
              <a:t>Porc</a:t>
            </a:r>
            <a:r>
              <a:rPr kumimoji="1" lang="en-US" altLang="ja-JP" sz="1200" b="0" i="0" u="none" strike="noStrike" kern="1200" baseline="0" dirty="0">
                <a:solidFill>
                  <a:schemeClr val="tx1"/>
                </a:solidFill>
                <a:latin typeface="+mn-lt"/>
                <a:ea typeface="+mn-ea"/>
                <a:cs typeface="+mn-cs"/>
              </a:rPr>
              <a:t>) in the ER, </a:t>
            </a:r>
            <a:r>
              <a:rPr kumimoji="1" lang="en-US" altLang="ja-JP" sz="1200" b="0" i="0" u="none" strike="noStrike" kern="1200" baseline="0" dirty="0" err="1">
                <a:solidFill>
                  <a:schemeClr val="tx1"/>
                </a:solidFill>
                <a:latin typeface="+mn-lt"/>
                <a:ea typeface="+mn-ea"/>
                <a:cs typeface="+mn-cs"/>
              </a:rPr>
              <a:t>catalysing</a:t>
            </a:r>
            <a:r>
              <a:rPr kumimoji="1" lang="en-US" altLang="ja-JP" sz="1200" b="0" i="0" u="none" strike="noStrike" kern="1200" baseline="0" dirty="0">
                <a:solidFill>
                  <a:schemeClr val="tx1"/>
                </a:solidFill>
                <a:latin typeface="+mn-lt"/>
                <a:ea typeface="+mn-ea"/>
                <a:cs typeface="+mn-cs"/>
              </a:rPr>
              <a:t> the addition of the</a:t>
            </a:r>
          </a:p>
          <a:p>
            <a:r>
              <a:rPr kumimoji="1" lang="en-US" altLang="ja-JP" sz="1200" b="0" i="0" u="none" strike="noStrike" kern="1200" baseline="0" dirty="0">
                <a:solidFill>
                  <a:schemeClr val="tx1"/>
                </a:solidFill>
                <a:latin typeface="+mn-lt"/>
                <a:ea typeface="+mn-ea"/>
                <a:cs typeface="+mn-cs"/>
              </a:rPr>
              <a:t>lipid moiety </a:t>
            </a:r>
            <a:r>
              <a:rPr kumimoji="1" lang="en-US" altLang="ja-JP" sz="1200" b="0" i="0" u="none" strike="noStrike" kern="1200" baseline="0" dirty="0" err="1">
                <a:solidFill>
                  <a:schemeClr val="tx1"/>
                </a:solidFill>
                <a:latin typeface="+mn-lt"/>
                <a:ea typeface="+mn-ea"/>
                <a:cs typeface="+mn-cs"/>
              </a:rPr>
              <a:t>palmitoleate</a:t>
            </a:r>
            <a:r>
              <a:rPr kumimoji="1" lang="en-US" altLang="ja-JP" sz="1200" b="0" i="0" u="none" strike="noStrike" kern="1200" baseline="0" dirty="0">
                <a:solidFill>
                  <a:schemeClr val="tx1"/>
                </a:solidFill>
                <a:latin typeface="+mn-lt"/>
                <a:ea typeface="+mn-ea"/>
                <a:cs typeface="+mn-cs"/>
              </a:rPr>
              <a:t> (PAM). PAM facilitates an interaction between </a:t>
            </a:r>
            <a:r>
              <a:rPr kumimoji="1" lang="en-US" altLang="ja-JP" sz="1200" b="0" i="0" u="none" strike="noStrike" kern="1200" baseline="0" dirty="0" err="1">
                <a:solidFill>
                  <a:schemeClr val="tx1"/>
                </a:solidFill>
                <a:latin typeface="+mn-lt"/>
                <a:ea typeface="+mn-ea"/>
                <a:cs typeface="+mn-cs"/>
              </a:rPr>
              <a:t>Wnt</a:t>
            </a:r>
            <a:r>
              <a:rPr kumimoji="1" lang="en-US" altLang="ja-JP" sz="1200" b="0" i="0" u="none" strike="noStrike" kern="1200" baseline="0" dirty="0">
                <a:solidFill>
                  <a:schemeClr val="tx1"/>
                </a:solidFill>
                <a:latin typeface="+mn-lt"/>
                <a:ea typeface="+mn-ea"/>
                <a:cs typeface="+mn-cs"/>
              </a:rPr>
              <a:t> and WLS, which is required for the transport of </a:t>
            </a:r>
            <a:r>
              <a:rPr kumimoji="1" lang="en-US" altLang="ja-JP" sz="1200" b="0" i="0" u="none" strike="noStrike" kern="1200" baseline="0" dirty="0" err="1">
                <a:solidFill>
                  <a:schemeClr val="tx1"/>
                </a:solidFill>
                <a:latin typeface="+mn-lt"/>
                <a:ea typeface="+mn-ea"/>
                <a:cs typeface="+mn-cs"/>
              </a:rPr>
              <a:t>Wnt</a:t>
            </a:r>
            <a:r>
              <a:rPr kumimoji="1" lang="en-US" altLang="ja-JP" sz="1200" b="0" i="0" u="none" strike="noStrike" kern="1200" baseline="0" dirty="0">
                <a:solidFill>
                  <a:schemeClr val="tx1"/>
                </a:solidFill>
                <a:latin typeface="+mn-lt"/>
                <a:ea typeface="+mn-ea"/>
                <a:cs typeface="+mn-cs"/>
              </a:rPr>
              <a:t> proteins (</a:t>
            </a:r>
            <a:r>
              <a:rPr kumimoji="1" lang="en-US" altLang="ja-JP" sz="1200" b="0" i="0" u="none" strike="noStrike" kern="1200" baseline="0" dirty="0" err="1">
                <a:solidFill>
                  <a:schemeClr val="tx1"/>
                </a:solidFill>
                <a:latin typeface="+mn-lt"/>
                <a:ea typeface="+mn-ea"/>
                <a:cs typeface="+mn-cs"/>
              </a:rPr>
              <a:t>Wnts</a:t>
            </a:r>
            <a:r>
              <a:rPr kumimoji="1" lang="en-US" altLang="ja-JP" sz="1200" b="0" i="0" u="none" strike="noStrike" kern="1200" baseline="0" dirty="0">
                <a:solidFill>
                  <a:schemeClr val="tx1"/>
                </a:solidFill>
                <a:latin typeface="+mn-lt"/>
                <a:ea typeface="+mn-ea"/>
                <a:cs typeface="+mn-cs"/>
              </a:rPr>
              <a:t>) through the</a:t>
            </a:r>
          </a:p>
          <a:p>
            <a:r>
              <a:rPr kumimoji="1" lang="en-US" altLang="ja-JP" sz="1200" b="0" i="0" u="none" strike="noStrike" kern="1200" baseline="0" dirty="0">
                <a:solidFill>
                  <a:schemeClr val="tx1"/>
                </a:solidFill>
                <a:latin typeface="+mn-lt"/>
                <a:ea typeface="+mn-ea"/>
                <a:cs typeface="+mn-cs"/>
              </a:rPr>
              <a:t>secretory pathway to the plasma membrane. (b) Lateral diffusion. For example, heparin sulfate proteoglycans (HSPGs) enable restricted diffusion of </a:t>
            </a:r>
            <a:r>
              <a:rPr kumimoji="1" lang="en-US" altLang="ja-JP" sz="1200" b="0" i="0" u="none" strike="noStrike" kern="1200" baseline="0" dirty="0" err="1">
                <a:solidFill>
                  <a:schemeClr val="tx1"/>
                </a:solidFill>
                <a:latin typeface="+mn-lt"/>
                <a:ea typeface="+mn-ea"/>
                <a:cs typeface="+mn-cs"/>
              </a:rPr>
              <a:t>Wnts</a:t>
            </a:r>
            <a:r>
              <a:rPr kumimoji="1" lang="en-US" altLang="ja-JP" sz="1200" b="0" i="0" u="none" strike="noStrike" kern="1200" baseline="0" dirty="0">
                <a:solidFill>
                  <a:schemeClr val="tx1"/>
                </a:solidFill>
                <a:latin typeface="+mn-lt"/>
                <a:ea typeface="+mn-ea"/>
                <a:cs typeface="+mn-cs"/>
              </a:rPr>
              <a:t> to adjacent</a:t>
            </a:r>
          </a:p>
          <a:p>
            <a:r>
              <a:rPr kumimoji="1" lang="en-US" altLang="ja-JP" sz="1200" b="0" i="0" u="none" strike="noStrike" kern="1200" baseline="0" dirty="0">
                <a:solidFill>
                  <a:schemeClr val="tx1"/>
                </a:solidFill>
                <a:latin typeface="+mn-lt"/>
                <a:ea typeface="+mn-ea"/>
                <a:cs typeface="+mn-cs"/>
              </a:rPr>
              <a:t>cells. (c) </a:t>
            </a:r>
            <a:r>
              <a:rPr kumimoji="1" lang="en-US" altLang="ja-JP" sz="1200" b="0" i="0" u="none" strike="noStrike" kern="1200" baseline="0" dirty="0" err="1">
                <a:solidFill>
                  <a:schemeClr val="tx1"/>
                </a:solidFill>
                <a:latin typeface="+mn-lt"/>
                <a:ea typeface="+mn-ea"/>
                <a:cs typeface="+mn-cs"/>
              </a:rPr>
              <a:t>Exovesicle</a:t>
            </a:r>
            <a:r>
              <a:rPr kumimoji="1" lang="en-US" altLang="ja-JP" sz="1200" b="0" i="0" u="none" strike="noStrike" kern="1200" baseline="0" dirty="0">
                <a:solidFill>
                  <a:schemeClr val="tx1"/>
                </a:solidFill>
                <a:latin typeface="+mn-lt"/>
                <a:ea typeface="+mn-ea"/>
                <a:cs typeface="+mn-cs"/>
              </a:rPr>
              <a:t> assisted. </a:t>
            </a:r>
            <a:r>
              <a:rPr kumimoji="1" lang="en-US" altLang="ja-JP" sz="1200" b="0" i="0" u="none" strike="noStrike" kern="1200" baseline="0" dirty="0" err="1">
                <a:solidFill>
                  <a:schemeClr val="tx1"/>
                </a:solidFill>
                <a:latin typeface="+mn-lt"/>
                <a:ea typeface="+mn-ea"/>
                <a:cs typeface="+mn-cs"/>
              </a:rPr>
              <a:t>Wnts</a:t>
            </a:r>
            <a:r>
              <a:rPr kumimoji="1" lang="en-US" altLang="ja-JP" sz="1200" b="0" i="0" u="none" strike="noStrike" kern="1200" baseline="0" dirty="0">
                <a:solidFill>
                  <a:schemeClr val="tx1"/>
                </a:solidFill>
                <a:latin typeface="+mn-lt"/>
                <a:ea typeface="+mn-ea"/>
                <a:cs typeface="+mn-cs"/>
              </a:rPr>
              <a:t> are distributed to recipient cells via figure 2 </a:t>
            </a:r>
            <a:r>
              <a:rPr kumimoji="1" lang="en-US" altLang="ja-JP" sz="1200" b="0" i="0" u="none" strike="noStrike" kern="1200" baseline="0" dirty="0" err="1">
                <a:solidFill>
                  <a:schemeClr val="tx1"/>
                </a:solidFill>
                <a:latin typeface="+mn-lt"/>
                <a:ea typeface="+mn-ea"/>
                <a:cs typeface="+mn-cs"/>
              </a:rPr>
              <a:t>exosomes</a:t>
            </a:r>
            <a:r>
              <a:rPr kumimoji="1" lang="en-US" altLang="ja-JP" sz="1200" b="0" i="0" u="none" strike="noStrike" kern="1200" baseline="0" dirty="0">
                <a:solidFill>
                  <a:schemeClr val="tx1"/>
                </a:solidFill>
                <a:latin typeface="+mn-lt"/>
                <a:ea typeface="+mn-ea"/>
                <a:cs typeface="+mn-cs"/>
              </a:rPr>
              <a:t>. </a:t>
            </a:r>
            <a:r>
              <a:rPr kumimoji="1" lang="en-US" altLang="ja-JP" sz="1200" b="0" i="0" u="none" strike="noStrike" kern="1200" baseline="0" dirty="0" err="1">
                <a:solidFill>
                  <a:schemeClr val="tx1"/>
                </a:solidFill>
                <a:latin typeface="+mn-lt"/>
                <a:ea typeface="+mn-ea"/>
                <a:cs typeface="+mn-cs"/>
              </a:rPr>
              <a:t>Wnts</a:t>
            </a:r>
            <a:r>
              <a:rPr kumimoji="1" lang="en-US" altLang="ja-JP" sz="1200" b="0" i="0" u="none" strike="noStrike" kern="1200" baseline="0" dirty="0">
                <a:solidFill>
                  <a:schemeClr val="tx1"/>
                </a:solidFill>
                <a:latin typeface="+mn-lt"/>
                <a:ea typeface="+mn-ea"/>
                <a:cs typeface="+mn-cs"/>
              </a:rPr>
              <a:t> bind to the surface of </a:t>
            </a:r>
            <a:r>
              <a:rPr kumimoji="1" lang="en-US" altLang="ja-JP" sz="1200" b="0" i="0" u="none" strike="noStrike" kern="1200" baseline="0" dirty="0" err="1">
                <a:solidFill>
                  <a:schemeClr val="tx1"/>
                </a:solidFill>
                <a:latin typeface="+mn-lt"/>
                <a:ea typeface="+mn-ea"/>
                <a:cs typeface="+mn-cs"/>
              </a:rPr>
              <a:t>exosomes</a:t>
            </a:r>
            <a:r>
              <a:rPr kumimoji="1" lang="en-US" altLang="ja-JP" sz="1200" b="0" i="0" u="none" strike="noStrike" kern="1200" baseline="0" dirty="0">
                <a:solidFill>
                  <a:schemeClr val="tx1"/>
                </a:solidFill>
                <a:latin typeface="+mn-lt"/>
                <a:ea typeface="+mn-ea"/>
                <a:cs typeface="+mn-cs"/>
              </a:rPr>
              <a:t> with their </a:t>
            </a:r>
            <a:r>
              <a:rPr kumimoji="1" lang="en-US" altLang="ja-JP" sz="1200" b="0" i="0" u="none" strike="noStrike" kern="1200" baseline="0" dirty="0" err="1">
                <a:solidFill>
                  <a:schemeClr val="tx1"/>
                </a:solidFill>
                <a:latin typeface="+mn-lt"/>
                <a:ea typeface="+mn-ea"/>
                <a:cs typeface="+mn-cs"/>
              </a:rPr>
              <a:t>palmitoleate</a:t>
            </a:r>
            <a:r>
              <a:rPr kumimoji="1" lang="en-US" altLang="ja-JP" sz="1200" b="0" i="0" u="none" strike="noStrike" kern="1200" baseline="0" dirty="0">
                <a:solidFill>
                  <a:schemeClr val="tx1"/>
                </a:solidFill>
                <a:latin typeface="+mn-lt"/>
                <a:ea typeface="+mn-ea"/>
                <a:cs typeface="+mn-cs"/>
              </a:rPr>
              <a:t> most likely</a:t>
            </a:r>
          </a:p>
          <a:p>
            <a:r>
              <a:rPr kumimoji="1" lang="en-US" altLang="ja-JP" sz="1200" b="0" i="0" u="none" strike="noStrike" kern="1200" baseline="0" dirty="0">
                <a:solidFill>
                  <a:schemeClr val="tx1"/>
                </a:solidFill>
                <a:latin typeface="+mn-lt"/>
                <a:ea typeface="+mn-ea"/>
                <a:cs typeface="+mn-cs"/>
              </a:rPr>
              <a:t>inserted in the lipid bilayer. (d ) Protein assisted. </a:t>
            </a:r>
            <a:r>
              <a:rPr kumimoji="1" lang="en-US" altLang="ja-JP" sz="1200" b="0" i="0" u="none" strike="noStrike" kern="1200" baseline="0" dirty="0" err="1">
                <a:solidFill>
                  <a:schemeClr val="tx1"/>
                </a:solidFill>
                <a:latin typeface="+mn-lt"/>
                <a:ea typeface="+mn-ea"/>
                <a:cs typeface="+mn-cs"/>
              </a:rPr>
              <a:t>Wnts</a:t>
            </a:r>
            <a:r>
              <a:rPr kumimoji="1" lang="en-US" altLang="ja-JP" sz="1200" b="0" i="0" u="none" strike="noStrike" kern="1200" baseline="0" dirty="0">
                <a:solidFill>
                  <a:schemeClr val="tx1"/>
                </a:solidFill>
                <a:latin typeface="+mn-lt"/>
                <a:ea typeface="+mn-ea"/>
                <a:cs typeface="+mn-cs"/>
              </a:rPr>
              <a:t> bind to specific transport proteins (e.g. SWIM), which can shield </a:t>
            </a:r>
            <a:r>
              <a:rPr kumimoji="1" lang="en-US" altLang="ja-JP" sz="1200" b="0" i="0" u="none" strike="noStrike" kern="1200" baseline="0" dirty="0" err="1">
                <a:solidFill>
                  <a:schemeClr val="tx1"/>
                </a:solidFill>
                <a:latin typeface="+mn-lt"/>
                <a:ea typeface="+mn-ea"/>
                <a:cs typeface="+mn-cs"/>
              </a:rPr>
              <a:t>palmitoleate</a:t>
            </a:r>
            <a:r>
              <a:rPr kumimoji="1" lang="en-US" altLang="ja-JP" sz="1200" b="0" i="0" u="none" strike="noStrike" kern="1200" baseline="0" dirty="0">
                <a:solidFill>
                  <a:schemeClr val="tx1"/>
                </a:solidFill>
                <a:latin typeface="+mn-lt"/>
                <a:ea typeface="+mn-ea"/>
                <a:cs typeface="+mn-cs"/>
              </a:rPr>
              <a:t> enabling </a:t>
            </a:r>
            <a:r>
              <a:rPr kumimoji="1" lang="en-US" altLang="ja-JP" sz="1200" b="0" i="0" u="none" strike="noStrike" kern="1200" baseline="0" dirty="0" err="1">
                <a:solidFill>
                  <a:schemeClr val="tx1"/>
                </a:solidFill>
                <a:latin typeface="+mn-lt"/>
                <a:ea typeface="+mn-ea"/>
                <a:cs typeface="+mn-cs"/>
              </a:rPr>
              <a:t>Wnt</a:t>
            </a:r>
            <a:r>
              <a:rPr kumimoji="1" lang="en-US" altLang="ja-JP" sz="1200" b="0" i="0" u="none" strike="noStrike" kern="1200" baseline="0" dirty="0">
                <a:solidFill>
                  <a:schemeClr val="tx1"/>
                </a:solidFill>
                <a:latin typeface="+mn-lt"/>
                <a:ea typeface="+mn-ea"/>
                <a:cs typeface="+mn-cs"/>
              </a:rPr>
              <a:t> solubility and</a:t>
            </a:r>
          </a:p>
          <a:p>
            <a:r>
              <a:rPr kumimoji="1" lang="en-US" altLang="ja-JP" sz="1200" b="0" i="0" u="none" strike="noStrike" kern="1200" baseline="0" dirty="0">
                <a:solidFill>
                  <a:schemeClr val="tx1"/>
                </a:solidFill>
                <a:latin typeface="+mn-lt"/>
                <a:ea typeface="+mn-ea"/>
                <a:cs typeface="+mn-cs"/>
              </a:rPr>
              <a:t>transport to receiving cells. (e) </a:t>
            </a:r>
            <a:r>
              <a:rPr kumimoji="1" lang="en-US" altLang="ja-JP" sz="1200" b="0" i="0" u="none" strike="noStrike" kern="1200" baseline="0" dirty="0" err="1">
                <a:solidFill>
                  <a:schemeClr val="tx1"/>
                </a:solidFill>
                <a:latin typeface="+mn-lt"/>
                <a:ea typeface="+mn-ea"/>
                <a:cs typeface="+mn-cs"/>
              </a:rPr>
              <a:t>Cytoneme</a:t>
            </a:r>
            <a:r>
              <a:rPr kumimoji="1" lang="en-US" altLang="ja-JP" sz="1200" b="0" i="0" u="none" strike="noStrike" kern="1200" baseline="0" dirty="0">
                <a:solidFill>
                  <a:schemeClr val="tx1"/>
                </a:solidFill>
                <a:latin typeface="+mn-lt"/>
                <a:ea typeface="+mn-ea"/>
                <a:cs typeface="+mn-cs"/>
              </a:rPr>
              <a:t> assisted. </a:t>
            </a:r>
            <a:r>
              <a:rPr kumimoji="1" lang="en-US" altLang="ja-JP" sz="1200" b="0" i="0" u="none" strike="noStrike" kern="1200" baseline="0" dirty="0" err="1">
                <a:solidFill>
                  <a:schemeClr val="tx1"/>
                </a:solidFill>
                <a:latin typeface="+mn-lt"/>
                <a:ea typeface="+mn-ea"/>
                <a:cs typeface="+mn-cs"/>
              </a:rPr>
              <a:t>Wnts</a:t>
            </a:r>
            <a:r>
              <a:rPr kumimoji="1" lang="en-US" altLang="ja-JP" sz="1200" b="0" i="0" u="none" strike="noStrike" kern="1200" baseline="0" dirty="0">
                <a:solidFill>
                  <a:schemeClr val="tx1"/>
                </a:solidFill>
                <a:latin typeface="+mn-lt"/>
                <a:ea typeface="+mn-ea"/>
                <a:cs typeface="+mn-cs"/>
              </a:rPr>
              <a:t> are mobilized to the tips of actin-based </a:t>
            </a:r>
            <a:r>
              <a:rPr kumimoji="1" lang="en-US" altLang="ja-JP" sz="1200" b="0" i="0" u="none" strike="noStrike" kern="1200" baseline="0" dirty="0" err="1">
                <a:solidFill>
                  <a:schemeClr val="tx1"/>
                </a:solidFill>
                <a:latin typeface="+mn-lt"/>
                <a:ea typeface="+mn-ea"/>
                <a:cs typeface="+mn-cs"/>
              </a:rPr>
              <a:t>filopodia</a:t>
            </a:r>
            <a:r>
              <a:rPr kumimoji="1" lang="en-US" altLang="ja-JP" sz="1200" b="0" i="0" u="none" strike="noStrike" kern="1200" baseline="0" dirty="0">
                <a:solidFill>
                  <a:schemeClr val="tx1"/>
                </a:solidFill>
                <a:latin typeface="+mn-lt"/>
                <a:ea typeface="+mn-ea"/>
                <a:cs typeface="+mn-cs"/>
              </a:rPr>
              <a:t>, which extend through the extracellular space to activate</a:t>
            </a:r>
          </a:p>
          <a:p>
            <a:r>
              <a:rPr kumimoji="1" lang="en-US" altLang="ja-JP" sz="1200" b="0" i="0" u="none" strike="noStrike" kern="1200" baseline="0" dirty="0">
                <a:solidFill>
                  <a:schemeClr val="tx1"/>
                </a:solidFill>
                <a:latin typeface="+mn-lt"/>
                <a:ea typeface="+mn-ea"/>
                <a:cs typeface="+mn-cs"/>
              </a:rPr>
              <a:t>signal transduction in recipient cells. </a:t>
            </a:r>
            <a:r>
              <a:rPr kumimoji="1" lang="en-US" altLang="ja-JP" sz="1200" b="0" i="0" u="none" strike="noStrike" kern="1200" baseline="0" dirty="0" err="1">
                <a:solidFill>
                  <a:schemeClr val="tx1"/>
                </a:solidFill>
                <a:latin typeface="+mn-lt"/>
                <a:ea typeface="+mn-ea"/>
                <a:cs typeface="+mn-cs"/>
              </a:rPr>
              <a:t>Wnt</a:t>
            </a:r>
            <a:r>
              <a:rPr kumimoji="1" lang="en-US" altLang="ja-JP" sz="1200" b="0" i="0" u="none" strike="noStrike" kern="1200" baseline="0" dirty="0">
                <a:solidFill>
                  <a:schemeClr val="tx1"/>
                </a:solidFill>
                <a:latin typeface="+mn-lt"/>
                <a:ea typeface="+mn-ea"/>
                <a:cs typeface="+mn-cs"/>
              </a:rPr>
              <a:t>-receiving cells can also extend Frizzled decorated </a:t>
            </a:r>
            <a:r>
              <a:rPr kumimoji="1" lang="en-US" altLang="ja-JP" sz="1200" b="0" i="0" u="none" strike="noStrike" kern="1200" baseline="0" dirty="0" err="1">
                <a:solidFill>
                  <a:schemeClr val="tx1"/>
                </a:solidFill>
                <a:latin typeface="+mn-lt"/>
                <a:ea typeface="+mn-ea"/>
                <a:cs typeface="+mn-cs"/>
              </a:rPr>
              <a:t>cytonemes</a:t>
            </a:r>
            <a:r>
              <a:rPr kumimoji="1" lang="en-US" altLang="ja-JP" sz="1200" b="0" i="0" u="none" strike="noStrike" kern="1200" baseline="0" dirty="0">
                <a:solidFill>
                  <a:schemeClr val="tx1"/>
                </a:solidFill>
                <a:latin typeface="+mn-lt"/>
                <a:ea typeface="+mn-ea"/>
                <a:cs typeface="+mn-cs"/>
              </a:rPr>
              <a:t> to </a:t>
            </a:r>
            <a:r>
              <a:rPr kumimoji="1" lang="en-US" altLang="ja-JP" sz="1200" b="0" i="0" u="none" strike="noStrike" kern="1200" baseline="0" dirty="0" err="1">
                <a:solidFill>
                  <a:schemeClr val="tx1"/>
                </a:solidFill>
                <a:latin typeface="+mn-lt"/>
                <a:ea typeface="+mn-ea"/>
                <a:cs typeface="+mn-cs"/>
              </a:rPr>
              <a:t>Wnt</a:t>
            </a:r>
            <a:r>
              <a:rPr kumimoji="1" lang="en-US" altLang="ja-JP" sz="1200" b="0" i="0" u="none" strike="noStrike" kern="1200" baseline="0" dirty="0">
                <a:solidFill>
                  <a:schemeClr val="tx1"/>
                </a:solidFill>
                <a:latin typeface="+mn-lt"/>
                <a:ea typeface="+mn-ea"/>
                <a:cs typeface="+mn-cs"/>
              </a:rPr>
              <a:t>-producing cells. GA, Golgi apparatus.</a:t>
            </a:r>
            <a:endParaRPr kumimoji="1" lang="ja-JP" altLang="en-US" dirty="0"/>
          </a:p>
        </p:txBody>
      </p:sp>
      <p:sp>
        <p:nvSpPr>
          <p:cNvPr id="4" name="スライド番号プレースホルダー 3"/>
          <p:cNvSpPr>
            <a:spLocks noGrp="1"/>
          </p:cNvSpPr>
          <p:nvPr>
            <p:ph type="sldNum" sz="quarter" idx="10"/>
          </p:nvPr>
        </p:nvSpPr>
        <p:spPr/>
        <p:txBody>
          <a:bodyPr/>
          <a:lstStyle/>
          <a:p>
            <a:fld id="{C26584AE-046F-4A7A-912A-B6203AB94260}" type="slidenum">
              <a:rPr kumimoji="1" lang="ja-JP" altLang="en-US" smtClean="0"/>
              <a:t>53</a:t>
            </a:fld>
            <a:endParaRPr kumimoji="1" lang="ja-JP" altLang="en-US"/>
          </a:p>
        </p:txBody>
      </p:sp>
    </p:spTree>
    <p:extLst>
      <p:ext uri="{BB962C8B-B14F-4D97-AF65-F5344CB8AC3E}">
        <p14:creationId xmlns:p14="http://schemas.microsoft.com/office/powerpoint/2010/main" val="20484550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57101ED9-807C-4C2F-A040-887D2D24D5CC}" type="slidenum">
              <a:rPr kumimoji="1" lang="ja-JP" altLang="en-US" smtClean="0"/>
              <a:t>55</a:t>
            </a:fld>
            <a:endParaRPr kumimoji="1" lang="ja-JP" altLang="en-US"/>
          </a:p>
        </p:txBody>
      </p:sp>
    </p:spTree>
    <p:extLst>
      <p:ext uri="{BB962C8B-B14F-4D97-AF65-F5344CB8AC3E}">
        <p14:creationId xmlns:p14="http://schemas.microsoft.com/office/powerpoint/2010/main" val="6463013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57101ED9-807C-4C2F-A040-887D2D24D5CC}" type="slidenum">
              <a:rPr kumimoji="1" lang="ja-JP" altLang="en-US" smtClean="0"/>
              <a:t>56</a:t>
            </a:fld>
            <a:endParaRPr kumimoji="1" lang="ja-JP" altLang="en-US"/>
          </a:p>
        </p:txBody>
      </p:sp>
    </p:spTree>
    <p:extLst>
      <p:ext uri="{BB962C8B-B14F-4D97-AF65-F5344CB8AC3E}">
        <p14:creationId xmlns:p14="http://schemas.microsoft.com/office/powerpoint/2010/main" val="27009186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A8EA1F19-88D3-47CD-8857-5A427D715240}" type="slidenum">
              <a:rPr kumimoji="1" lang="ja-JP" altLang="en-US" smtClean="0"/>
              <a:t>7</a:t>
            </a:fld>
            <a:endParaRPr kumimoji="1" lang="ja-JP" altLang="en-US"/>
          </a:p>
        </p:txBody>
      </p:sp>
    </p:spTree>
    <p:extLst>
      <p:ext uri="{BB962C8B-B14F-4D97-AF65-F5344CB8AC3E}">
        <p14:creationId xmlns:p14="http://schemas.microsoft.com/office/powerpoint/2010/main" val="31961400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A8EA1F19-88D3-47CD-8857-5A427D715240}" type="slidenum">
              <a:rPr kumimoji="1" lang="ja-JP" altLang="en-US" smtClean="0"/>
              <a:t>18</a:t>
            </a:fld>
            <a:endParaRPr kumimoji="1" lang="ja-JP" altLang="en-US"/>
          </a:p>
        </p:txBody>
      </p:sp>
    </p:spTree>
    <p:extLst>
      <p:ext uri="{BB962C8B-B14F-4D97-AF65-F5344CB8AC3E}">
        <p14:creationId xmlns:p14="http://schemas.microsoft.com/office/powerpoint/2010/main" val="18022310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A8EA1F19-88D3-47CD-8857-5A427D715240}" type="slidenum">
              <a:rPr kumimoji="1" lang="ja-JP" altLang="en-US" smtClean="0"/>
              <a:t>20</a:t>
            </a:fld>
            <a:endParaRPr kumimoji="1" lang="ja-JP" altLang="en-US"/>
          </a:p>
        </p:txBody>
      </p:sp>
    </p:spTree>
    <p:extLst>
      <p:ext uri="{BB962C8B-B14F-4D97-AF65-F5344CB8AC3E}">
        <p14:creationId xmlns:p14="http://schemas.microsoft.com/office/powerpoint/2010/main" val="41755611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A8EA1F19-88D3-47CD-8857-5A427D715240}" type="slidenum">
              <a:rPr kumimoji="1" lang="ja-JP" altLang="en-US" smtClean="0"/>
              <a:t>21</a:t>
            </a:fld>
            <a:endParaRPr kumimoji="1" lang="ja-JP" altLang="en-US"/>
          </a:p>
        </p:txBody>
      </p:sp>
    </p:spTree>
    <p:extLst>
      <p:ext uri="{BB962C8B-B14F-4D97-AF65-F5344CB8AC3E}">
        <p14:creationId xmlns:p14="http://schemas.microsoft.com/office/powerpoint/2010/main" val="18551087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A8EA1F19-88D3-47CD-8857-5A427D715240}" type="slidenum">
              <a:rPr kumimoji="1" lang="ja-JP" altLang="en-US" smtClean="0"/>
              <a:t>22</a:t>
            </a:fld>
            <a:endParaRPr kumimoji="1" lang="ja-JP" altLang="en-US"/>
          </a:p>
        </p:txBody>
      </p:sp>
    </p:spTree>
    <p:extLst>
      <p:ext uri="{BB962C8B-B14F-4D97-AF65-F5344CB8AC3E}">
        <p14:creationId xmlns:p14="http://schemas.microsoft.com/office/powerpoint/2010/main" val="35181163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EE000EEB-8338-48D7-8EE8-EE0082EF7602}" type="slidenum">
              <a:rPr lang="en-US" altLang="ja-JP" smtClean="0"/>
              <a:pPr/>
              <a:t>26</a:t>
            </a:fld>
            <a:endParaRPr lang="ja-JP" altLang="en-US">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2929688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A8EA1F19-88D3-47CD-8857-5A427D715240}" type="slidenum">
              <a:rPr kumimoji="1" lang="ja-JP" altLang="en-US" smtClean="0"/>
              <a:t>30</a:t>
            </a:fld>
            <a:endParaRPr kumimoji="1" lang="ja-JP" altLang="en-US"/>
          </a:p>
        </p:txBody>
      </p:sp>
    </p:spTree>
    <p:extLst>
      <p:ext uri="{BB962C8B-B14F-4D97-AF65-F5344CB8AC3E}">
        <p14:creationId xmlns:p14="http://schemas.microsoft.com/office/powerpoint/2010/main" val="24576959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A8EA1F19-88D3-47CD-8857-5A427D715240}" type="slidenum">
              <a:rPr kumimoji="1" lang="ja-JP" altLang="en-US" smtClean="0"/>
              <a:t>32</a:t>
            </a:fld>
            <a:endParaRPr kumimoji="1" lang="ja-JP" altLang="en-US"/>
          </a:p>
        </p:txBody>
      </p:sp>
    </p:spTree>
    <p:extLst>
      <p:ext uri="{BB962C8B-B14F-4D97-AF65-F5344CB8AC3E}">
        <p14:creationId xmlns:p14="http://schemas.microsoft.com/office/powerpoint/2010/main" val="24937961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154955" y="1447800"/>
            <a:ext cx="8825658" cy="3329581"/>
          </a:xfrm>
        </p:spPr>
        <p:txBody>
          <a:bodyPr rtlCol="0" anchor="b"/>
          <a:lstStyle>
            <a:lvl1pPr>
              <a:defRPr sz="7200"/>
            </a:lvl1pPr>
          </a:lstStyle>
          <a:p>
            <a:pPr rtl="0"/>
            <a:r>
              <a:rPr lang="ja-JP" altLang="en-US" noProof="0"/>
              <a:t>マスター タイトルの書式設定</a:t>
            </a:r>
          </a:p>
        </p:txBody>
      </p:sp>
      <p:sp>
        <p:nvSpPr>
          <p:cNvPr id="3" name="サブタイトル 2"/>
          <p:cNvSpPr>
            <a:spLocks noGrp="1"/>
          </p:cNvSpPr>
          <p:nvPr>
            <p:ph type="subTitle" idx="1"/>
          </p:nvPr>
        </p:nvSpPr>
        <p:spPr>
          <a:xfrm>
            <a:off x="1154955" y="4777380"/>
            <a:ext cx="8825658" cy="861420"/>
          </a:xfrm>
        </p:spPr>
        <p:txBody>
          <a:bodyPr rtlCol="0"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rtl="0"/>
            <a:r>
              <a:rPr lang="ja-JP" altLang="en-US" noProof="0"/>
              <a:t>マスター サブタイトルの書式設定</a:t>
            </a:r>
          </a:p>
        </p:txBody>
      </p:sp>
      <p:sp>
        <p:nvSpPr>
          <p:cNvPr id="4" name="日付プレースホルダー 3"/>
          <p:cNvSpPr>
            <a:spLocks noGrp="1"/>
          </p:cNvSpPr>
          <p:nvPr>
            <p:ph type="dt" sz="half" idx="10"/>
          </p:nvPr>
        </p:nvSpPr>
        <p:spPr/>
        <p:txBody>
          <a:bodyPr rtlCol="0"/>
          <a:lstStyle/>
          <a:p>
            <a:pPr rtl="0"/>
            <a:fld id="{03A65F4E-1F66-4C52-B054-D19DFA3F0EF9}" type="datetime1">
              <a:rPr lang="en-US" altLang="ja-JP" noProof="0" smtClean="0"/>
              <a:t>6/23/2022</a:t>
            </a:fld>
            <a:endParaRPr lang="ja-JP" altLang="en-US" noProof="0"/>
          </a:p>
        </p:txBody>
      </p:sp>
      <p:sp>
        <p:nvSpPr>
          <p:cNvPr id="5" name="フッター プレースホルダー 4"/>
          <p:cNvSpPr>
            <a:spLocks noGrp="1"/>
          </p:cNvSpPr>
          <p:nvPr>
            <p:ph type="ftr" sz="quarter" idx="11"/>
          </p:nvPr>
        </p:nvSpPr>
        <p:spPr/>
        <p:txBody>
          <a:bodyPr rtlCol="0"/>
          <a:lstStyle/>
          <a:p>
            <a:pPr rtl="0"/>
            <a:endParaRPr lang="ja-JP" altLang="en-US" noProof="0"/>
          </a:p>
        </p:txBody>
      </p:sp>
      <p:sp>
        <p:nvSpPr>
          <p:cNvPr id="6" name="スライド番号プレースホルダー 5"/>
          <p:cNvSpPr>
            <a:spLocks noGrp="1"/>
          </p:cNvSpPr>
          <p:nvPr>
            <p:ph type="sldNum" sz="quarter" idx="12"/>
          </p:nvPr>
        </p:nvSpPr>
        <p:spPr/>
        <p:txBody>
          <a:bodyPr rtlCol="0"/>
          <a:lstStyle/>
          <a:p>
            <a:pPr rtl="0"/>
            <a:fld id="{D57F1E4F-1CFF-5643-939E-02111984F565}" type="slidenum">
              <a:rPr lang="en-US" altLang="ja-JP" noProof="0" smtClean="0"/>
              <a:t>‹#›</a:t>
            </a:fld>
            <a:endParaRPr lang="ja-JP" altLang="en-US" noProof="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キャプション付きパノラマ画像">
    <p:spTree>
      <p:nvGrpSpPr>
        <p:cNvPr id="1" name=""/>
        <p:cNvGrpSpPr/>
        <p:nvPr/>
      </p:nvGrpSpPr>
      <p:grpSpPr>
        <a:xfrm>
          <a:off x="0" y="0"/>
          <a:ext cx="0" cy="0"/>
          <a:chOff x="0" y="0"/>
          <a:chExt cx="0" cy="0"/>
        </a:xfrm>
      </p:grpSpPr>
      <p:sp>
        <p:nvSpPr>
          <p:cNvPr id="2" name="タイトル 1"/>
          <p:cNvSpPr>
            <a:spLocks noGrp="1"/>
          </p:cNvSpPr>
          <p:nvPr>
            <p:ph type="title"/>
          </p:nvPr>
        </p:nvSpPr>
        <p:spPr>
          <a:xfrm>
            <a:off x="1154956" y="4800587"/>
            <a:ext cx="8825657" cy="566738"/>
          </a:xfrm>
        </p:spPr>
        <p:txBody>
          <a:bodyPr rtlCol="0" anchor="b">
            <a:normAutofit/>
          </a:bodyPr>
          <a:lstStyle>
            <a:lvl1pPr algn="l">
              <a:defRPr sz="2400" b="0"/>
            </a:lvl1pPr>
          </a:lstStyle>
          <a:p>
            <a:pPr rtl="0"/>
            <a:r>
              <a:rPr lang="ja-JP" altLang="en-US" noProof="0"/>
              <a:t>マスター タイトルの書式設定</a:t>
            </a:r>
          </a:p>
        </p:txBody>
      </p:sp>
      <p:sp>
        <p:nvSpPr>
          <p:cNvPr id="3" name="図プレースホルダー 2"/>
          <p:cNvSpPr>
            <a:spLocks noGrp="1" noChangeAspect="1"/>
          </p:cNvSpPr>
          <p:nvPr>
            <p:ph type="pic" idx="1" hasCustomPrompt="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ja-JP" altLang="en-US" noProof="0"/>
              <a:t>アイコンをクリックして写真を追加</a:t>
            </a:r>
          </a:p>
        </p:txBody>
      </p:sp>
      <p:sp>
        <p:nvSpPr>
          <p:cNvPr id="4" name="テキスト プレースホルダー 3"/>
          <p:cNvSpPr>
            <a:spLocks noGrp="1"/>
          </p:cNvSpPr>
          <p:nvPr>
            <p:ph type="body" sz="half" idx="2"/>
          </p:nvPr>
        </p:nvSpPr>
        <p:spPr>
          <a:xfrm>
            <a:off x="1154956" y="5367325"/>
            <a:ext cx="8825656" cy="493712"/>
          </a:xfrm>
        </p:spPr>
        <p:txBody>
          <a:bodyPr rtlCol="0">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ja-JP" altLang="en-US"/>
              <a:t>マスター テキストの書式設定</a:t>
            </a:r>
          </a:p>
        </p:txBody>
      </p:sp>
      <p:sp>
        <p:nvSpPr>
          <p:cNvPr id="5" name="日付プレースホルダー 4"/>
          <p:cNvSpPr>
            <a:spLocks noGrp="1"/>
          </p:cNvSpPr>
          <p:nvPr>
            <p:ph type="dt" sz="half" idx="10"/>
          </p:nvPr>
        </p:nvSpPr>
        <p:spPr/>
        <p:txBody>
          <a:bodyPr rtlCol="0"/>
          <a:lstStyle/>
          <a:p>
            <a:pPr rtl="0"/>
            <a:fld id="{60C97070-E7CF-401F-B897-D52129394649}" type="datetime1">
              <a:rPr lang="en-US" altLang="ja-JP" noProof="0" smtClean="0"/>
              <a:t>6/23/2022</a:t>
            </a:fld>
            <a:endParaRPr lang="ja-JP" altLang="en-US" noProof="0"/>
          </a:p>
        </p:txBody>
      </p:sp>
      <p:sp>
        <p:nvSpPr>
          <p:cNvPr id="6" name="フッター プレースホルダー 5"/>
          <p:cNvSpPr>
            <a:spLocks noGrp="1"/>
          </p:cNvSpPr>
          <p:nvPr>
            <p:ph type="ftr" sz="quarter" idx="11"/>
          </p:nvPr>
        </p:nvSpPr>
        <p:spPr/>
        <p:txBody>
          <a:bodyPr rtlCol="0"/>
          <a:lstStyle/>
          <a:p>
            <a:pPr rtl="0"/>
            <a:endParaRPr lang="ja-JP" altLang="en-US" noProof="0"/>
          </a:p>
        </p:txBody>
      </p:sp>
      <p:sp>
        <p:nvSpPr>
          <p:cNvPr id="7" name="スライド番号プレースホルダー 6"/>
          <p:cNvSpPr>
            <a:spLocks noGrp="1"/>
          </p:cNvSpPr>
          <p:nvPr>
            <p:ph type="sldNum" sz="quarter" idx="12"/>
          </p:nvPr>
        </p:nvSpPr>
        <p:spPr/>
        <p:txBody>
          <a:bodyPr rtlCol="0"/>
          <a:lstStyle/>
          <a:p>
            <a:pPr rtl="0"/>
            <a:fld id="{D57F1E4F-1CFF-5643-939E-02111984F565}" type="slidenum">
              <a:rPr lang="en-US" altLang="ja-JP" noProof="0" smtClean="0"/>
              <a:t>‹#›</a:t>
            </a:fld>
            <a:endParaRPr lang="ja-JP" altLang="en-US" noProof="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タイトルとキャプション">
    <p:spTree>
      <p:nvGrpSpPr>
        <p:cNvPr id="1" name=""/>
        <p:cNvGrpSpPr/>
        <p:nvPr/>
      </p:nvGrpSpPr>
      <p:grpSpPr>
        <a:xfrm>
          <a:off x="0" y="0"/>
          <a:ext cx="0" cy="0"/>
          <a:chOff x="0" y="0"/>
          <a:chExt cx="0" cy="0"/>
        </a:xfrm>
      </p:grpSpPr>
      <p:sp>
        <p:nvSpPr>
          <p:cNvPr id="2" name="タイトル 1"/>
          <p:cNvSpPr>
            <a:spLocks noGrp="1"/>
          </p:cNvSpPr>
          <p:nvPr>
            <p:ph type="title"/>
          </p:nvPr>
        </p:nvSpPr>
        <p:spPr>
          <a:xfrm>
            <a:off x="1154954" y="1447800"/>
            <a:ext cx="8825659" cy="1981200"/>
          </a:xfrm>
        </p:spPr>
        <p:txBody>
          <a:bodyPr rtlCol="0"/>
          <a:lstStyle>
            <a:lvl1pPr>
              <a:defRPr sz="4800"/>
            </a:lvl1pPr>
          </a:lstStyle>
          <a:p>
            <a:pPr rtl="0"/>
            <a:r>
              <a:rPr lang="ja-JP" altLang="en-US" noProof="0"/>
              <a:t>マスター タイトルの書式設定</a:t>
            </a:r>
          </a:p>
        </p:txBody>
      </p:sp>
      <p:sp>
        <p:nvSpPr>
          <p:cNvPr id="8" name="テキスト プレースホルダー 3"/>
          <p:cNvSpPr>
            <a:spLocks noGrp="1"/>
          </p:cNvSpPr>
          <p:nvPr>
            <p:ph type="body" sz="half" idx="2"/>
          </p:nvPr>
        </p:nvSpPr>
        <p:spPr>
          <a:xfrm>
            <a:off x="1154954" y="3657600"/>
            <a:ext cx="8825659" cy="2362200"/>
          </a:xfrm>
        </p:spPr>
        <p:txBody>
          <a:bodyPr rtlCol="0"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ja-JP" altLang="en-US" noProof="0"/>
              <a:t>マスター テキストの書式設定</a:t>
            </a:r>
          </a:p>
        </p:txBody>
      </p:sp>
      <p:sp>
        <p:nvSpPr>
          <p:cNvPr id="4" name="日付プレースホルダー 3"/>
          <p:cNvSpPr>
            <a:spLocks noGrp="1"/>
          </p:cNvSpPr>
          <p:nvPr>
            <p:ph type="dt" sz="half" idx="10"/>
          </p:nvPr>
        </p:nvSpPr>
        <p:spPr/>
        <p:txBody>
          <a:bodyPr rtlCol="0"/>
          <a:lstStyle/>
          <a:p>
            <a:pPr rtl="0"/>
            <a:fld id="{3D1D8A72-0393-43F8-A912-58D8374D7196}" type="datetime1">
              <a:rPr lang="en-US" altLang="ja-JP" noProof="0" smtClean="0"/>
              <a:t>6/23/2022</a:t>
            </a:fld>
            <a:endParaRPr lang="ja-JP" altLang="en-US" noProof="0"/>
          </a:p>
        </p:txBody>
      </p:sp>
      <p:sp>
        <p:nvSpPr>
          <p:cNvPr id="5" name="フッター プレースホルダー 4"/>
          <p:cNvSpPr>
            <a:spLocks noGrp="1"/>
          </p:cNvSpPr>
          <p:nvPr>
            <p:ph type="ftr" sz="quarter" idx="11"/>
          </p:nvPr>
        </p:nvSpPr>
        <p:spPr/>
        <p:txBody>
          <a:bodyPr rtlCol="0"/>
          <a:lstStyle/>
          <a:p>
            <a:pPr rtl="0"/>
            <a:endParaRPr lang="ja-JP" altLang="en-US" noProof="0"/>
          </a:p>
        </p:txBody>
      </p:sp>
      <p:sp>
        <p:nvSpPr>
          <p:cNvPr id="6" name="スライド番号プレースホルダー 5"/>
          <p:cNvSpPr>
            <a:spLocks noGrp="1"/>
          </p:cNvSpPr>
          <p:nvPr>
            <p:ph type="sldNum" sz="quarter" idx="12"/>
          </p:nvPr>
        </p:nvSpPr>
        <p:spPr/>
        <p:txBody>
          <a:bodyPr rtlCol="0"/>
          <a:lstStyle/>
          <a:p>
            <a:pPr rtl="0"/>
            <a:fld id="{D57F1E4F-1CFF-5643-939E-02111984F565}" type="slidenum">
              <a:rPr lang="en-US" altLang="ja-JP" noProof="0" smtClean="0"/>
              <a:t>‹#›</a:t>
            </a:fld>
            <a:endParaRPr lang="ja-JP" altLang="en-US" noProof="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引用符とキャプション">
    <p:spTree>
      <p:nvGrpSpPr>
        <p:cNvPr id="1" name=""/>
        <p:cNvGrpSpPr/>
        <p:nvPr/>
      </p:nvGrpSpPr>
      <p:grpSpPr>
        <a:xfrm>
          <a:off x="0" y="0"/>
          <a:ext cx="0" cy="0"/>
          <a:chOff x="0" y="0"/>
          <a:chExt cx="0" cy="0"/>
        </a:xfrm>
      </p:grpSpPr>
      <p:sp>
        <p:nvSpPr>
          <p:cNvPr id="2" name="タイトル 1"/>
          <p:cNvSpPr>
            <a:spLocks noGrp="1"/>
          </p:cNvSpPr>
          <p:nvPr>
            <p:ph type="title"/>
          </p:nvPr>
        </p:nvSpPr>
        <p:spPr>
          <a:xfrm>
            <a:off x="1574801" y="1447800"/>
            <a:ext cx="7999315" cy="2323374"/>
          </a:xfrm>
        </p:spPr>
        <p:txBody>
          <a:bodyPr rtlCol="0"/>
          <a:lstStyle>
            <a:lvl1pPr>
              <a:defRPr sz="4800"/>
            </a:lvl1pPr>
          </a:lstStyle>
          <a:p>
            <a:pPr rtl="0"/>
            <a:r>
              <a:rPr lang="ja-JP" altLang="en-US" noProof="0"/>
              <a:t>マスター タイトルの書式設定</a:t>
            </a:r>
          </a:p>
        </p:txBody>
      </p:sp>
      <p:sp>
        <p:nvSpPr>
          <p:cNvPr id="14" name="テキスト プレースホルダー 3"/>
          <p:cNvSpPr>
            <a:spLocks noGrp="1"/>
          </p:cNvSpPr>
          <p:nvPr>
            <p:ph type="body" sz="half" idx="13"/>
          </p:nvPr>
        </p:nvSpPr>
        <p:spPr>
          <a:xfrm>
            <a:off x="1930400" y="3771174"/>
            <a:ext cx="7279649" cy="342174"/>
          </a:xfrm>
        </p:spPr>
        <p:txBody>
          <a:bodyPr rtlCol="0" anchor="t">
            <a:normAutofit/>
          </a:bodyPr>
          <a:lstStyle>
            <a:lvl1pPr marL="0" indent="0">
              <a:buNone/>
              <a:defRPr lang="en-US" sz="1400" b="0" i="0" kern="1200" cap="small" dirty="0">
                <a:solidFill>
                  <a:schemeClr val="accent1"/>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ja-JP" altLang="en-US"/>
              <a:t>マスター テキストの書式設定</a:t>
            </a:r>
          </a:p>
        </p:txBody>
      </p:sp>
      <p:sp>
        <p:nvSpPr>
          <p:cNvPr id="10" name="テキスト プレースホルダー 3"/>
          <p:cNvSpPr>
            <a:spLocks noGrp="1"/>
          </p:cNvSpPr>
          <p:nvPr>
            <p:ph type="body" sz="half" idx="2"/>
          </p:nvPr>
        </p:nvSpPr>
        <p:spPr>
          <a:xfrm>
            <a:off x="1154954" y="4350657"/>
            <a:ext cx="8825659" cy="1676400"/>
          </a:xfrm>
        </p:spPr>
        <p:txBody>
          <a:bodyPr rtlCol="0"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ja-JP" altLang="en-US"/>
              <a:t>マスター テキストの書式設定</a:t>
            </a:r>
          </a:p>
        </p:txBody>
      </p:sp>
      <p:sp>
        <p:nvSpPr>
          <p:cNvPr id="4" name="日付プレースホルダー 3"/>
          <p:cNvSpPr>
            <a:spLocks noGrp="1"/>
          </p:cNvSpPr>
          <p:nvPr>
            <p:ph type="dt" sz="half" idx="10"/>
          </p:nvPr>
        </p:nvSpPr>
        <p:spPr/>
        <p:txBody>
          <a:bodyPr rtlCol="0"/>
          <a:lstStyle/>
          <a:p>
            <a:pPr rtl="0"/>
            <a:fld id="{D50382CB-9E11-47DB-AD99-C488BCF82C3B}" type="datetime1">
              <a:rPr lang="en-US" altLang="ja-JP" noProof="0" smtClean="0"/>
              <a:t>6/23/2022</a:t>
            </a:fld>
            <a:endParaRPr lang="ja-JP" altLang="en-US" noProof="0"/>
          </a:p>
        </p:txBody>
      </p:sp>
      <p:sp>
        <p:nvSpPr>
          <p:cNvPr id="5" name="フッター プレースホルダー 4"/>
          <p:cNvSpPr>
            <a:spLocks noGrp="1"/>
          </p:cNvSpPr>
          <p:nvPr>
            <p:ph type="ftr" sz="quarter" idx="11"/>
          </p:nvPr>
        </p:nvSpPr>
        <p:spPr/>
        <p:txBody>
          <a:bodyPr rtlCol="0"/>
          <a:lstStyle/>
          <a:p>
            <a:pPr rtl="0"/>
            <a:endParaRPr lang="ja-JP" altLang="en-US" noProof="0"/>
          </a:p>
        </p:txBody>
      </p:sp>
      <p:sp>
        <p:nvSpPr>
          <p:cNvPr id="6" name="スライド番号プレースホルダー 5"/>
          <p:cNvSpPr>
            <a:spLocks noGrp="1"/>
          </p:cNvSpPr>
          <p:nvPr>
            <p:ph type="sldNum" sz="quarter" idx="12"/>
          </p:nvPr>
        </p:nvSpPr>
        <p:spPr/>
        <p:txBody>
          <a:bodyPr rtlCol="0"/>
          <a:lstStyle/>
          <a:p>
            <a:pPr rtl="0"/>
            <a:fld id="{D57F1E4F-1CFF-5643-939E-02111984F565}" type="slidenum">
              <a:rPr lang="en-US" altLang="ja-JP" noProof="0" smtClean="0"/>
              <a:t>‹#›</a:t>
            </a:fld>
            <a:endParaRPr lang="ja-JP" altLang="en-US" noProof="0"/>
          </a:p>
        </p:txBody>
      </p:sp>
      <p:sp>
        <p:nvSpPr>
          <p:cNvPr id="9" name="テキスト ボックス 8"/>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rtl="0"/>
            <a:r>
              <a:rPr lang="ja-JP" altLang="en-US" noProof="0"/>
              <a:t>“</a:t>
            </a:r>
          </a:p>
        </p:txBody>
      </p:sp>
      <p:sp>
        <p:nvSpPr>
          <p:cNvPr id="13" name="テキスト ボックス 12"/>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rtl="0"/>
            <a:r>
              <a:rPr lang="ja-JP" altLang="en-US" noProof="0"/>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名札">
    <p:spTree>
      <p:nvGrpSpPr>
        <p:cNvPr id="1" name=""/>
        <p:cNvGrpSpPr/>
        <p:nvPr/>
      </p:nvGrpSpPr>
      <p:grpSpPr>
        <a:xfrm>
          <a:off x="0" y="0"/>
          <a:ext cx="0" cy="0"/>
          <a:chOff x="0" y="0"/>
          <a:chExt cx="0" cy="0"/>
        </a:xfrm>
      </p:grpSpPr>
      <p:sp>
        <p:nvSpPr>
          <p:cNvPr id="2" name="タイトル 1"/>
          <p:cNvSpPr>
            <a:spLocks noGrp="1"/>
          </p:cNvSpPr>
          <p:nvPr>
            <p:ph type="title"/>
          </p:nvPr>
        </p:nvSpPr>
        <p:spPr>
          <a:xfrm>
            <a:off x="1154954" y="3124201"/>
            <a:ext cx="8825660" cy="1653180"/>
          </a:xfrm>
        </p:spPr>
        <p:txBody>
          <a:bodyPr rtlCol="0" anchor="b"/>
          <a:lstStyle>
            <a:lvl1pPr algn="l">
              <a:defRPr sz="4000" b="0" cap="none"/>
            </a:lvl1pPr>
          </a:lstStyle>
          <a:p>
            <a:pPr rtl="0"/>
            <a:r>
              <a:rPr lang="ja-JP" altLang="en-US" noProof="0"/>
              <a:t>マスター タイトルの書式設定</a:t>
            </a:r>
          </a:p>
        </p:txBody>
      </p:sp>
      <p:sp>
        <p:nvSpPr>
          <p:cNvPr id="3" name="テキスト プレースホルダー 2"/>
          <p:cNvSpPr>
            <a:spLocks noGrp="1"/>
          </p:cNvSpPr>
          <p:nvPr>
            <p:ph type="body" idx="1"/>
          </p:nvPr>
        </p:nvSpPr>
        <p:spPr>
          <a:xfrm>
            <a:off x="1154954" y="4777381"/>
            <a:ext cx="8825659" cy="860400"/>
          </a:xfrm>
        </p:spPr>
        <p:txBody>
          <a:bodyPr rtlCol="0"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ja-JP" altLang="en-US" noProof="0"/>
              <a:t>マスター テキストの書式設定</a:t>
            </a:r>
          </a:p>
        </p:txBody>
      </p:sp>
      <p:sp>
        <p:nvSpPr>
          <p:cNvPr id="4" name="日付プレースホルダー 3"/>
          <p:cNvSpPr>
            <a:spLocks noGrp="1"/>
          </p:cNvSpPr>
          <p:nvPr>
            <p:ph type="dt" sz="half" idx="10"/>
          </p:nvPr>
        </p:nvSpPr>
        <p:spPr/>
        <p:txBody>
          <a:bodyPr rtlCol="0"/>
          <a:lstStyle/>
          <a:p>
            <a:pPr rtl="0"/>
            <a:fld id="{0FD8B2F1-A0B7-4800-AB96-345CBF3E9F03}" type="datetime1">
              <a:rPr lang="en-US" altLang="ja-JP" noProof="0" smtClean="0"/>
              <a:t>6/23/2022</a:t>
            </a:fld>
            <a:endParaRPr lang="ja-JP" altLang="en-US" noProof="0"/>
          </a:p>
        </p:txBody>
      </p:sp>
      <p:sp>
        <p:nvSpPr>
          <p:cNvPr id="5" name="フッター プレースホルダー 4"/>
          <p:cNvSpPr>
            <a:spLocks noGrp="1"/>
          </p:cNvSpPr>
          <p:nvPr>
            <p:ph type="ftr" sz="quarter" idx="11"/>
          </p:nvPr>
        </p:nvSpPr>
        <p:spPr/>
        <p:txBody>
          <a:bodyPr rtlCol="0"/>
          <a:lstStyle/>
          <a:p>
            <a:pPr rtl="0"/>
            <a:endParaRPr lang="ja-JP" altLang="en-US" noProof="0"/>
          </a:p>
        </p:txBody>
      </p:sp>
      <p:sp>
        <p:nvSpPr>
          <p:cNvPr id="6" name="スライド番号プレースホルダー 5"/>
          <p:cNvSpPr>
            <a:spLocks noGrp="1"/>
          </p:cNvSpPr>
          <p:nvPr>
            <p:ph type="sldNum" sz="quarter" idx="12"/>
          </p:nvPr>
        </p:nvSpPr>
        <p:spPr/>
        <p:txBody>
          <a:bodyPr rtlCol="0"/>
          <a:lstStyle/>
          <a:p>
            <a:pPr rtl="0"/>
            <a:fld id="{D57F1E4F-1CFF-5643-939E-02111984F565}" type="slidenum">
              <a:rPr lang="en-US" altLang="ja-JP" noProof="0" smtClean="0"/>
              <a:t>‹#›</a:t>
            </a:fld>
            <a:endParaRPr lang="ja-JP" altLang="en-US" noProof="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列">
    <p:spTree>
      <p:nvGrpSpPr>
        <p:cNvPr id="1" name=""/>
        <p:cNvGrpSpPr/>
        <p:nvPr/>
      </p:nvGrpSpPr>
      <p:grpSpPr>
        <a:xfrm>
          <a:off x="0" y="0"/>
          <a:ext cx="0" cy="0"/>
          <a:chOff x="0" y="0"/>
          <a:chExt cx="0" cy="0"/>
        </a:xfrm>
      </p:grpSpPr>
      <p:sp>
        <p:nvSpPr>
          <p:cNvPr id="2" name="タイトル 1"/>
          <p:cNvSpPr>
            <a:spLocks noGrp="1"/>
          </p:cNvSpPr>
          <p:nvPr>
            <p:ph type="title"/>
          </p:nvPr>
        </p:nvSpPr>
        <p:spPr/>
        <p:txBody>
          <a:bodyPr rtlCol="0"/>
          <a:lstStyle>
            <a:lvl1pPr>
              <a:defRPr sz="4200"/>
            </a:lvl1pPr>
          </a:lstStyle>
          <a:p>
            <a:pPr rtl="0"/>
            <a:r>
              <a:rPr lang="ja-JP" altLang="en-US" noProof="0"/>
              <a:t>マスター タイトルの書式設定</a:t>
            </a:r>
          </a:p>
        </p:txBody>
      </p:sp>
      <p:sp>
        <p:nvSpPr>
          <p:cNvPr id="3" name="テキスト プレースホルダー 2"/>
          <p:cNvSpPr>
            <a:spLocks noGrp="1"/>
          </p:cNvSpPr>
          <p:nvPr>
            <p:ph type="body" idx="1"/>
          </p:nvPr>
        </p:nvSpPr>
        <p:spPr>
          <a:xfrm>
            <a:off x="632947" y="1981200"/>
            <a:ext cx="2946866" cy="576262"/>
          </a:xfrm>
        </p:spPr>
        <p:txBody>
          <a:bodyPr rtlCol="0"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ja-JP" altLang="en-US" noProof="0"/>
              <a:t>マスター テキストの書式設定</a:t>
            </a:r>
          </a:p>
        </p:txBody>
      </p:sp>
      <p:sp>
        <p:nvSpPr>
          <p:cNvPr id="16" name="テキスト プレースホルダー 3"/>
          <p:cNvSpPr>
            <a:spLocks noGrp="1"/>
          </p:cNvSpPr>
          <p:nvPr>
            <p:ph type="body" sz="half" idx="15"/>
          </p:nvPr>
        </p:nvSpPr>
        <p:spPr>
          <a:xfrm>
            <a:off x="652463" y="2667000"/>
            <a:ext cx="2927350" cy="3589338"/>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ja-JP" altLang="en-US" noProof="0"/>
              <a:t>マスター テキストの書式設定</a:t>
            </a:r>
          </a:p>
        </p:txBody>
      </p:sp>
      <p:sp>
        <p:nvSpPr>
          <p:cNvPr id="5" name="テキスト プレースホルダー 4"/>
          <p:cNvSpPr>
            <a:spLocks noGrp="1"/>
          </p:cNvSpPr>
          <p:nvPr>
            <p:ph type="body" sz="quarter" idx="3"/>
          </p:nvPr>
        </p:nvSpPr>
        <p:spPr>
          <a:xfrm>
            <a:off x="3883659" y="1981200"/>
            <a:ext cx="2936241" cy="576262"/>
          </a:xfrm>
        </p:spPr>
        <p:txBody>
          <a:bodyPr rtlCol="0"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ja-JP" altLang="en-US" noProof="0"/>
              <a:t>マスター テキストの書式設定</a:t>
            </a:r>
          </a:p>
        </p:txBody>
      </p:sp>
      <p:sp>
        <p:nvSpPr>
          <p:cNvPr id="19" name="テキスト プレースホルダー 3"/>
          <p:cNvSpPr>
            <a:spLocks noGrp="1"/>
          </p:cNvSpPr>
          <p:nvPr>
            <p:ph type="body" sz="half" idx="16"/>
          </p:nvPr>
        </p:nvSpPr>
        <p:spPr>
          <a:xfrm>
            <a:off x="3873106" y="2667000"/>
            <a:ext cx="2946794" cy="3589338"/>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ja-JP" altLang="en-US" noProof="0"/>
              <a:t>マスター テキストの書式設定</a:t>
            </a:r>
          </a:p>
        </p:txBody>
      </p:sp>
      <p:sp>
        <p:nvSpPr>
          <p:cNvPr id="14" name="テキスト プレースホルダー 4"/>
          <p:cNvSpPr>
            <a:spLocks noGrp="1"/>
          </p:cNvSpPr>
          <p:nvPr>
            <p:ph type="body" sz="quarter" idx="13"/>
          </p:nvPr>
        </p:nvSpPr>
        <p:spPr>
          <a:xfrm>
            <a:off x="7124700" y="1981200"/>
            <a:ext cx="2932113" cy="576262"/>
          </a:xfrm>
        </p:spPr>
        <p:txBody>
          <a:bodyPr rtlCol="0"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ja-JP" altLang="en-US" noProof="0"/>
              <a:t>マスター テキストの書式設定</a:t>
            </a:r>
          </a:p>
        </p:txBody>
      </p:sp>
      <p:sp>
        <p:nvSpPr>
          <p:cNvPr id="20" name="テキスト プレースホルダー 3"/>
          <p:cNvSpPr>
            <a:spLocks noGrp="1"/>
          </p:cNvSpPr>
          <p:nvPr>
            <p:ph type="body" sz="half" idx="17"/>
          </p:nvPr>
        </p:nvSpPr>
        <p:spPr>
          <a:xfrm>
            <a:off x="7124700" y="2667000"/>
            <a:ext cx="2932113" cy="3589338"/>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ja-JP" altLang="en-US" noProof="0"/>
              <a:t>マスター テキストの書式設定</a:t>
            </a:r>
          </a:p>
        </p:txBody>
      </p:sp>
      <p:cxnSp>
        <p:nvCxnSpPr>
          <p:cNvPr id="17" name="直線​​コネクタ(S)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直線​​コネクタ(S)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日付プレースホルダー 3"/>
          <p:cNvSpPr>
            <a:spLocks noGrp="1"/>
          </p:cNvSpPr>
          <p:nvPr>
            <p:ph type="dt" sz="half" idx="10"/>
          </p:nvPr>
        </p:nvSpPr>
        <p:spPr/>
        <p:txBody>
          <a:bodyPr rtlCol="0"/>
          <a:lstStyle/>
          <a:p>
            <a:pPr rtl="0"/>
            <a:fld id="{190F4941-B8B2-4181-AB62-3CDDDF246B93}" type="datetime1">
              <a:rPr lang="en-US" altLang="ja-JP" noProof="0" smtClean="0"/>
              <a:t>6/23/2022</a:t>
            </a:fld>
            <a:endParaRPr lang="ja-JP" altLang="en-US" noProof="0"/>
          </a:p>
        </p:txBody>
      </p:sp>
      <p:sp>
        <p:nvSpPr>
          <p:cNvPr id="4" name="フッター プレースホルダー 4"/>
          <p:cNvSpPr>
            <a:spLocks noGrp="1"/>
          </p:cNvSpPr>
          <p:nvPr>
            <p:ph type="ftr" sz="quarter" idx="11"/>
          </p:nvPr>
        </p:nvSpPr>
        <p:spPr/>
        <p:txBody>
          <a:bodyPr rtlCol="0"/>
          <a:lstStyle/>
          <a:p>
            <a:pPr rtl="0"/>
            <a:endParaRPr lang="ja-JP" altLang="en-US" noProof="0"/>
          </a:p>
        </p:txBody>
      </p:sp>
      <p:sp>
        <p:nvSpPr>
          <p:cNvPr id="6" name="スライド番号プレースホルダー 5"/>
          <p:cNvSpPr>
            <a:spLocks noGrp="1"/>
          </p:cNvSpPr>
          <p:nvPr>
            <p:ph type="sldNum" sz="quarter" idx="12"/>
          </p:nvPr>
        </p:nvSpPr>
        <p:spPr/>
        <p:txBody>
          <a:bodyPr rtlCol="0"/>
          <a:lstStyle/>
          <a:p>
            <a:pPr rtl="0"/>
            <a:fld id="{D57F1E4F-1CFF-5643-939E-02111984F565}" type="slidenum">
              <a:rPr lang="en-US" altLang="ja-JP" noProof="0" smtClean="0"/>
              <a:t>‹#›</a:t>
            </a:fld>
            <a:endParaRPr lang="ja-JP" altLang="en-US" noProof="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つの写真の列">
    <p:spTree>
      <p:nvGrpSpPr>
        <p:cNvPr id="1" name=""/>
        <p:cNvGrpSpPr/>
        <p:nvPr/>
      </p:nvGrpSpPr>
      <p:grpSpPr>
        <a:xfrm>
          <a:off x="0" y="0"/>
          <a:ext cx="0" cy="0"/>
          <a:chOff x="0" y="0"/>
          <a:chExt cx="0" cy="0"/>
        </a:xfrm>
      </p:grpSpPr>
      <p:sp>
        <p:nvSpPr>
          <p:cNvPr id="2" name="タイトル 1"/>
          <p:cNvSpPr>
            <a:spLocks noGrp="1"/>
          </p:cNvSpPr>
          <p:nvPr>
            <p:ph type="title"/>
          </p:nvPr>
        </p:nvSpPr>
        <p:spPr/>
        <p:txBody>
          <a:bodyPr rtlCol="0"/>
          <a:lstStyle>
            <a:lvl1pPr>
              <a:defRPr sz="4200"/>
            </a:lvl1pPr>
          </a:lstStyle>
          <a:p>
            <a:pPr rtl="0"/>
            <a:r>
              <a:rPr lang="ja-JP" altLang="en-US" noProof="0"/>
              <a:t>マスター タイトルの書式設定</a:t>
            </a:r>
          </a:p>
        </p:txBody>
      </p:sp>
      <p:sp>
        <p:nvSpPr>
          <p:cNvPr id="3" name="テキスト プレースホルダー 2"/>
          <p:cNvSpPr>
            <a:spLocks noGrp="1"/>
          </p:cNvSpPr>
          <p:nvPr>
            <p:ph type="body" idx="1"/>
          </p:nvPr>
        </p:nvSpPr>
        <p:spPr>
          <a:xfrm>
            <a:off x="652463" y="4250949"/>
            <a:ext cx="2940050" cy="576262"/>
          </a:xfrm>
        </p:spPr>
        <p:txBody>
          <a:bodyPr rtlCol="0"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ja-JP" altLang="en-US" noProof="0"/>
              <a:t>マスター テキストの書式設定</a:t>
            </a:r>
          </a:p>
        </p:txBody>
      </p:sp>
      <p:sp>
        <p:nvSpPr>
          <p:cNvPr id="29" name="図プレースホルダー 2"/>
          <p:cNvSpPr>
            <a:spLocks noGrp="1" noChangeAspect="1"/>
          </p:cNvSpPr>
          <p:nvPr>
            <p:ph type="pic" idx="15" hasCustomPrompt="1"/>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ja-JP" altLang="en-US" noProof="0"/>
              <a:t>アイコンをクリックして画像を追加</a:t>
            </a:r>
          </a:p>
        </p:txBody>
      </p:sp>
      <p:sp>
        <p:nvSpPr>
          <p:cNvPr id="22" name="テキスト プレースホルダー 3"/>
          <p:cNvSpPr>
            <a:spLocks noGrp="1"/>
          </p:cNvSpPr>
          <p:nvPr>
            <p:ph type="body" sz="half" idx="18"/>
          </p:nvPr>
        </p:nvSpPr>
        <p:spPr>
          <a:xfrm>
            <a:off x="652463" y="4827211"/>
            <a:ext cx="2940050" cy="659189"/>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ja-JP" altLang="en-US" noProof="0"/>
              <a:t>マスター テキストの書式設定</a:t>
            </a:r>
          </a:p>
        </p:txBody>
      </p:sp>
      <p:sp>
        <p:nvSpPr>
          <p:cNvPr id="5" name="テキスト プレースホルダー 4"/>
          <p:cNvSpPr>
            <a:spLocks noGrp="1"/>
          </p:cNvSpPr>
          <p:nvPr>
            <p:ph type="body" sz="quarter" idx="3"/>
          </p:nvPr>
        </p:nvSpPr>
        <p:spPr>
          <a:xfrm>
            <a:off x="3889375" y="4250949"/>
            <a:ext cx="2930525" cy="576262"/>
          </a:xfrm>
        </p:spPr>
        <p:txBody>
          <a:bodyPr rtlCol="0"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ja-JP" altLang="en-US" noProof="0"/>
              <a:t>マスター テキストの書式設定</a:t>
            </a:r>
          </a:p>
        </p:txBody>
      </p:sp>
      <p:sp>
        <p:nvSpPr>
          <p:cNvPr id="30" name="図プレースホルダー 2"/>
          <p:cNvSpPr>
            <a:spLocks noGrp="1" noChangeAspect="1"/>
          </p:cNvSpPr>
          <p:nvPr>
            <p:ph type="pic" idx="21" hasCustomPrompt="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ja-JP" altLang="en-US" noProof="0"/>
              <a:t>アイコンをクリックして画像を追加</a:t>
            </a:r>
          </a:p>
        </p:txBody>
      </p:sp>
      <p:sp>
        <p:nvSpPr>
          <p:cNvPr id="23" name="テキスト プレースホルダー 3"/>
          <p:cNvSpPr>
            <a:spLocks noGrp="1"/>
          </p:cNvSpPr>
          <p:nvPr>
            <p:ph type="body" sz="half" idx="19"/>
          </p:nvPr>
        </p:nvSpPr>
        <p:spPr>
          <a:xfrm>
            <a:off x="3888022" y="4827210"/>
            <a:ext cx="2934406" cy="659189"/>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ja-JP" altLang="en-US" noProof="0"/>
              <a:t>マスター テキストの書式設定</a:t>
            </a:r>
          </a:p>
        </p:txBody>
      </p:sp>
      <p:sp>
        <p:nvSpPr>
          <p:cNvPr id="14" name="テキスト プレースホルダー 4"/>
          <p:cNvSpPr>
            <a:spLocks noGrp="1"/>
          </p:cNvSpPr>
          <p:nvPr>
            <p:ph type="body" sz="quarter" idx="13"/>
          </p:nvPr>
        </p:nvSpPr>
        <p:spPr>
          <a:xfrm>
            <a:off x="7124700" y="4250949"/>
            <a:ext cx="2932113" cy="576262"/>
          </a:xfrm>
        </p:spPr>
        <p:txBody>
          <a:bodyPr rtlCol="0"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ja-JP" altLang="en-US" noProof="0"/>
              <a:t>マスター テキストの書式設定</a:t>
            </a:r>
          </a:p>
        </p:txBody>
      </p:sp>
      <p:sp>
        <p:nvSpPr>
          <p:cNvPr id="31" name="図プレースホルダー 2"/>
          <p:cNvSpPr>
            <a:spLocks noGrp="1" noChangeAspect="1"/>
          </p:cNvSpPr>
          <p:nvPr>
            <p:ph type="pic" idx="22" hasCustomPrompt="1"/>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ja-JP" altLang="en-US" noProof="0"/>
              <a:t>アイコンをクリックして画像を追加</a:t>
            </a:r>
          </a:p>
        </p:txBody>
      </p:sp>
      <p:sp>
        <p:nvSpPr>
          <p:cNvPr id="24" name="テキスト プレースホルダー 3"/>
          <p:cNvSpPr>
            <a:spLocks noGrp="1"/>
          </p:cNvSpPr>
          <p:nvPr>
            <p:ph type="body" sz="half" idx="20"/>
          </p:nvPr>
        </p:nvSpPr>
        <p:spPr>
          <a:xfrm>
            <a:off x="7124575" y="4827208"/>
            <a:ext cx="2935997" cy="659189"/>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ja-JP" altLang="en-US" noProof="0"/>
              <a:t>マスター テキストの書式設定</a:t>
            </a:r>
          </a:p>
        </p:txBody>
      </p:sp>
      <p:cxnSp>
        <p:nvCxnSpPr>
          <p:cNvPr id="17" name="直線​​コネクタ(S)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直線​​コネクタ(S)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日付プレースホルダー 3"/>
          <p:cNvSpPr>
            <a:spLocks noGrp="1"/>
          </p:cNvSpPr>
          <p:nvPr>
            <p:ph type="dt" sz="half" idx="10"/>
          </p:nvPr>
        </p:nvSpPr>
        <p:spPr/>
        <p:txBody>
          <a:bodyPr rtlCol="0"/>
          <a:lstStyle/>
          <a:p>
            <a:pPr rtl="0"/>
            <a:fld id="{C639FA9A-663C-4450-8868-53B14E2F4D1D}" type="datetime1">
              <a:rPr lang="en-US" altLang="ja-JP" noProof="0" smtClean="0"/>
              <a:t>6/23/2022</a:t>
            </a:fld>
            <a:endParaRPr lang="ja-JP" altLang="en-US" noProof="0"/>
          </a:p>
        </p:txBody>
      </p:sp>
      <p:sp>
        <p:nvSpPr>
          <p:cNvPr id="4" name="フッター プレースホルダー 4"/>
          <p:cNvSpPr>
            <a:spLocks noGrp="1"/>
          </p:cNvSpPr>
          <p:nvPr>
            <p:ph type="ftr" sz="quarter" idx="11"/>
          </p:nvPr>
        </p:nvSpPr>
        <p:spPr/>
        <p:txBody>
          <a:bodyPr rtlCol="0"/>
          <a:lstStyle/>
          <a:p>
            <a:pPr rtl="0"/>
            <a:endParaRPr lang="ja-JP" altLang="en-US" noProof="0"/>
          </a:p>
        </p:txBody>
      </p:sp>
      <p:sp>
        <p:nvSpPr>
          <p:cNvPr id="6" name="スライド番号プレースホルダー 5"/>
          <p:cNvSpPr>
            <a:spLocks noGrp="1"/>
          </p:cNvSpPr>
          <p:nvPr>
            <p:ph type="sldNum" sz="quarter" idx="12"/>
          </p:nvPr>
        </p:nvSpPr>
        <p:spPr/>
        <p:txBody>
          <a:bodyPr rtlCol="0"/>
          <a:lstStyle/>
          <a:p>
            <a:pPr rtl="0"/>
            <a:fld id="{D57F1E4F-1CFF-5643-939E-02111984F565}" type="slidenum">
              <a:rPr lang="en-US" altLang="ja-JP" noProof="0" smtClean="0"/>
              <a:t>‹#›</a:t>
            </a:fld>
            <a:endParaRPr lang="ja-JP" altLang="en-US" noProof="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rtlCol="0"/>
          <a:lstStyle/>
          <a:p>
            <a:pPr rtl="0"/>
            <a:r>
              <a:rPr lang="ja-JP" altLang="en-US" noProof="0"/>
              <a:t>マスター タイトルの書式設定</a:t>
            </a:r>
            <a:endParaRPr lang="ja-JP" altLang="en-US" noProof="0" dirty="0"/>
          </a:p>
        </p:txBody>
      </p:sp>
      <p:sp>
        <p:nvSpPr>
          <p:cNvPr id="3" name="縦書きテキスト プレースホルダー 2"/>
          <p:cNvSpPr>
            <a:spLocks noGrp="1"/>
          </p:cNvSpPr>
          <p:nvPr>
            <p:ph type="body" orient="vert" idx="1"/>
          </p:nvPr>
        </p:nvSpPr>
        <p:spPr/>
        <p:txBody>
          <a:bodyPr vert="eaVert" rtlCol="0" anchor="t" anchorCtr="0"/>
          <a:lstStyle/>
          <a:p>
            <a:pPr lvl="0" rtl="0"/>
            <a:r>
              <a:rPr lang="ja-JP" altLang="en-US"/>
              <a:t>マスター テキストの書式設定</a:t>
            </a:r>
          </a:p>
          <a:p>
            <a:pPr lvl="1" rtl="0"/>
            <a:r>
              <a:rPr lang="ja-JP" altLang="en-US"/>
              <a:t>第 </a:t>
            </a:r>
            <a:r>
              <a:rPr lang="en-US" altLang="ja-JP"/>
              <a:t>2 </a:t>
            </a:r>
            <a:r>
              <a:rPr lang="ja-JP" altLang="en-US"/>
              <a:t>レベル</a:t>
            </a:r>
          </a:p>
          <a:p>
            <a:pPr lvl="2" rtl="0"/>
            <a:r>
              <a:rPr lang="ja-JP" altLang="en-US"/>
              <a:t>第 </a:t>
            </a:r>
            <a:r>
              <a:rPr lang="en-US" altLang="ja-JP"/>
              <a:t>3 </a:t>
            </a:r>
            <a:r>
              <a:rPr lang="ja-JP" altLang="en-US"/>
              <a:t>レベル</a:t>
            </a:r>
          </a:p>
          <a:p>
            <a:pPr lvl="3" rtl="0"/>
            <a:r>
              <a:rPr lang="ja-JP" altLang="en-US"/>
              <a:t>第 </a:t>
            </a:r>
            <a:r>
              <a:rPr lang="en-US" altLang="ja-JP"/>
              <a:t>4 </a:t>
            </a:r>
            <a:r>
              <a:rPr lang="ja-JP" altLang="en-US"/>
              <a:t>レベル</a:t>
            </a:r>
          </a:p>
          <a:p>
            <a:pPr lvl="4" rtl="0"/>
            <a:r>
              <a:rPr lang="ja-JP" altLang="en-US"/>
              <a:t>第 </a:t>
            </a:r>
            <a:r>
              <a:rPr lang="en-US" altLang="ja-JP"/>
              <a:t>5 </a:t>
            </a:r>
            <a:r>
              <a:rPr lang="ja-JP" altLang="en-US"/>
              <a:t>レベル</a:t>
            </a:r>
            <a:endParaRPr lang="ja-JP" altLang="en-US" noProof="0" dirty="0"/>
          </a:p>
        </p:txBody>
      </p:sp>
      <p:sp>
        <p:nvSpPr>
          <p:cNvPr id="4" name="日付プレースホルダー 3"/>
          <p:cNvSpPr>
            <a:spLocks noGrp="1"/>
          </p:cNvSpPr>
          <p:nvPr>
            <p:ph type="dt" sz="half" idx="10"/>
          </p:nvPr>
        </p:nvSpPr>
        <p:spPr/>
        <p:txBody>
          <a:bodyPr rtlCol="0"/>
          <a:lstStyle/>
          <a:p>
            <a:pPr rtl="0"/>
            <a:fld id="{94A295B6-D8D8-4CC7-9ABE-08960A5A82F8}" type="datetime1">
              <a:rPr lang="en-US" altLang="ja-JP" noProof="0" smtClean="0"/>
              <a:t>6/23/2022</a:t>
            </a:fld>
            <a:endParaRPr lang="ja-JP" altLang="en-US" noProof="0" dirty="0"/>
          </a:p>
        </p:txBody>
      </p:sp>
      <p:sp>
        <p:nvSpPr>
          <p:cNvPr id="5" name="フッター プレースホルダー 4"/>
          <p:cNvSpPr>
            <a:spLocks noGrp="1"/>
          </p:cNvSpPr>
          <p:nvPr>
            <p:ph type="ftr" sz="quarter" idx="11"/>
          </p:nvPr>
        </p:nvSpPr>
        <p:spPr/>
        <p:txBody>
          <a:bodyPr rtlCol="0"/>
          <a:lstStyle/>
          <a:p>
            <a:pPr rtl="0"/>
            <a:endParaRPr lang="ja-JP" altLang="en-US" noProof="0" dirty="0"/>
          </a:p>
        </p:txBody>
      </p:sp>
      <p:sp>
        <p:nvSpPr>
          <p:cNvPr id="6" name="スライド番号プレースホルダー 5"/>
          <p:cNvSpPr>
            <a:spLocks noGrp="1"/>
          </p:cNvSpPr>
          <p:nvPr>
            <p:ph type="sldNum" sz="quarter" idx="12"/>
          </p:nvPr>
        </p:nvSpPr>
        <p:spPr/>
        <p:txBody>
          <a:bodyPr rtlCol="0"/>
          <a:lstStyle/>
          <a:p>
            <a:pPr rtl="0"/>
            <a:fld id="{D57F1E4F-1CFF-5643-939E-02111984F565}" type="slidenum">
              <a:rPr lang="en-US" altLang="ja-JP" noProof="0" smtClean="0"/>
              <a:t>‹#›</a:t>
            </a:fld>
            <a:endParaRPr lang="ja-JP" altLang="en-US" noProof="0"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8304212" y="430213"/>
            <a:ext cx="1752601" cy="5826125"/>
          </a:xfrm>
        </p:spPr>
        <p:txBody>
          <a:bodyPr vert="eaVert" rtlCol="0" anchor="b" anchorCtr="0"/>
          <a:lstStyle/>
          <a:p>
            <a:pPr rtl="0"/>
            <a:r>
              <a:rPr lang="ja-JP" altLang="en-US" noProof="0"/>
              <a:t>マスター タイトルの書式設定</a:t>
            </a:r>
          </a:p>
        </p:txBody>
      </p:sp>
      <p:sp>
        <p:nvSpPr>
          <p:cNvPr id="3" name="縦書きテキスト プレースホルダー 2"/>
          <p:cNvSpPr>
            <a:spLocks noGrp="1"/>
          </p:cNvSpPr>
          <p:nvPr>
            <p:ph type="body" orient="vert" idx="1"/>
          </p:nvPr>
        </p:nvSpPr>
        <p:spPr>
          <a:xfrm>
            <a:off x="652463" y="887414"/>
            <a:ext cx="7423149" cy="5368924"/>
          </a:xfrm>
        </p:spPr>
        <p:txBody>
          <a:bodyPr vert="eaVert" rtlCol="0"/>
          <a:lstStyle/>
          <a:p>
            <a:pPr lvl="0" rtl="0"/>
            <a:r>
              <a:rPr lang="ja-JP" altLang="en-US"/>
              <a:t>マスター テキストの書式設定</a:t>
            </a:r>
          </a:p>
          <a:p>
            <a:pPr lvl="1" rtl="0"/>
            <a:r>
              <a:rPr lang="ja-JP" altLang="en-US"/>
              <a:t>第 </a:t>
            </a:r>
            <a:r>
              <a:rPr lang="en-US" altLang="ja-JP"/>
              <a:t>2 </a:t>
            </a:r>
            <a:r>
              <a:rPr lang="ja-JP" altLang="en-US"/>
              <a:t>レベル</a:t>
            </a:r>
          </a:p>
          <a:p>
            <a:pPr lvl="2" rtl="0"/>
            <a:r>
              <a:rPr lang="ja-JP" altLang="en-US"/>
              <a:t>第 </a:t>
            </a:r>
            <a:r>
              <a:rPr lang="en-US" altLang="ja-JP"/>
              <a:t>3 </a:t>
            </a:r>
            <a:r>
              <a:rPr lang="ja-JP" altLang="en-US"/>
              <a:t>レベル</a:t>
            </a:r>
          </a:p>
          <a:p>
            <a:pPr lvl="3" rtl="0"/>
            <a:r>
              <a:rPr lang="ja-JP" altLang="en-US"/>
              <a:t>第 </a:t>
            </a:r>
            <a:r>
              <a:rPr lang="en-US" altLang="ja-JP"/>
              <a:t>4 </a:t>
            </a:r>
            <a:r>
              <a:rPr lang="ja-JP" altLang="en-US"/>
              <a:t>レベル</a:t>
            </a:r>
          </a:p>
          <a:p>
            <a:pPr lvl="4" rtl="0"/>
            <a:r>
              <a:rPr lang="ja-JP" altLang="en-US"/>
              <a:t>第 </a:t>
            </a:r>
            <a:r>
              <a:rPr lang="en-US" altLang="ja-JP"/>
              <a:t>5 </a:t>
            </a:r>
            <a:r>
              <a:rPr lang="ja-JP" altLang="en-US"/>
              <a:t>レベル</a:t>
            </a:r>
            <a:endParaRPr lang="ja-JP" altLang="en-US" noProof="0" dirty="0"/>
          </a:p>
        </p:txBody>
      </p:sp>
      <p:sp>
        <p:nvSpPr>
          <p:cNvPr id="4" name="日付プレースホルダー 3"/>
          <p:cNvSpPr>
            <a:spLocks noGrp="1"/>
          </p:cNvSpPr>
          <p:nvPr>
            <p:ph type="dt" sz="half" idx="10"/>
          </p:nvPr>
        </p:nvSpPr>
        <p:spPr/>
        <p:txBody>
          <a:bodyPr rtlCol="0"/>
          <a:lstStyle/>
          <a:p>
            <a:pPr rtl="0"/>
            <a:fld id="{13A62189-4C63-4CBD-8651-91EF212FF003}" type="datetime1">
              <a:rPr lang="en-US" altLang="ja-JP" noProof="0" smtClean="0"/>
              <a:t>6/23/2022</a:t>
            </a:fld>
            <a:endParaRPr lang="ja-JP" altLang="en-US" noProof="0"/>
          </a:p>
        </p:txBody>
      </p:sp>
      <p:sp>
        <p:nvSpPr>
          <p:cNvPr id="5" name="フッター プレースホルダー 4"/>
          <p:cNvSpPr>
            <a:spLocks noGrp="1"/>
          </p:cNvSpPr>
          <p:nvPr>
            <p:ph type="ftr" sz="quarter" idx="11"/>
          </p:nvPr>
        </p:nvSpPr>
        <p:spPr/>
        <p:txBody>
          <a:bodyPr rtlCol="0"/>
          <a:lstStyle/>
          <a:p>
            <a:pPr rtl="0"/>
            <a:endParaRPr lang="ja-JP" altLang="en-US" noProof="0"/>
          </a:p>
        </p:txBody>
      </p:sp>
      <p:sp>
        <p:nvSpPr>
          <p:cNvPr id="6" name="スライド番号プレースホルダー 5"/>
          <p:cNvSpPr>
            <a:spLocks noGrp="1"/>
          </p:cNvSpPr>
          <p:nvPr>
            <p:ph type="sldNum" sz="quarter" idx="12"/>
          </p:nvPr>
        </p:nvSpPr>
        <p:spPr/>
        <p:txBody>
          <a:bodyPr rtlCol="0"/>
          <a:lstStyle/>
          <a:p>
            <a:pPr rtl="0"/>
            <a:fld id="{D57F1E4F-1CFF-5643-939E-02111984F565}" type="slidenum">
              <a:rPr lang="en-US" altLang="ja-JP" noProof="0" smtClean="0"/>
              <a:t>‹#›</a:t>
            </a:fld>
            <a:endParaRPr lang="ja-JP" altLang="en-US" noProof="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64DCEF8-2489-4E21-9E90-A0BB70D85BC3}"/>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70627561-99D6-4E95-891C-74E11466D84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D8B7110C-83B1-4203-B391-51DE9158606F}"/>
              </a:ext>
            </a:extLst>
          </p:cNvPr>
          <p:cNvSpPr>
            <a:spLocks noGrp="1"/>
          </p:cNvSpPr>
          <p:nvPr>
            <p:ph type="dt" sz="half" idx="10"/>
          </p:nvPr>
        </p:nvSpPr>
        <p:spPr/>
        <p:txBody>
          <a:bodyPr/>
          <a:lstStyle/>
          <a:p>
            <a:fld id="{CA05286A-50FE-4C75-AC68-5FFFBD793BC4}" type="datetimeFigureOut">
              <a:rPr kumimoji="1" lang="ja-JP" altLang="en-US" smtClean="0"/>
              <a:t>2022/6/23</a:t>
            </a:fld>
            <a:endParaRPr kumimoji="1" lang="ja-JP" altLang="en-US"/>
          </a:p>
        </p:txBody>
      </p:sp>
      <p:sp>
        <p:nvSpPr>
          <p:cNvPr id="5" name="フッター プレースホルダー 4">
            <a:extLst>
              <a:ext uri="{FF2B5EF4-FFF2-40B4-BE49-F238E27FC236}">
                <a16:creationId xmlns:a16="http://schemas.microsoft.com/office/drawing/2014/main" id="{754206E3-E0F6-42C9-8DD5-64D983FC1A37}"/>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9C1C3C9E-D2C8-4D40-8F5E-64220A4ECDD7}"/>
              </a:ext>
            </a:extLst>
          </p:cNvPr>
          <p:cNvSpPr>
            <a:spLocks noGrp="1"/>
          </p:cNvSpPr>
          <p:nvPr>
            <p:ph type="sldNum" sz="quarter" idx="12"/>
          </p:nvPr>
        </p:nvSpPr>
        <p:spPr/>
        <p:txBody>
          <a:bodyPr/>
          <a:lstStyle/>
          <a:p>
            <a:fld id="{A5415161-53F2-45A2-BAC5-7195EA20FEDA}" type="slidenum">
              <a:rPr kumimoji="1" lang="ja-JP" altLang="en-US" smtClean="0"/>
              <a:t>‹#›</a:t>
            </a:fld>
            <a:endParaRPr kumimoji="1" lang="ja-JP" altLang="en-US"/>
          </a:p>
        </p:txBody>
      </p:sp>
    </p:spTree>
    <p:extLst>
      <p:ext uri="{BB962C8B-B14F-4D97-AF65-F5344CB8AC3E}">
        <p14:creationId xmlns:p14="http://schemas.microsoft.com/office/powerpoint/2010/main" val="293865397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869B9C4-0621-4911-8638-D42EEE8DE769}"/>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3CF52DF5-A94E-4C5E-9452-CA51B350ED61}"/>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4CAD396C-BBEE-420E-8281-3E1025CD7CF7}"/>
              </a:ext>
            </a:extLst>
          </p:cNvPr>
          <p:cNvSpPr>
            <a:spLocks noGrp="1"/>
          </p:cNvSpPr>
          <p:nvPr>
            <p:ph type="dt" sz="half" idx="10"/>
          </p:nvPr>
        </p:nvSpPr>
        <p:spPr/>
        <p:txBody>
          <a:bodyPr/>
          <a:lstStyle/>
          <a:p>
            <a:fld id="{CA05286A-50FE-4C75-AC68-5FFFBD793BC4}" type="datetimeFigureOut">
              <a:rPr kumimoji="1" lang="ja-JP" altLang="en-US" smtClean="0"/>
              <a:t>2022/6/23</a:t>
            </a:fld>
            <a:endParaRPr kumimoji="1" lang="ja-JP" altLang="en-US"/>
          </a:p>
        </p:txBody>
      </p:sp>
      <p:sp>
        <p:nvSpPr>
          <p:cNvPr id="5" name="フッター プレースホルダー 4">
            <a:extLst>
              <a:ext uri="{FF2B5EF4-FFF2-40B4-BE49-F238E27FC236}">
                <a16:creationId xmlns:a16="http://schemas.microsoft.com/office/drawing/2014/main" id="{9320FE3C-96DC-4860-B8F9-29EC60A99F59}"/>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402BCA02-39D6-4806-9FB3-7205F5DD7D9D}"/>
              </a:ext>
            </a:extLst>
          </p:cNvPr>
          <p:cNvSpPr>
            <a:spLocks noGrp="1"/>
          </p:cNvSpPr>
          <p:nvPr>
            <p:ph type="sldNum" sz="quarter" idx="12"/>
          </p:nvPr>
        </p:nvSpPr>
        <p:spPr/>
        <p:txBody>
          <a:bodyPr/>
          <a:lstStyle/>
          <a:p>
            <a:fld id="{A5415161-53F2-45A2-BAC5-7195EA20FEDA}" type="slidenum">
              <a:rPr kumimoji="1" lang="ja-JP" altLang="en-US" smtClean="0"/>
              <a:t>‹#›</a:t>
            </a:fld>
            <a:endParaRPr kumimoji="1" lang="ja-JP" altLang="en-US"/>
          </a:p>
        </p:txBody>
      </p:sp>
    </p:spTree>
    <p:extLst>
      <p:ext uri="{BB962C8B-B14F-4D97-AF65-F5344CB8AC3E}">
        <p14:creationId xmlns:p14="http://schemas.microsoft.com/office/powerpoint/2010/main" val="11423495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rtlCol="0"/>
          <a:lstStyle/>
          <a:p>
            <a:pPr rtl="0"/>
            <a:r>
              <a:rPr lang="ja-JP" altLang="en-US" noProof="0"/>
              <a:t>マスター タイトルの書式設定</a:t>
            </a:r>
          </a:p>
        </p:txBody>
      </p:sp>
      <p:sp>
        <p:nvSpPr>
          <p:cNvPr id="3" name="コンテンツ プレースホルダー 2"/>
          <p:cNvSpPr>
            <a:spLocks noGrp="1"/>
          </p:cNvSpPr>
          <p:nvPr>
            <p:ph idx="1"/>
          </p:nvPr>
        </p:nvSpPr>
        <p:spPr/>
        <p:txBody>
          <a:bodyPr rtlCol="0"/>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sp>
        <p:nvSpPr>
          <p:cNvPr id="4" name="日付プレースホルダー 3"/>
          <p:cNvSpPr>
            <a:spLocks noGrp="1"/>
          </p:cNvSpPr>
          <p:nvPr>
            <p:ph type="dt" sz="half" idx="10"/>
          </p:nvPr>
        </p:nvSpPr>
        <p:spPr/>
        <p:txBody>
          <a:bodyPr rtlCol="0"/>
          <a:lstStyle/>
          <a:p>
            <a:pPr rtl="0"/>
            <a:fld id="{C4846194-6241-49CB-87DC-31FA86ED0FA0}" type="datetime1">
              <a:rPr lang="en-US" altLang="ja-JP" noProof="0" smtClean="0"/>
              <a:t>6/23/2022</a:t>
            </a:fld>
            <a:endParaRPr lang="ja-JP" altLang="en-US" noProof="0"/>
          </a:p>
        </p:txBody>
      </p:sp>
      <p:sp>
        <p:nvSpPr>
          <p:cNvPr id="5" name="フッター プレースホルダー 4"/>
          <p:cNvSpPr>
            <a:spLocks noGrp="1"/>
          </p:cNvSpPr>
          <p:nvPr>
            <p:ph type="ftr" sz="quarter" idx="11"/>
          </p:nvPr>
        </p:nvSpPr>
        <p:spPr/>
        <p:txBody>
          <a:bodyPr rtlCol="0"/>
          <a:lstStyle/>
          <a:p>
            <a:pPr rtl="0"/>
            <a:endParaRPr lang="ja-JP" altLang="en-US" noProof="0"/>
          </a:p>
        </p:txBody>
      </p:sp>
      <p:sp>
        <p:nvSpPr>
          <p:cNvPr id="6" name="スライド番号プレースホルダー 5"/>
          <p:cNvSpPr>
            <a:spLocks noGrp="1"/>
          </p:cNvSpPr>
          <p:nvPr>
            <p:ph type="sldNum" sz="quarter" idx="12"/>
          </p:nvPr>
        </p:nvSpPr>
        <p:spPr/>
        <p:txBody>
          <a:bodyPr rtlCol="0"/>
          <a:lstStyle/>
          <a:p>
            <a:pPr rtl="0"/>
            <a:fld id="{D57F1E4F-1CFF-5643-939E-02111984F565}" type="slidenum">
              <a:rPr lang="en-US" altLang="ja-JP" noProof="0" smtClean="0"/>
              <a:t>‹#›</a:t>
            </a:fld>
            <a:endParaRPr lang="ja-JP" altLang="en-US" noProof="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66A23C7-E1B9-46B8-B588-03B2FE2C801F}"/>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000D98BE-1134-44D9-9943-BA2F4EC1D26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598F7C23-221F-410F-9F63-64F5973E3007}"/>
              </a:ext>
            </a:extLst>
          </p:cNvPr>
          <p:cNvSpPr>
            <a:spLocks noGrp="1"/>
          </p:cNvSpPr>
          <p:nvPr>
            <p:ph type="dt" sz="half" idx="10"/>
          </p:nvPr>
        </p:nvSpPr>
        <p:spPr/>
        <p:txBody>
          <a:bodyPr/>
          <a:lstStyle/>
          <a:p>
            <a:fld id="{CA05286A-50FE-4C75-AC68-5FFFBD793BC4}" type="datetimeFigureOut">
              <a:rPr kumimoji="1" lang="ja-JP" altLang="en-US" smtClean="0"/>
              <a:t>2022/6/23</a:t>
            </a:fld>
            <a:endParaRPr kumimoji="1" lang="ja-JP" altLang="en-US"/>
          </a:p>
        </p:txBody>
      </p:sp>
      <p:sp>
        <p:nvSpPr>
          <p:cNvPr id="5" name="フッター プレースホルダー 4">
            <a:extLst>
              <a:ext uri="{FF2B5EF4-FFF2-40B4-BE49-F238E27FC236}">
                <a16:creationId xmlns:a16="http://schemas.microsoft.com/office/drawing/2014/main" id="{C8791E11-38FA-4FEC-8678-B4CD29D695BF}"/>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C55AE0FE-A7C1-4CE5-A694-AED67B624F01}"/>
              </a:ext>
            </a:extLst>
          </p:cNvPr>
          <p:cNvSpPr>
            <a:spLocks noGrp="1"/>
          </p:cNvSpPr>
          <p:nvPr>
            <p:ph type="sldNum" sz="quarter" idx="12"/>
          </p:nvPr>
        </p:nvSpPr>
        <p:spPr/>
        <p:txBody>
          <a:bodyPr/>
          <a:lstStyle/>
          <a:p>
            <a:fld id="{A5415161-53F2-45A2-BAC5-7195EA20FEDA}" type="slidenum">
              <a:rPr kumimoji="1" lang="ja-JP" altLang="en-US" smtClean="0"/>
              <a:t>‹#›</a:t>
            </a:fld>
            <a:endParaRPr kumimoji="1" lang="ja-JP" altLang="en-US"/>
          </a:p>
        </p:txBody>
      </p:sp>
    </p:spTree>
    <p:extLst>
      <p:ext uri="{BB962C8B-B14F-4D97-AF65-F5344CB8AC3E}">
        <p14:creationId xmlns:p14="http://schemas.microsoft.com/office/powerpoint/2010/main" val="397569250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843DB87-C78F-4E08-83AA-0876498070F0}"/>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CB9E3B9C-79B8-4EA9-A746-974BBAC9376C}"/>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B47C7405-F692-429A-9913-8CD2C5D62BCC}"/>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A86F0619-1993-47E3-8649-3E4FA78D1C70}"/>
              </a:ext>
            </a:extLst>
          </p:cNvPr>
          <p:cNvSpPr>
            <a:spLocks noGrp="1"/>
          </p:cNvSpPr>
          <p:nvPr>
            <p:ph type="dt" sz="half" idx="10"/>
          </p:nvPr>
        </p:nvSpPr>
        <p:spPr/>
        <p:txBody>
          <a:bodyPr/>
          <a:lstStyle/>
          <a:p>
            <a:fld id="{CA05286A-50FE-4C75-AC68-5FFFBD793BC4}" type="datetimeFigureOut">
              <a:rPr kumimoji="1" lang="ja-JP" altLang="en-US" smtClean="0"/>
              <a:t>2022/6/23</a:t>
            </a:fld>
            <a:endParaRPr kumimoji="1" lang="ja-JP" altLang="en-US"/>
          </a:p>
        </p:txBody>
      </p:sp>
      <p:sp>
        <p:nvSpPr>
          <p:cNvPr id="6" name="フッター プレースホルダー 5">
            <a:extLst>
              <a:ext uri="{FF2B5EF4-FFF2-40B4-BE49-F238E27FC236}">
                <a16:creationId xmlns:a16="http://schemas.microsoft.com/office/drawing/2014/main" id="{83356B97-5482-4C7B-9BC2-9C97C2277635}"/>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079F0072-771D-40CA-829F-14230795C30A}"/>
              </a:ext>
            </a:extLst>
          </p:cNvPr>
          <p:cNvSpPr>
            <a:spLocks noGrp="1"/>
          </p:cNvSpPr>
          <p:nvPr>
            <p:ph type="sldNum" sz="quarter" idx="12"/>
          </p:nvPr>
        </p:nvSpPr>
        <p:spPr/>
        <p:txBody>
          <a:bodyPr/>
          <a:lstStyle/>
          <a:p>
            <a:fld id="{A5415161-53F2-45A2-BAC5-7195EA20FEDA}" type="slidenum">
              <a:rPr kumimoji="1" lang="ja-JP" altLang="en-US" smtClean="0"/>
              <a:t>‹#›</a:t>
            </a:fld>
            <a:endParaRPr kumimoji="1" lang="ja-JP" altLang="en-US"/>
          </a:p>
        </p:txBody>
      </p:sp>
    </p:spTree>
    <p:extLst>
      <p:ext uri="{BB962C8B-B14F-4D97-AF65-F5344CB8AC3E}">
        <p14:creationId xmlns:p14="http://schemas.microsoft.com/office/powerpoint/2010/main" val="238894683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8E8B2ED-8721-42D7-A79E-4A27967DB346}"/>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20265991-7475-46F1-8994-77811647575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00415F6F-B8A1-49C3-B126-7C7448227893}"/>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A84435B1-11E4-49A6-B23F-8087F0480E2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0E2D1E7A-68D4-446D-9A9E-6EC0051CA04F}"/>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EA7AC2A6-0AD8-4CB3-B083-7CAAEB5B0BFE}"/>
              </a:ext>
            </a:extLst>
          </p:cNvPr>
          <p:cNvSpPr>
            <a:spLocks noGrp="1"/>
          </p:cNvSpPr>
          <p:nvPr>
            <p:ph type="dt" sz="half" idx="10"/>
          </p:nvPr>
        </p:nvSpPr>
        <p:spPr/>
        <p:txBody>
          <a:bodyPr/>
          <a:lstStyle/>
          <a:p>
            <a:fld id="{CA05286A-50FE-4C75-AC68-5FFFBD793BC4}" type="datetimeFigureOut">
              <a:rPr kumimoji="1" lang="ja-JP" altLang="en-US" smtClean="0"/>
              <a:t>2022/6/23</a:t>
            </a:fld>
            <a:endParaRPr kumimoji="1" lang="ja-JP" altLang="en-US"/>
          </a:p>
        </p:txBody>
      </p:sp>
      <p:sp>
        <p:nvSpPr>
          <p:cNvPr id="8" name="フッター プレースホルダー 7">
            <a:extLst>
              <a:ext uri="{FF2B5EF4-FFF2-40B4-BE49-F238E27FC236}">
                <a16:creationId xmlns:a16="http://schemas.microsoft.com/office/drawing/2014/main" id="{7FFCF105-64AA-4B10-B211-2836BCB790A6}"/>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9AC3E185-E6CF-4DAB-852C-1860EC1872DF}"/>
              </a:ext>
            </a:extLst>
          </p:cNvPr>
          <p:cNvSpPr>
            <a:spLocks noGrp="1"/>
          </p:cNvSpPr>
          <p:nvPr>
            <p:ph type="sldNum" sz="quarter" idx="12"/>
          </p:nvPr>
        </p:nvSpPr>
        <p:spPr/>
        <p:txBody>
          <a:bodyPr/>
          <a:lstStyle/>
          <a:p>
            <a:fld id="{A5415161-53F2-45A2-BAC5-7195EA20FEDA}" type="slidenum">
              <a:rPr kumimoji="1" lang="ja-JP" altLang="en-US" smtClean="0"/>
              <a:t>‹#›</a:t>
            </a:fld>
            <a:endParaRPr kumimoji="1" lang="ja-JP" altLang="en-US"/>
          </a:p>
        </p:txBody>
      </p:sp>
    </p:spTree>
    <p:extLst>
      <p:ext uri="{BB962C8B-B14F-4D97-AF65-F5344CB8AC3E}">
        <p14:creationId xmlns:p14="http://schemas.microsoft.com/office/powerpoint/2010/main" val="120206068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F0B62DA-6F07-47B1-BE45-DCB6A2CC1018}"/>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A46194E6-29FA-41FC-AA2A-BF307EB40704}"/>
              </a:ext>
            </a:extLst>
          </p:cNvPr>
          <p:cNvSpPr>
            <a:spLocks noGrp="1"/>
          </p:cNvSpPr>
          <p:nvPr>
            <p:ph type="dt" sz="half" idx="10"/>
          </p:nvPr>
        </p:nvSpPr>
        <p:spPr/>
        <p:txBody>
          <a:bodyPr/>
          <a:lstStyle/>
          <a:p>
            <a:fld id="{CA05286A-50FE-4C75-AC68-5FFFBD793BC4}" type="datetimeFigureOut">
              <a:rPr kumimoji="1" lang="ja-JP" altLang="en-US" smtClean="0"/>
              <a:t>2022/6/23</a:t>
            </a:fld>
            <a:endParaRPr kumimoji="1" lang="ja-JP" altLang="en-US"/>
          </a:p>
        </p:txBody>
      </p:sp>
      <p:sp>
        <p:nvSpPr>
          <p:cNvPr id="4" name="フッター プレースホルダー 3">
            <a:extLst>
              <a:ext uri="{FF2B5EF4-FFF2-40B4-BE49-F238E27FC236}">
                <a16:creationId xmlns:a16="http://schemas.microsoft.com/office/drawing/2014/main" id="{9DFFAF67-269A-41B2-A8F8-EB9C69C57E97}"/>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819B6AA5-083A-45D7-8627-8F809863890F}"/>
              </a:ext>
            </a:extLst>
          </p:cNvPr>
          <p:cNvSpPr>
            <a:spLocks noGrp="1"/>
          </p:cNvSpPr>
          <p:nvPr>
            <p:ph type="sldNum" sz="quarter" idx="12"/>
          </p:nvPr>
        </p:nvSpPr>
        <p:spPr/>
        <p:txBody>
          <a:bodyPr/>
          <a:lstStyle/>
          <a:p>
            <a:fld id="{A5415161-53F2-45A2-BAC5-7195EA20FEDA}" type="slidenum">
              <a:rPr kumimoji="1" lang="ja-JP" altLang="en-US" smtClean="0"/>
              <a:t>‹#›</a:t>
            </a:fld>
            <a:endParaRPr kumimoji="1" lang="ja-JP" altLang="en-US"/>
          </a:p>
        </p:txBody>
      </p:sp>
    </p:spTree>
    <p:extLst>
      <p:ext uri="{BB962C8B-B14F-4D97-AF65-F5344CB8AC3E}">
        <p14:creationId xmlns:p14="http://schemas.microsoft.com/office/powerpoint/2010/main" val="272441218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2AB78E7D-9213-45D4-855D-610D6992FD5A}"/>
              </a:ext>
            </a:extLst>
          </p:cNvPr>
          <p:cNvSpPr>
            <a:spLocks noGrp="1"/>
          </p:cNvSpPr>
          <p:nvPr>
            <p:ph type="dt" sz="half" idx="10"/>
          </p:nvPr>
        </p:nvSpPr>
        <p:spPr/>
        <p:txBody>
          <a:bodyPr/>
          <a:lstStyle/>
          <a:p>
            <a:fld id="{CA05286A-50FE-4C75-AC68-5FFFBD793BC4}" type="datetimeFigureOut">
              <a:rPr kumimoji="1" lang="ja-JP" altLang="en-US" smtClean="0"/>
              <a:t>2022/6/23</a:t>
            </a:fld>
            <a:endParaRPr kumimoji="1" lang="ja-JP" altLang="en-US"/>
          </a:p>
        </p:txBody>
      </p:sp>
      <p:sp>
        <p:nvSpPr>
          <p:cNvPr id="3" name="フッター プレースホルダー 2">
            <a:extLst>
              <a:ext uri="{FF2B5EF4-FFF2-40B4-BE49-F238E27FC236}">
                <a16:creationId xmlns:a16="http://schemas.microsoft.com/office/drawing/2014/main" id="{EDB49063-216D-4E12-BC50-490683258895}"/>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331760BE-BF60-4B57-B611-504C075141E7}"/>
              </a:ext>
            </a:extLst>
          </p:cNvPr>
          <p:cNvSpPr>
            <a:spLocks noGrp="1"/>
          </p:cNvSpPr>
          <p:nvPr>
            <p:ph type="sldNum" sz="quarter" idx="12"/>
          </p:nvPr>
        </p:nvSpPr>
        <p:spPr/>
        <p:txBody>
          <a:bodyPr/>
          <a:lstStyle/>
          <a:p>
            <a:fld id="{A5415161-53F2-45A2-BAC5-7195EA20FEDA}" type="slidenum">
              <a:rPr kumimoji="1" lang="ja-JP" altLang="en-US" smtClean="0"/>
              <a:t>‹#›</a:t>
            </a:fld>
            <a:endParaRPr kumimoji="1" lang="ja-JP" altLang="en-US"/>
          </a:p>
        </p:txBody>
      </p:sp>
    </p:spTree>
    <p:extLst>
      <p:ext uri="{BB962C8B-B14F-4D97-AF65-F5344CB8AC3E}">
        <p14:creationId xmlns:p14="http://schemas.microsoft.com/office/powerpoint/2010/main" val="419787102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E7E65D1-557C-41EF-99D7-FDCD0EBE7B85}"/>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3EE28217-8FE6-462F-BAF3-51B2F0DA97C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23918689-9E1C-4375-AA2D-2BBDE2D7309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BBA4352D-2DDF-4AE4-A8F0-1C2DD5A14441}"/>
              </a:ext>
            </a:extLst>
          </p:cNvPr>
          <p:cNvSpPr>
            <a:spLocks noGrp="1"/>
          </p:cNvSpPr>
          <p:nvPr>
            <p:ph type="dt" sz="half" idx="10"/>
          </p:nvPr>
        </p:nvSpPr>
        <p:spPr/>
        <p:txBody>
          <a:bodyPr/>
          <a:lstStyle/>
          <a:p>
            <a:fld id="{CA05286A-50FE-4C75-AC68-5FFFBD793BC4}" type="datetimeFigureOut">
              <a:rPr kumimoji="1" lang="ja-JP" altLang="en-US" smtClean="0"/>
              <a:t>2022/6/23</a:t>
            </a:fld>
            <a:endParaRPr kumimoji="1" lang="ja-JP" altLang="en-US"/>
          </a:p>
        </p:txBody>
      </p:sp>
      <p:sp>
        <p:nvSpPr>
          <p:cNvPr id="6" name="フッター プレースホルダー 5">
            <a:extLst>
              <a:ext uri="{FF2B5EF4-FFF2-40B4-BE49-F238E27FC236}">
                <a16:creationId xmlns:a16="http://schemas.microsoft.com/office/drawing/2014/main" id="{949BD364-46B9-42AC-AB65-43A2988A78C7}"/>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5B028A23-5132-487A-AE2D-073F6E59B135}"/>
              </a:ext>
            </a:extLst>
          </p:cNvPr>
          <p:cNvSpPr>
            <a:spLocks noGrp="1"/>
          </p:cNvSpPr>
          <p:nvPr>
            <p:ph type="sldNum" sz="quarter" idx="12"/>
          </p:nvPr>
        </p:nvSpPr>
        <p:spPr/>
        <p:txBody>
          <a:bodyPr/>
          <a:lstStyle/>
          <a:p>
            <a:fld id="{A5415161-53F2-45A2-BAC5-7195EA20FEDA}" type="slidenum">
              <a:rPr kumimoji="1" lang="ja-JP" altLang="en-US" smtClean="0"/>
              <a:t>‹#›</a:t>
            </a:fld>
            <a:endParaRPr kumimoji="1" lang="ja-JP" altLang="en-US"/>
          </a:p>
        </p:txBody>
      </p:sp>
    </p:spTree>
    <p:extLst>
      <p:ext uri="{BB962C8B-B14F-4D97-AF65-F5344CB8AC3E}">
        <p14:creationId xmlns:p14="http://schemas.microsoft.com/office/powerpoint/2010/main" val="186131823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AC945FD-DFEA-40CF-8A83-7A2A9030792D}"/>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D6CBDB96-317D-4ADA-8AD8-612A705652D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58CFCBEF-76A3-473D-BDC9-1A58F16D0A8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0A642691-9A7C-4E61-A4E1-CD5FF0D3EE23}"/>
              </a:ext>
            </a:extLst>
          </p:cNvPr>
          <p:cNvSpPr>
            <a:spLocks noGrp="1"/>
          </p:cNvSpPr>
          <p:nvPr>
            <p:ph type="dt" sz="half" idx="10"/>
          </p:nvPr>
        </p:nvSpPr>
        <p:spPr/>
        <p:txBody>
          <a:bodyPr/>
          <a:lstStyle/>
          <a:p>
            <a:fld id="{CA05286A-50FE-4C75-AC68-5FFFBD793BC4}" type="datetimeFigureOut">
              <a:rPr kumimoji="1" lang="ja-JP" altLang="en-US" smtClean="0"/>
              <a:t>2022/6/23</a:t>
            </a:fld>
            <a:endParaRPr kumimoji="1" lang="ja-JP" altLang="en-US"/>
          </a:p>
        </p:txBody>
      </p:sp>
      <p:sp>
        <p:nvSpPr>
          <p:cNvPr id="6" name="フッター プレースホルダー 5">
            <a:extLst>
              <a:ext uri="{FF2B5EF4-FFF2-40B4-BE49-F238E27FC236}">
                <a16:creationId xmlns:a16="http://schemas.microsoft.com/office/drawing/2014/main" id="{E7CC188F-1653-43A4-B691-74C9452D2CC6}"/>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6B48E5A2-94B1-4924-9CB2-45BE93AF3C55}"/>
              </a:ext>
            </a:extLst>
          </p:cNvPr>
          <p:cNvSpPr>
            <a:spLocks noGrp="1"/>
          </p:cNvSpPr>
          <p:nvPr>
            <p:ph type="sldNum" sz="quarter" idx="12"/>
          </p:nvPr>
        </p:nvSpPr>
        <p:spPr/>
        <p:txBody>
          <a:bodyPr/>
          <a:lstStyle/>
          <a:p>
            <a:fld id="{A5415161-53F2-45A2-BAC5-7195EA20FEDA}" type="slidenum">
              <a:rPr kumimoji="1" lang="ja-JP" altLang="en-US" smtClean="0"/>
              <a:t>‹#›</a:t>
            </a:fld>
            <a:endParaRPr kumimoji="1" lang="ja-JP" altLang="en-US"/>
          </a:p>
        </p:txBody>
      </p:sp>
    </p:spTree>
    <p:extLst>
      <p:ext uri="{BB962C8B-B14F-4D97-AF65-F5344CB8AC3E}">
        <p14:creationId xmlns:p14="http://schemas.microsoft.com/office/powerpoint/2010/main" val="170856768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E19145B-48DE-403F-86F2-439FD91AB273}"/>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810ED506-2C11-4EFE-8B8D-476CE851A984}"/>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D808E34F-D862-4BD9-9DD7-B36454F5ECF6}"/>
              </a:ext>
            </a:extLst>
          </p:cNvPr>
          <p:cNvSpPr>
            <a:spLocks noGrp="1"/>
          </p:cNvSpPr>
          <p:nvPr>
            <p:ph type="dt" sz="half" idx="10"/>
          </p:nvPr>
        </p:nvSpPr>
        <p:spPr/>
        <p:txBody>
          <a:bodyPr/>
          <a:lstStyle/>
          <a:p>
            <a:fld id="{CA05286A-50FE-4C75-AC68-5FFFBD793BC4}" type="datetimeFigureOut">
              <a:rPr kumimoji="1" lang="ja-JP" altLang="en-US" smtClean="0"/>
              <a:t>2022/6/23</a:t>
            </a:fld>
            <a:endParaRPr kumimoji="1" lang="ja-JP" altLang="en-US"/>
          </a:p>
        </p:txBody>
      </p:sp>
      <p:sp>
        <p:nvSpPr>
          <p:cNvPr id="5" name="フッター プレースホルダー 4">
            <a:extLst>
              <a:ext uri="{FF2B5EF4-FFF2-40B4-BE49-F238E27FC236}">
                <a16:creationId xmlns:a16="http://schemas.microsoft.com/office/drawing/2014/main" id="{87BFD3E7-382F-4F59-A338-0A5EB6B03558}"/>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7529605C-9A07-42F5-ACB2-CBA71497BB78}"/>
              </a:ext>
            </a:extLst>
          </p:cNvPr>
          <p:cNvSpPr>
            <a:spLocks noGrp="1"/>
          </p:cNvSpPr>
          <p:nvPr>
            <p:ph type="sldNum" sz="quarter" idx="12"/>
          </p:nvPr>
        </p:nvSpPr>
        <p:spPr/>
        <p:txBody>
          <a:bodyPr/>
          <a:lstStyle/>
          <a:p>
            <a:fld id="{A5415161-53F2-45A2-BAC5-7195EA20FEDA}" type="slidenum">
              <a:rPr kumimoji="1" lang="ja-JP" altLang="en-US" smtClean="0"/>
              <a:t>‹#›</a:t>
            </a:fld>
            <a:endParaRPr kumimoji="1" lang="ja-JP" altLang="en-US"/>
          </a:p>
        </p:txBody>
      </p:sp>
    </p:spTree>
    <p:extLst>
      <p:ext uri="{BB962C8B-B14F-4D97-AF65-F5344CB8AC3E}">
        <p14:creationId xmlns:p14="http://schemas.microsoft.com/office/powerpoint/2010/main" val="352178643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A753C4FC-405F-45F1-AA4F-229C75630A33}"/>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F64844F4-D93B-4EA1-80EF-94572F7A8629}"/>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54652461-E73F-4710-8075-9900A54DEF20}"/>
              </a:ext>
            </a:extLst>
          </p:cNvPr>
          <p:cNvSpPr>
            <a:spLocks noGrp="1"/>
          </p:cNvSpPr>
          <p:nvPr>
            <p:ph type="dt" sz="half" idx="10"/>
          </p:nvPr>
        </p:nvSpPr>
        <p:spPr/>
        <p:txBody>
          <a:bodyPr/>
          <a:lstStyle/>
          <a:p>
            <a:fld id="{CA05286A-50FE-4C75-AC68-5FFFBD793BC4}" type="datetimeFigureOut">
              <a:rPr kumimoji="1" lang="ja-JP" altLang="en-US" smtClean="0"/>
              <a:t>2022/6/23</a:t>
            </a:fld>
            <a:endParaRPr kumimoji="1" lang="ja-JP" altLang="en-US"/>
          </a:p>
        </p:txBody>
      </p:sp>
      <p:sp>
        <p:nvSpPr>
          <p:cNvPr id="5" name="フッター プレースホルダー 4">
            <a:extLst>
              <a:ext uri="{FF2B5EF4-FFF2-40B4-BE49-F238E27FC236}">
                <a16:creationId xmlns:a16="http://schemas.microsoft.com/office/drawing/2014/main" id="{26C0300C-E819-415F-A4DB-1E6DE66E7D5C}"/>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E70574D8-528C-44EE-8C88-9E0D7891367C}"/>
              </a:ext>
            </a:extLst>
          </p:cNvPr>
          <p:cNvSpPr>
            <a:spLocks noGrp="1"/>
          </p:cNvSpPr>
          <p:nvPr>
            <p:ph type="sldNum" sz="quarter" idx="12"/>
          </p:nvPr>
        </p:nvSpPr>
        <p:spPr/>
        <p:txBody>
          <a:bodyPr/>
          <a:lstStyle/>
          <a:p>
            <a:fld id="{A5415161-53F2-45A2-BAC5-7195EA20FEDA}" type="slidenum">
              <a:rPr kumimoji="1" lang="ja-JP" altLang="en-US" smtClean="0"/>
              <a:t>‹#›</a:t>
            </a:fld>
            <a:endParaRPr kumimoji="1" lang="ja-JP" altLang="en-US"/>
          </a:p>
        </p:txBody>
      </p:sp>
    </p:spTree>
    <p:extLst>
      <p:ext uri="{BB962C8B-B14F-4D97-AF65-F5344CB8AC3E}">
        <p14:creationId xmlns:p14="http://schemas.microsoft.com/office/powerpoint/2010/main" val="37267279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 ヘッダー">
    <p:spTree>
      <p:nvGrpSpPr>
        <p:cNvPr id="1" name=""/>
        <p:cNvGrpSpPr/>
        <p:nvPr/>
      </p:nvGrpSpPr>
      <p:grpSpPr>
        <a:xfrm>
          <a:off x="0" y="0"/>
          <a:ext cx="0" cy="0"/>
          <a:chOff x="0" y="0"/>
          <a:chExt cx="0" cy="0"/>
        </a:xfrm>
      </p:grpSpPr>
      <p:sp>
        <p:nvSpPr>
          <p:cNvPr id="2" name="タイトル 1"/>
          <p:cNvSpPr>
            <a:spLocks noGrp="1"/>
          </p:cNvSpPr>
          <p:nvPr>
            <p:ph type="title"/>
          </p:nvPr>
        </p:nvSpPr>
        <p:spPr>
          <a:xfrm>
            <a:off x="1154956" y="2861733"/>
            <a:ext cx="8825657" cy="1915647"/>
          </a:xfrm>
        </p:spPr>
        <p:txBody>
          <a:bodyPr rtlCol="0" anchor="b"/>
          <a:lstStyle>
            <a:lvl1pPr algn="l">
              <a:defRPr sz="4000" b="0" cap="none"/>
            </a:lvl1pPr>
          </a:lstStyle>
          <a:p>
            <a:pPr rtl="0"/>
            <a:r>
              <a:rPr lang="ja-JP" altLang="en-US" noProof="0"/>
              <a:t>マスター タイトルの書式設定</a:t>
            </a:r>
          </a:p>
        </p:txBody>
      </p:sp>
      <p:sp>
        <p:nvSpPr>
          <p:cNvPr id="3" name="テキスト プレースホルダー 2"/>
          <p:cNvSpPr>
            <a:spLocks noGrp="1"/>
          </p:cNvSpPr>
          <p:nvPr>
            <p:ph type="body" idx="1"/>
          </p:nvPr>
        </p:nvSpPr>
        <p:spPr>
          <a:xfrm>
            <a:off x="1154955" y="4777381"/>
            <a:ext cx="8825658" cy="860400"/>
          </a:xfrm>
        </p:spPr>
        <p:txBody>
          <a:bodyPr rtlCol="0" anchor="t"/>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ja-JP" altLang="en-US"/>
              <a:t>マスター テキストの書式設定</a:t>
            </a:r>
          </a:p>
        </p:txBody>
      </p:sp>
      <p:sp>
        <p:nvSpPr>
          <p:cNvPr id="4" name="日付プレースホルダー 3"/>
          <p:cNvSpPr>
            <a:spLocks noGrp="1"/>
          </p:cNvSpPr>
          <p:nvPr>
            <p:ph type="dt" sz="half" idx="10"/>
          </p:nvPr>
        </p:nvSpPr>
        <p:spPr/>
        <p:txBody>
          <a:bodyPr rtlCol="0"/>
          <a:lstStyle/>
          <a:p>
            <a:pPr rtl="0"/>
            <a:fld id="{AE7206BA-ECA3-473F-8361-5CD6C21D817E}" type="datetime1">
              <a:rPr lang="en-US" altLang="ja-JP" noProof="0" smtClean="0"/>
              <a:t>6/23/2022</a:t>
            </a:fld>
            <a:endParaRPr lang="ja-JP" altLang="en-US" noProof="0"/>
          </a:p>
        </p:txBody>
      </p:sp>
      <p:sp>
        <p:nvSpPr>
          <p:cNvPr id="5" name="フッター プレースホルダー 4"/>
          <p:cNvSpPr>
            <a:spLocks noGrp="1"/>
          </p:cNvSpPr>
          <p:nvPr>
            <p:ph type="ftr" sz="quarter" idx="11"/>
          </p:nvPr>
        </p:nvSpPr>
        <p:spPr/>
        <p:txBody>
          <a:bodyPr rtlCol="0"/>
          <a:lstStyle/>
          <a:p>
            <a:pPr rtl="0"/>
            <a:endParaRPr lang="ja-JP" altLang="en-US" noProof="0"/>
          </a:p>
        </p:txBody>
      </p:sp>
      <p:sp>
        <p:nvSpPr>
          <p:cNvPr id="6" name="スライド番号プレースホルダー 5"/>
          <p:cNvSpPr>
            <a:spLocks noGrp="1"/>
          </p:cNvSpPr>
          <p:nvPr>
            <p:ph type="sldNum" sz="quarter" idx="12"/>
          </p:nvPr>
        </p:nvSpPr>
        <p:spPr/>
        <p:txBody>
          <a:bodyPr rtlCol="0"/>
          <a:lstStyle/>
          <a:p>
            <a:pPr rtl="0"/>
            <a:fld id="{D57F1E4F-1CFF-5643-939E-02111984F565}" type="slidenum">
              <a:rPr lang="en-US" altLang="ja-JP" noProof="0" smtClean="0"/>
              <a:t>‹#›</a:t>
            </a:fld>
            <a:endParaRPr lang="ja-JP" altLang="en-US" noProof="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段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rtlCol="0"/>
          <a:lstStyle/>
          <a:p>
            <a:pPr rtl="0"/>
            <a:r>
              <a:rPr lang="ja-JP" altLang="en-US" noProof="0"/>
              <a:t>マスター タイトルの書式設定</a:t>
            </a:r>
          </a:p>
        </p:txBody>
      </p:sp>
      <p:sp>
        <p:nvSpPr>
          <p:cNvPr id="3" name="コンテンツ プレースホルダー 2"/>
          <p:cNvSpPr>
            <a:spLocks noGrp="1"/>
          </p:cNvSpPr>
          <p:nvPr>
            <p:ph sz="half" idx="1"/>
          </p:nvPr>
        </p:nvSpPr>
        <p:spPr>
          <a:xfrm>
            <a:off x="1103312" y="2060575"/>
            <a:ext cx="4396339" cy="4195763"/>
          </a:xfrm>
        </p:spPr>
        <p:txBody>
          <a:bodyPr rtlCol="0">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sp>
        <p:nvSpPr>
          <p:cNvPr id="4" name="コンテンツ プレースホルダー 3"/>
          <p:cNvSpPr>
            <a:spLocks noGrp="1"/>
          </p:cNvSpPr>
          <p:nvPr>
            <p:ph sz="half" idx="2"/>
          </p:nvPr>
        </p:nvSpPr>
        <p:spPr>
          <a:xfrm>
            <a:off x="5654493" y="2056092"/>
            <a:ext cx="4396341" cy="4200245"/>
          </a:xfrm>
        </p:spPr>
        <p:txBody>
          <a:bodyPr rtlCol="0">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sp>
        <p:nvSpPr>
          <p:cNvPr id="5" name="日付プレースホルダー 4"/>
          <p:cNvSpPr>
            <a:spLocks noGrp="1"/>
          </p:cNvSpPr>
          <p:nvPr>
            <p:ph type="dt" sz="half" idx="10"/>
          </p:nvPr>
        </p:nvSpPr>
        <p:spPr/>
        <p:txBody>
          <a:bodyPr rtlCol="0"/>
          <a:lstStyle/>
          <a:p>
            <a:pPr rtl="0"/>
            <a:fld id="{D412D259-7FB0-4B7A-A094-FB77A868C9E7}" type="datetime1">
              <a:rPr lang="en-US" altLang="ja-JP" noProof="0" smtClean="0"/>
              <a:t>6/23/2022</a:t>
            </a:fld>
            <a:endParaRPr lang="ja-JP" altLang="en-US" noProof="0"/>
          </a:p>
        </p:txBody>
      </p:sp>
      <p:sp>
        <p:nvSpPr>
          <p:cNvPr id="6" name="フッター プレースホルダー 5"/>
          <p:cNvSpPr>
            <a:spLocks noGrp="1"/>
          </p:cNvSpPr>
          <p:nvPr>
            <p:ph type="ftr" sz="quarter" idx="11"/>
          </p:nvPr>
        </p:nvSpPr>
        <p:spPr/>
        <p:txBody>
          <a:bodyPr rtlCol="0"/>
          <a:lstStyle/>
          <a:p>
            <a:pPr rtl="0"/>
            <a:endParaRPr lang="ja-JP" altLang="en-US" noProof="0"/>
          </a:p>
        </p:txBody>
      </p:sp>
      <p:sp>
        <p:nvSpPr>
          <p:cNvPr id="7" name="スライド番号プレースホルダー 6"/>
          <p:cNvSpPr>
            <a:spLocks noGrp="1"/>
          </p:cNvSpPr>
          <p:nvPr>
            <p:ph type="sldNum" sz="quarter" idx="12"/>
          </p:nvPr>
        </p:nvSpPr>
        <p:spPr/>
        <p:txBody>
          <a:bodyPr rtlCol="0"/>
          <a:lstStyle/>
          <a:p>
            <a:pPr rtl="0"/>
            <a:fld id="{D57F1E4F-1CFF-5643-939E-02111984F565}" type="slidenum">
              <a:rPr lang="en-US" altLang="ja-JP" noProof="0" smtClean="0"/>
              <a:t>‹#›</a:t>
            </a:fld>
            <a:endParaRPr lang="ja-JP" altLang="en-US" noProof="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rtlCol="0"/>
          <a:lstStyle>
            <a:lvl1pPr>
              <a:defRPr/>
            </a:lvl1pPr>
          </a:lstStyle>
          <a:p>
            <a:pPr rtl="0"/>
            <a:r>
              <a:rPr lang="ja-JP" altLang="en-US" noProof="0"/>
              <a:t>マスター タイトルの書式設定</a:t>
            </a:r>
          </a:p>
        </p:txBody>
      </p:sp>
      <p:sp>
        <p:nvSpPr>
          <p:cNvPr id="3" name="テキスト プレースホルダー 2"/>
          <p:cNvSpPr>
            <a:spLocks noGrp="1"/>
          </p:cNvSpPr>
          <p:nvPr>
            <p:ph type="body" idx="1"/>
          </p:nvPr>
        </p:nvSpPr>
        <p:spPr>
          <a:xfrm>
            <a:off x="1103313" y="1905000"/>
            <a:ext cx="4396338" cy="576262"/>
          </a:xfrm>
        </p:spPr>
        <p:txBody>
          <a:bodyPr rtlCol="0"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ja-JP" altLang="en-US"/>
              <a:t>マスター テキストの書式設定</a:t>
            </a:r>
          </a:p>
        </p:txBody>
      </p:sp>
      <p:sp>
        <p:nvSpPr>
          <p:cNvPr id="4" name="コンテンツ プレースホルダー 3"/>
          <p:cNvSpPr>
            <a:spLocks noGrp="1"/>
          </p:cNvSpPr>
          <p:nvPr>
            <p:ph sz="half" idx="2"/>
          </p:nvPr>
        </p:nvSpPr>
        <p:spPr>
          <a:xfrm>
            <a:off x="1103312" y="2514600"/>
            <a:ext cx="4396339" cy="3741738"/>
          </a:xfrm>
        </p:spPr>
        <p:txBody>
          <a:bodyPr rtlCol="0">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sp>
        <p:nvSpPr>
          <p:cNvPr id="5" name="テキスト プレースホルダー 4"/>
          <p:cNvSpPr>
            <a:spLocks noGrp="1"/>
          </p:cNvSpPr>
          <p:nvPr>
            <p:ph type="body" sz="quarter" idx="3"/>
          </p:nvPr>
        </p:nvSpPr>
        <p:spPr>
          <a:xfrm>
            <a:off x="5654495" y="1905000"/>
            <a:ext cx="4396339" cy="576262"/>
          </a:xfrm>
        </p:spPr>
        <p:txBody>
          <a:bodyPr rtlCol="0"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ja-JP" altLang="en-US"/>
              <a:t>マスター テキストの書式設定</a:t>
            </a:r>
          </a:p>
        </p:txBody>
      </p:sp>
      <p:sp>
        <p:nvSpPr>
          <p:cNvPr id="6" name="コンテンツ プレースホルダー 5"/>
          <p:cNvSpPr>
            <a:spLocks noGrp="1"/>
          </p:cNvSpPr>
          <p:nvPr>
            <p:ph sz="quarter" idx="4"/>
          </p:nvPr>
        </p:nvSpPr>
        <p:spPr>
          <a:xfrm>
            <a:off x="5654495" y="2514600"/>
            <a:ext cx="4396339" cy="3741738"/>
          </a:xfrm>
        </p:spPr>
        <p:txBody>
          <a:bodyPr rtlCol="0">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rtl="0"/>
            <a:r>
              <a:rPr lang="ja-JP" altLang="en-US"/>
              <a:t>マスター テキストの書式設定</a:t>
            </a:r>
          </a:p>
          <a:p>
            <a:pPr lvl="1" rtl="0"/>
            <a:r>
              <a:rPr lang="ja-JP" altLang="en-US"/>
              <a:t>第 </a:t>
            </a:r>
            <a:r>
              <a:rPr lang="en-US" altLang="ja-JP"/>
              <a:t>2 </a:t>
            </a:r>
            <a:r>
              <a:rPr lang="ja-JP" altLang="en-US"/>
              <a:t>レベル</a:t>
            </a:r>
          </a:p>
          <a:p>
            <a:pPr lvl="2" rtl="0"/>
            <a:r>
              <a:rPr lang="ja-JP" altLang="en-US"/>
              <a:t>第 </a:t>
            </a:r>
            <a:r>
              <a:rPr lang="en-US" altLang="ja-JP"/>
              <a:t>3 </a:t>
            </a:r>
            <a:r>
              <a:rPr lang="ja-JP" altLang="en-US"/>
              <a:t>レベル</a:t>
            </a:r>
          </a:p>
          <a:p>
            <a:pPr lvl="3" rtl="0"/>
            <a:r>
              <a:rPr lang="ja-JP" altLang="en-US"/>
              <a:t>第 </a:t>
            </a:r>
            <a:r>
              <a:rPr lang="en-US" altLang="ja-JP"/>
              <a:t>4 </a:t>
            </a:r>
            <a:r>
              <a:rPr lang="ja-JP" altLang="en-US"/>
              <a:t>レベル</a:t>
            </a:r>
          </a:p>
          <a:p>
            <a:pPr lvl="4" rtl="0"/>
            <a:r>
              <a:rPr lang="ja-JP" altLang="en-US"/>
              <a:t>第 </a:t>
            </a:r>
            <a:r>
              <a:rPr lang="en-US" altLang="ja-JP"/>
              <a:t>5 </a:t>
            </a:r>
            <a:r>
              <a:rPr lang="ja-JP" altLang="en-US"/>
              <a:t>レベル</a:t>
            </a:r>
            <a:endParaRPr lang="ja-JP" altLang="en-US" noProof="0" dirty="0"/>
          </a:p>
        </p:txBody>
      </p:sp>
      <p:sp>
        <p:nvSpPr>
          <p:cNvPr id="7" name="日付プレースホルダー 6"/>
          <p:cNvSpPr>
            <a:spLocks noGrp="1"/>
          </p:cNvSpPr>
          <p:nvPr>
            <p:ph type="dt" sz="half" idx="10"/>
          </p:nvPr>
        </p:nvSpPr>
        <p:spPr/>
        <p:txBody>
          <a:bodyPr rtlCol="0"/>
          <a:lstStyle/>
          <a:p>
            <a:pPr rtl="0"/>
            <a:fld id="{47C8211A-8256-4101-B9C1-31F9B0EA62C1}" type="datetime1">
              <a:rPr lang="en-US" altLang="ja-JP" noProof="0" smtClean="0"/>
              <a:t>6/23/2022</a:t>
            </a:fld>
            <a:endParaRPr lang="ja-JP" altLang="en-US" noProof="0"/>
          </a:p>
        </p:txBody>
      </p:sp>
      <p:sp>
        <p:nvSpPr>
          <p:cNvPr id="8" name="フッター プレースホルダー 7"/>
          <p:cNvSpPr>
            <a:spLocks noGrp="1"/>
          </p:cNvSpPr>
          <p:nvPr>
            <p:ph type="ftr" sz="quarter" idx="11"/>
          </p:nvPr>
        </p:nvSpPr>
        <p:spPr/>
        <p:txBody>
          <a:bodyPr rtlCol="0"/>
          <a:lstStyle/>
          <a:p>
            <a:pPr rtl="0"/>
            <a:endParaRPr lang="ja-JP" altLang="en-US" noProof="0"/>
          </a:p>
        </p:txBody>
      </p:sp>
      <p:sp>
        <p:nvSpPr>
          <p:cNvPr id="9" name="スライド番号プレースホルダー 8"/>
          <p:cNvSpPr>
            <a:spLocks noGrp="1"/>
          </p:cNvSpPr>
          <p:nvPr>
            <p:ph type="sldNum" sz="quarter" idx="12"/>
          </p:nvPr>
        </p:nvSpPr>
        <p:spPr/>
        <p:txBody>
          <a:bodyPr rtlCol="0"/>
          <a:lstStyle/>
          <a:p>
            <a:pPr rtl="0"/>
            <a:fld id="{D57F1E4F-1CFF-5643-939E-02111984F565}" type="slidenum">
              <a:rPr lang="en-US" altLang="ja-JP" noProof="0" smtClean="0"/>
              <a:t>‹#›</a:t>
            </a:fld>
            <a:endParaRPr lang="ja-JP" altLang="en-US" noProof="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rtlCol="0"/>
          <a:lstStyle/>
          <a:p>
            <a:pPr rtl="0"/>
            <a:r>
              <a:rPr lang="ja-JP" altLang="en-US" noProof="0"/>
              <a:t>マスター タイトルの書式設定</a:t>
            </a:r>
          </a:p>
        </p:txBody>
      </p:sp>
      <p:sp>
        <p:nvSpPr>
          <p:cNvPr id="7" name="日付プレースホルダー 2"/>
          <p:cNvSpPr>
            <a:spLocks noGrp="1"/>
          </p:cNvSpPr>
          <p:nvPr>
            <p:ph type="dt" sz="half" idx="10"/>
          </p:nvPr>
        </p:nvSpPr>
        <p:spPr/>
        <p:txBody>
          <a:bodyPr rtlCol="0"/>
          <a:lstStyle/>
          <a:p>
            <a:pPr rtl="0"/>
            <a:fld id="{A85940F9-B048-4941-99EB-417B30055CB5}" type="datetime1">
              <a:rPr lang="en-US" altLang="ja-JP" noProof="0" smtClean="0"/>
              <a:t>6/23/2022</a:t>
            </a:fld>
            <a:endParaRPr lang="ja-JP" altLang="en-US" noProof="0"/>
          </a:p>
        </p:txBody>
      </p:sp>
      <p:sp>
        <p:nvSpPr>
          <p:cNvPr id="5" name="フッター プレースホルダー 3"/>
          <p:cNvSpPr>
            <a:spLocks noGrp="1"/>
          </p:cNvSpPr>
          <p:nvPr>
            <p:ph type="ftr" sz="quarter" idx="11"/>
          </p:nvPr>
        </p:nvSpPr>
        <p:spPr/>
        <p:txBody>
          <a:bodyPr rtlCol="0"/>
          <a:lstStyle/>
          <a:p>
            <a:pPr rtl="0"/>
            <a:endParaRPr lang="ja-JP" altLang="en-US" noProof="0"/>
          </a:p>
        </p:txBody>
      </p:sp>
      <p:sp>
        <p:nvSpPr>
          <p:cNvPr id="6" name="スライド番号プレースホルダー 4"/>
          <p:cNvSpPr>
            <a:spLocks noGrp="1"/>
          </p:cNvSpPr>
          <p:nvPr>
            <p:ph type="sldNum" sz="quarter" idx="12"/>
          </p:nvPr>
        </p:nvSpPr>
        <p:spPr/>
        <p:txBody>
          <a:bodyPr rtlCol="0"/>
          <a:lstStyle/>
          <a:p>
            <a:pPr rtl="0"/>
            <a:fld id="{D57F1E4F-1CFF-5643-939E-02111984F565}" type="slidenum">
              <a:rPr lang="en-US" altLang="ja-JP" noProof="0" smtClean="0"/>
              <a:t>‹#›</a:t>
            </a:fld>
            <a:endParaRPr lang="ja-JP" altLang="en-US" noProof="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7" name="日付プレースホルダー 1"/>
          <p:cNvSpPr>
            <a:spLocks noGrp="1"/>
          </p:cNvSpPr>
          <p:nvPr>
            <p:ph type="dt" sz="half" idx="10"/>
          </p:nvPr>
        </p:nvSpPr>
        <p:spPr/>
        <p:txBody>
          <a:bodyPr rtlCol="0"/>
          <a:lstStyle/>
          <a:p>
            <a:pPr rtl="0"/>
            <a:fld id="{47B83023-9329-4981-8989-233CBA53A8E3}" type="datetime1">
              <a:rPr lang="en-US" altLang="ja-JP" noProof="0" smtClean="0"/>
              <a:t>6/23/2022</a:t>
            </a:fld>
            <a:endParaRPr lang="ja-JP" altLang="en-US" noProof="0"/>
          </a:p>
        </p:txBody>
      </p:sp>
      <p:sp>
        <p:nvSpPr>
          <p:cNvPr id="5" name="フッター プレースホルダー 2"/>
          <p:cNvSpPr>
            <a:spLocks noGrp="1"/>
          </p:cNvSpPr>
          <p:nvPr>
            <p:ph type="ftr" sz="quarter" idx="11"/>
          </p:nvPr>
        </p:nvSpPr>
        <p:spPr/>
        <p:txBody>
          <a:bodyPr rtlCol="0"/>
          <a:lstStyle/>
          <a:p>
            <a:pPr rtl="0"/>
            <a:endParaRPr lang="ja-JP" altLang="en-US" noProof="0"/>
          </a:p>
        </p:txBody>
      </p:sp>
      <p:sp>
        <p:nvSpPr>
          <p:cNvPr id="6" name="スライド番号プレースホルダー 3"/>
          <p:cNvSpPr>
            <a:spLocks noGrp="1"/>
          </p:cNvSpPr>
          <p:nvPr>
            <p:ph type="sldNum" sz="quarter" idx="12"/>
          </p:nvPr>
        </p:nvSpPr>
        <p:spPr/>
        <p:txBody>
          <a:bodyPr rtlCol="0"/>
          <a:lstStyle/>
          <a:p>
            <a:pPr rtl="0"/>
            <a:fld id="{D57F1E4F-1CFF-5643-939E-02111984F565}" type="slidenum">
              <a:rPr lang="en-US" altLang="ja-JP" noProof="0" smtClean="0"/>
              <a:t>‹#›</a:t>
            </a:fld>
            <a:endParaRPr lang="ja-JP" altLang="en-US" noProof="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キャプション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1154954" y="1447800"/>
            <a:ext cx="3401064" cy="1447800"/>
          </a:xfrm>
        </p:spPr>
        <p:txBody>
          <a:bodyPr rtlCol="0" anchor="b"/>
          <a:lstStyle>
            <a:lvl1pPr algn="l">
              <a:defRPr sz="2400" b="0"/>
            </a:lvl1pPr>
          </a:lstStyle>
          <a:p>
            <a:pPr rtl="0"/>
            <a:r>
              <a:rPr lang="ja-JP" altLang="en-US" noProof="0"/>
              <a:t>マスター タイトルの書式設定</a:t>
            </a:r>
          </a:p>
        </p:txBody>
      </p:sp>
      <p:sp>
        <p:nvSpPr>
          <p:cNvPr id="3" name="コンテンツ プレースホルダー 2"/>
          <p:cNvSpPr>
            <a:spLocks noGrp="1"/>
          </p:cNvSpPr>
          <p:nvPr>
            <p:ph idx="1"/>
          </p:nvPr>
        </p:nvSpPr>
        <p:spPr>
          <a:xfrm>
            <a:off x="4784616" y="1447800"/>
            <a:ext cx="5195997" cy="4572000"/>
          </a:xfrm>
        </p:spPr>
        <p:txBody>
          <a:bodyPr rtlCol="0"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sp>
        <p:nvSpPr>
          <p:cNvPr id="4" name="テキスト プレースホルダー 3"/>
          <p:cNvSpPr>
            <a:spLocks noGrp="1"/>
          </p:cNvSpPr>
          <p:nvPr>
            <p:ph type="body" sz="half" idx="2"/>
          </p:nvPr>
        </p:nvSpPr>
        <p:spPr>
          <a:xfrm>
            <a:off x="1154954" y="3129280"/>
            <a:ext cx="3401063" cy="2895599"/>
          </a:xfrm>
        </p:spPr>
        <p:txBody>
          <a:bodyPr rtlCol="0"/>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ja-JP" altLang="en-US"/>
              <a:t>マスター テキストの書式設定</a:t>
            </a:r>
          </a:p>
        </p:txBody>
      </p:sp>
      <p:sp>
        <p:nvSpPr>
          <p:cNvPr id="7" name="日付プレースホルダー 4"/>
          <p:cNvSpPr>
            <a:spLocks noGrp="1"/>
          </p:cNvSpPr>
          <p:nvPr>
            <p:ph type="dt" sz="half" idx="10"/>
          </p:nvPr>
        </p:nvSpPr>
        <p:spPr/>
        <p:txBody>
          <a:bodyPr rtlCol="0"/>
          <a:lstStyle/>
          <a:p>
            <a:pPr rtl="0"/>
            <a:fld id="{217DA3D4-535F-4F6E-80DC-FEAAAF5B25A5}" type="datetime1">
              <a:rPr lang="en-US" altLang="ja-JP" noProof="0" smtClean="0"/>
              <a:t>6/23/2022</a:t>
            </a:fld>
            <a:endParaRPr lang="ja-JP" altLang="en-US" noProof="0"/>
          </a:p>
        </p:txBody>
      </p:sp>
      <p:sp>
        <p:nvSpPr>
          <p:cNvPr id="5" name="フッター プレースホルダー 5"/>
          <p:cNvSpPr>
            <a:spLocks noGrp="1"/>
          </p:cNvSpPr>
          <p:nvPr>
            <p:ph type="ftr" sz="quarter" idx="11"/>
          </p:nvPr>
        </p:nvSpPr>
        <p:spPr/>
        <p:txBody>
          <a:bodyPr rtlCol="0"/>
          <a:lstStyle/>
          <a:p>
            <a:pPr rtl="0"/>
            <a:endParaRPr lang="ja-JP" altLang="en-US" noProof="0"/>
          </a:p>
        </p:txBody>
      </p:sp>
      <p:sp>
        <p:nvSpPr>
          <p:cNvPr id="6" name="スライド番号プレースホルダー 6"/>
          <p:cNvSpPr>
            <a:spLocks noGrp="1"/>
          </p:cNvSpPr>
          <p:nvPr>
            <p:ph type="sldNum" sz="quarter" idx="12"/>
          </p:nvPr>
        </p:nvSpPr>
        <p:spPr/>
        <p:txBody>
          <a:bodyPr rtlCol="0"/>
          <a:lstStyle/>
          <a:p>
            <a:pPr rtl="0"/>
            <a:fld id="{D57F1E4F-1CFF-5643-939E-02111984F565}" type="slidenum">
              <a:rPr lang="en-US" altLang="ja-JP" noProof="0" smtClean="0"/>
              <a:t>‹#›</a:t>
            </a:fld>
            <a:endParaRPr lang="ja-JP" altLang="en-US" noProof="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キャプション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153907" y="1854192"/>
            <a:ext cx="5092906" cy="1574808"/>
          </a:xfrm>
        </p:spPr>
        <p:txBody>
          <a:bodyPr rtlCol="0" anchor="b">
            <a:normAutofit/>
          </a:bodyPr>
          <a:lstStyle>
            <a:lvl1pPr algn="l">
              <a:defRPr sz="3600" b="0"/>
            </a:lvl1pPr>
          </a:lstStyle>
          <a:p>
            <a:pPr rtl="0"/>
            <a:r>
              <a:rPr lang="ja-JP" altLang="en-US" noProof="0"/>
              <a:t>マスター タイトルの書式設定</a:t>
            </a:r>
          </a:p>
        </p:txBody>
      </p:sp>
      <p:sp>
        <p:nvSpPr>
          <p:cNvPr id="3" name="図プレースホルダー 2"/>
          <p:cNvSpPr>
            <a:spLocks noGrp="1" noChangeAspect="1"/>
          </p:cNvSpPr>
          <p:nvPr>
            <p:ph type="pic" idx="1" hasCustomPrompt="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ja-JP" altLang="en-US" noProof="0"/>
              <a:t>アイコンをクリックして写真を追加</a:t>
            </a:r>
          </a:p>
        </p:txBody>
      </p:sp>
      <p:sp>
        <p:nvSpPr>
          <p:cNvPr id="4" name="テキスト プレースホルダー 3"/>
          <p:cNvSpPr>
            <a:spLocks noGrp="1"/>
          </p:cNvSpPr>
          <p:nvPr>
            <p:ph type="body" sz="half" idx="2"/>
          </p:nvPr>
        </p:nvSpPr>
        <p:spPr>
          <a:xfrm>
            <a:off x="1154954" y="3657600"/>
            <a:ext cx="5084979" cy="1371600"/>
          </a:xfrm>
        </p:spPr>
        <p:txBody>
          <a:bodyPr rtlCol="0">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ja-JP" altLang="en-US" noProof="0"/>
              <a:t>マスター テキストの書式設定</a:t>
            </a:r>
          </a:p>
        </p:txBody>
      </p:sp>
      <p:sp>
        <p:nvSpPr>
          <p:cNvPr id="5" name="日付プレースホルダー 4"/>
          <p:cNvSpPr>
            <a:spLocks noGrp="1"/>
          </p:cNvSpPr>
          <p:nvPr>
            <p:ph type="dt" sz="half" idx="10"/>
          </p:nvPr>
        </p:nvSpPr>
        <p:spPr/>
        <p:txBody>
          <a:bodyPr rtlCol="0"/>
          <a:lstStyle/>
          <a:p>
            <a:pPr rtl="0"/>
            <a:fld id="{F077EE16-76A2-48C1-91A3-9263F996A478}" type="datetime1">
              <a:rPr lang="en-US" altLang="ja-JP" noProof="0" smtClean="0"/>
              <a:t>6/23/2022</a:t>
            </a:fld>
            <a:endParaRPr lang="ja-JP" altLang="en-US" noProof="0"/>
          </a:p>
        </p:txBody>
      </p:sp>
      <p:sp>
        <p:nvSpPr>
          <p:cNvPr id="6" name="フッター プレースホルダー 5"/>
          <p:cNvSpPr>
            <a:spLocks noGrp="1"/>
          </p:cNvSpPr>
          <p:nvPr>
            <p:ph type="ftr" sz="quarter" idx="11"/>
          </p:nvPr>
        </p:nvSpPr>
        <p:spPr/>
        <p:txBody>
          <a:bodyPr rtlCol="0"/>
          <a:lstStyle/>
          <a:p>
            <a:pPr rtl="0"/>
            <a:endParaRPr lang="ja-JP" altLang="en-US" noProof="0"/>
          </a:p>
        </p:txBody>
      </p:sp>
      <p:sp>
        <p:nvSpPr>
          <p:cNvPr id="7" name="スライド番号プレースホルダー 6"/>
          <p:cNvSpPr>
            <a:spLocks noGrp="1"/>
          </p:cNvSpPr>
          <p:nvPr>
            <p:ph type="sldNum" sz="quarter" idx="12"/>
          </p:nvPr>
        </p:nvSpPr>
        <p:spPr/>
        <p:txBody>
          <a:bodyPr rtlCol="0"/>
          <a:lstStyle/>
          <a:p>
            <a:pPr rtl="0"/>
            <a:fld id="{D57F1E4F-1CFF-5643-939E-02111984F565}" type="slidenum">
              <a:rPr lang="en-US" altLang="ja-JP" noProof="0" smtClean="0"/>
              <a:t>‹#›</a:t>
            </a:fld>
            <a:endParaRPr lang="ja-JP" altLang="en-US" noProof="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theme" Target="../theme/theme2.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画像 7"/>
          <p:cNvPicPr>
            <a:picLocks noChangeAspect="1"/>
          </p:cNvPicPr>
          <p:nvPr/>
        </p:nvPicPr>
        <p:blipFill rotWithShape="1">
          <a:blip r:embed="rId19">
            <a:extLst>
              <a:ext uri="{28A0092B-C50C-407E-A947-70E740481C1C}">
                <a14:useLocalDpi xmlns:a14="http://schemas.microsoft.com/office/drawing/2010/main"/>
              </a:ext>
            </a:extLst>
          </a:blip>
          <a:srcRect l="3613"/>
          <a:stretch/>
        </p:blipFill>
        <p:spPr>
          <a:xfrm>
            <a:off x="0" y="2669685"/>
            <a:ext cx="4037012" cy="4188315"/>
          </a:xfrm>
          <a:prstGeom prst="rect">
            <a:avLst/>
          </a:prstGeom>
        </p:spPr>
      </p:pic>
      <p:pic>
        <p:nvPicPr>
          <p:cNvPr id="7" name="画像 6"/>
          <p:cNvPicPr>
            <a:picLocks noChangeAspect="1"/>
          </p:cNvPicPr>
          <p:nvPr/>
        </p:nvPicPr>
        <p:blipFill rotWithShape="1">
          <a:blip r:embed="rId20">
            <a:extLst>
              <a:ext uri="{28A0092B-C50C-407E-A947-70E740481C1C}">
                <a14:useLocalDpi xmlns:a14="http://schemas.microsoft.com/office/drawing/2010/main"/>
              </a:ext>
            </a:extLst>
          </a:blip>
          <a:srcRect l="35640"/>
          <a:stretch/>
        </p:blipFill>
        <p:spPr>
          <a:xfrm>
            <a:off x="0" y="2892347"/>
            <a:ext cx="1522412" cy="2365453"/>
          </a:xfrm>
          <a:prstGeom prst="rect">
            <a:avLst/>
          </a:prstGeom>
        </p:spPr>
      </p:pic>
      <p:sp>
        <p:nvSpPr>
          <p:cNvPr id="16" name="円/楕円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画像 8"/>
          <p:cNvPicPr>
            <a:picLocks noChangeAspect="1"/>
          </p:cNvPicPr>
          <p:nvPr/>
        </p:nvPicPr>
        <p:blipFill rotWithShape="1">
          <a:blip r:embed="rId21">
            <a:extLst>
              <a:ext uri="{28A0092B-C50C-407E-A947-70E740481C1C}">
                <a14:useLocalDpi xmlns:a14="http://schemas.microsoft.com/office/drawing/2010/main"/>
              </a:ext>
            </a:extLst>
          </a:blip>
          <a:srcRect t="28813"/>
          <a:stretch/>
        </p:blipFill>
        <p:spPr>
          <a:xfrm>
            <a:off x="7999412" y="0"/>
            <a:ext cx="1603387" cy="1141407"/>
          </a:xfrm>
          <a:prstGeom prst="rect">
            <a:avLst/>
          </a:prstGeom>
        </p:spPr>
      </p:pic>
      <p:pic>
        <p:nvPicPr>
          <p:cNvPr id="10" name="画像 9"/>
          <p:cNvPicPr>
            <a:picLocks noChangeAspect="1"/>
          </p:cNvPicPr>
          <p:nvPr/>
        </p:nvPicPr>
        <p:blipFill rotWithShape="1">
          <a:blip r:embed="rId22">
            <a:extLst>
              <a:ext uri="{28A0092B-C50C-407E-A947-70E740481C1C}">
                <a14:useLocalDpi xmlns:a14="http://schemas.microsoft.com/office/drawing/2010/main"/>
              </a:ext>
            </a:extLst>
          </a:blip>
          <a:srcRect b="23320"/>
          <a:stretch/>
        </p:blipFill>
        <p:spPr>
          <a:xfrm>
            <a:off x="8609012" y="6096000"/>
            <a:ext cx="993734" cy="762000"/>
          </a:xfrm>
          <a:prstGeom prst="rect">
            <a:avLst/>
          </a:prstGeom>
        </p:spPr>
      </p:pic>
      <p:sp>
        <p:nvSpPr>
          <p:cNvPr id="14" name="長方形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タイトル プレースホルダー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pPr rtl="0"/>
            <a:r>
              <a:rPr lang="ja-JP" altLang="en-US" noProof="0"/>
              <a:t>マスター タイトルの書式設定</a:t>
            </a:r>
          </a:p>
        </p:txBody>
      </p:sp>
      <p:sp>
        <p:nvSpPr>
          <p:cNvPr id="3" name="テキスト プレースホルダー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sp>
        <p:nvSpPr>
          <p:cNvPr id="4" name="日付プレースホルダー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latin typeface="Meiryo UI" panose="020B0604030504040204" pitchFamily="50" charset="-128"/>
                <a:ea typeface="Meiryo UI" panose="020B0604030504040204" pitchFamily="50" charset="-128"/>
              </a:defRPr>
            </a:lvl1pPr>
          </a:lstStyle>
          <a:p>
            <a:fld id="{5CA76691-66EC-4B3E-9CDB-570EDD55318B}" type="datetime1">
              <a:rPr lang="en-US" altLang="ja-JP" noProof="0" smtClean="0"/>
              <a:t>6/23/2022</a:t>
            </a:fld>
            <a:endParaRPr lang="ja-JP" altLang="en-US" noProof="0">
              <a:latin typeface="Meiryo UI" panose="020B0604030504040204" pitchFamily="50" charset="-128"/>
              <a:ea typeface="Meiryo UI" panose="020B0604030504040204" pitchFamily="50" charset="-128"/>
            </a:endParaRPr>
          </a:p>
        </p:txBody>
      </p:sp>
      <p:sp>
        <p:nvSpPr>
          <p:cNvPr id="5" name="フッター プレースホルダー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latin typeface="Meiryo UI" panose="020B0604030504040204" pitchFamily="50" charset="-128"/>
                <a:ea typeface="Meiryo UI" panose="020B0604030504040204" pitchFamily="50" charset="-128"/>
              </a:defRPr>
            </a:lvl1pPr>
          </a:lstStyle>
          <a:p>
            <a:endParaRPr lang="ja-JP" altLang="en-US" noProof="0">
              <a:latin typeface="Meiryo UI" panose="020B0604030504040204" pitchFamily="50" charset="-128"/>
              <a:ea typeface="Meiryo UI" panose="020B0604030504040204" pitchFamily="50" charset="-128"/>
            </a:endParaRPr>
          </a:p>
        </p:txBody>
      </p:sp>
      <p:sp>
        <p:nvSpPr>
          <p:cNvPr id="6" name="スライド番号プレースホルダー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latin typeface="Meiryo UI" panose="020B0604030504040204" pitchFamily="50" charset="-128"/>
                <a:ea typeface="Meiryo UI" panose="020B0604030504040204" pitchFamily="50" charset="-128"/>
              </a:defRPr>
            </a:lvl1pPr>
          </a:lstStyle>
          <a:p>
            <a:fld id="{D57F1E4F-1CFF-5643-939E-02111984F565}" type="slidenum">
              <a:rPr lang="en-US" altLang="ja-JP" noProof="0" smtClean="0"/>
              <a:pPr/>
              <a:t>‹#›</a:t>
            </a:fld>
            <a:endParaRPr lang="ja-JP" altLang="en-US" noProof="0">
              <a:latin typeface="Meiryo UI" panose="020B0604030504040204" pitchFamily="50" charset="-128"/>
              <a:ea typeface="Meiryo UI" panose="020B0604030504040204" pitchFamily="50" charset="-128"/>
            </a:endParaRPr>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64" r:id="rId12"/>
    <p:sldLayoutId id="2147483662" r:id="rId13"/>
    <p:sldLayoutId id="2147483669" r:id="rId14"/>
    <p:sldLayoutId id="2147483670" r:id="rId15"/>
    <p:sldLayoutId id="2147483658" r:id="rId16"/>
    <p:sldLayoutId id="2147483659" r:id="rId17"/>
  </p:sldLayoutIdLst>
  <p:hf sldNum="0" hdr="0" ftr="0" dt="0"/>
  <p:txStyles>
    <p:titleStyle>
      <a:lvl1pPr algn="l" defTabSz="457200" rtl="0" eaLnBrk="1" latinLnBrk="0" hangingPunct="1">
        <a:spcBef>
          <a:spcPct val="0"/>
        </a:spcBef>
        <a:buNone/>
        <a:defRPr kumimoji="1" sz="4200" b="0" i="0" kern="1200">
          <a:solidFill>
            <a:schemeClr val="tx2"/>
          </a:solidFill>
          <a:latin typeface="Meiryo UI" panose="020B0604030504040204" pitchFamily="50" charset="-128"/>
          <a:ea typeface="Meiryo UI" panose="020B0604030504040204" pitchFamily="50" charset="-128"/>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kumimoji="1" sz="2000" b="0" i="0" kern="1200">
          <a:solidFill>
            <a:schemeClr val="tx1"/>
          </a:solidFill>
          <a:latin typeface="Meiryo UI" panose="020B0604030504040204" pitchFamily="50" charset="-128"/>
          <a:ea typeface="Meiryo UI" panose="020B0604030504040204" pitchFamily="50" charset="-128"/>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kumimoji="1" sz="1800" b="0" i="0" kern="1200">
          <a:solidFill>
            <a:schemeClr val="tx1"/>
          </a:solidFill>
          <a:latin typeface="Meiryo UI" panose="020B0604030504040204" pitchFamily="50" charset="-128"/>
          <a:ea typeface="Meiryo UI" panose="020B0604030504040204" pitchFamily="50" charset="-128"/>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kumimoji="1" sz="1600" b="0" i="0" kern="1200">
          <a:solidFill>
            <a:schemeClr val="tx1"/>
          </a:solidFill>
          <a:latin typeface="Meiryo UI" panose="020B0604030504040204" pitchFamily="50" charset="-128"/>
          <a:ea typeface="Meiryo UI" panose="020B0604030504040204" pitchFamily="50" charset="-128"/>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kumimoji="1" sz="1400" b="0" i="0" kern="1200">
          <a:solidFill>
            <a:schemeClr val="tx1"/>
          </a:solidFill>
          <a:latin typeface="Meiryo UI" panose="020B0604030504040204" pitchFamily="50" charset="-128"/>
          <a:ea typeface="Meiryo UI" panose="020B0604030504040204" pitchFamily="50" charset="-128"/>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kumimoji="1" sz="1400" b="0" i="0" kern="1200">
          <a:solidFill>
            <a:schemeClr val="tx1"/>
          </a:solidFill>
          <a:latin typeface="Meiryo UI" panose="020B0604030504040204" pitchFamily="50" charset="-128"/>
          <a:ea typeface="Meiryo UI" panose="020B0604030504040204" pitchFamily="50" charset="-128"/>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kumimoji="1"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kumimoji="1"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kumimoji="1"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kumimoji="1" sz="1400" b="0" i="0" kern="1200">
          <a:solidFill>
            <a:schemeClr val="tx1"/>
          </a:solidFill>
          <a:latin typeface="+mj-lt"/>
          <a:ea typeface="+mj-ea"/>
          <a:cs typeface="+mj-cs"/>
        </a:defRPr>
      </a:lvl9pPr>
    </p:bodyStyle>
    <p:otherStyle>
      <a:defPPr>
        <a:defRPr lang="en-US"/>
      </a:defPPr>
      <a:lvl1pPr marL="0" algn="l" defTabSz="457200" rtl="0" eaLnBrk="1" latinLnBrk="0" hangingPunct="1">
        <a:defRPr kumimoji="1" sz="1800" kern="1200">
          <a:solidFill>
            <a:schemeClr val="tx1"/>
          </a:solidFill>
          <a:latin typeface="+mn-lt"/>
          <a:ea typeface="+mn-ea"/>
          <a:cs typeface="+mn-cs"/>
        </a:defRPr>
      </a:lvl1pPr>
      <a:lvl2pPr marL="457200" algn="l" defTabSz="457200" rtl="0" eaLnBrk="1" latinLnBrk="0" hangingPunct="1">
        <a:defRPr kumimoji="1" sz="1800" kern="1200">
          <a:solidFill>
            <a:schemeClr val="tx1"/>
          </a:solidFill>
          <a:latin typeface="+mn-lt"/>
          <a:ea typeface="+mn-ea"/>
          <a:cs typeface="+mn-cs"/>
        </a:defRPr>
      </a:lvl2pPr>
      <a:lvl3pPr marL="914400" algn="l" defTabSz="457200" rtl="0" eaLnBrk="1" latinLnBrk="0" hangingPunct="1">
        <a:defRPr kumimoji="1" sz="1800" kern="1200">
          <a:solidFill>
            <a:schemeClr val="tx1"/>
          </a:solidFill>
          <a:latin typeface="+mn-lt"/>
          <a:ea typeface="+mn-ea"/>
          <a:cs typeface="+mn-cs"/>
        </a:defRPr>
      </a:lvl3pPr>
      <a:lvl4pPr marL="1371600" algn="l" defTabSz="457200" rtl="0" eaLnBrk="1" latinLnBrk="0" hangingPunct="1">
        <a:defRPr kumimoji="1" sz="1800" kern="1200">
          <a:solidFill>
            <a:schemeClr val="tx1"/>
          </a:solidFill>
          <a:latin typeface="+mn-lt"/>
          <a:ea typeface="+mn-ea"/>
          <a:cs typeface="+mn-cs"/>
        </a:defRPr>
      </a:lvl4pPr>
      <a:lvl5pPr marL="1828800" algn="l" defTabSz="457200" rtl="0" eaLnBrk="1" latinLnBrk="0" hangingPunct="1">
        <a:defRPr kumimoji="1" sz="1800" kern="1200">
          <a:solidFill>
            <a:schemeClr val="tx1"/>
          </a:solidFill>
          <a:latin typeface="+mn-lt"/>
          <a:ea typeface="+mn-ea"/>
          <a:cs typeface="+mn-cs"/>
        </a:defRPr>
      </a:lvl5pPr>
      <a:lvl6pPr marL="2286000" algn="l" defTabSz="457200" rtl="0" eaLnBrk="1" latinLnBrk="0" hangingPunct="1">
        <a:defRPr kumimoji="1" sz="1800" kern="1200">
          <a:solidFill>
            <a:schemeClr val="tx1"/>
          </a:solidFill>
          <a:latin typeface="+mn-lt"/>
          <a:ea typeface="+mn-ea"/>
          <a:cs typeface="+mn-cs"/>
        </a:defRPr>
      </a:lvl6pPr>
      <a:lvl7pPr marL="2743200" algn="l" defTabSz="457200" rtl="0" eaLnBrk="1" latinLnBrk="0" hangingPunct="1">
        <a:defRPr kumimoji="1" sz="1800" kern="1200">
          <a:solidFill>
            <a:schemeClr val="tx1"/>
          </a:solidFill>
          <a:latin typeface="+mn-lt"/>
          <a:ea typeface="+mn-ea"/>
          <a:cs typeface="+mn-cs"/>
        </a:defRPr>
      </a:lvl7pPr>
      <a:lvl8pPr marL="3200400" algn="l" defTabSz="457200" rtl="0" eaLnBrk="1" latinLnBrk="0" hangingPunct="1">
        <a:defRPr kumimoji="1" sz="1800" kern="1200">
          <a:solidFill>
            <a:schemeClr val="tx1"/>
          </a:solidFill>
          <a:latin typeface="+mn-lt"/>
          <a:ea typeface="+mn-ea"/>
          <a:cs typeface="+mn-cs"/>
        </a:defRPr>
      </a:lvl8pPr>
      <a:lvl9pPr marL="3657600" algn="l" defTabSz="457200" rtl="0" eaLnBrk="1" latinLnBrk="0" hangingPunct="1">
        <a:defRPr kumimoji="1"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3C91ED12-94C8-4963-AC42-8EF57B83DD9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dirty="0"/>
              <a:t>マスター タイトルの書式設定</a:t>
            </a:r>
          </a:p>
        </p:txBody>
      </p:sp>
      <p:sp>
        <p:nvSpPr>
          <p:cNvPr id="3" name="テキスト プレースホルダー 2">
            <a:extLst>
              <a:ext uri="{FF2B5EF4-FFF2-40B4-BE49-F238E27FC236}">
                <a16:creationId xmlns:a16="http://schemas.microsoft.com/office/drawing/2014/main" id="{057C10C4-C5AD-4548-9522-84B4C439598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BB033DFE-C965-4847-AEEB-2E14FA2E241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A05286A-50FE-4C75-AC68-5FFFBD793BC4}" type="datetimeFigureOut">
              <a:rPr kumimoji="1" lang="ja-JP" altLang="en-US" smtClean="0"/>
              <a:t>2022/6/23</a:t>
            </a:fld>
            <a:endParaRPr kumimoji="1" lang="ja-JP" altLang="en-US"/>
          </a:p>
        </p:txBody>
      </p:sp>
      <p:sp>
        <p:nvSpPr>
          <p:cNvPr id="5" name="フッター プレースホルダー 4">
            <a:extLst>
              <a:ext uri="{FF2B5EF4-FFF2-40B4-BE49-F238E27FC236}">
                <a16:creationId xmlns:a16="http://schemas.microsoft.com/office/drawing/2014/main" id="{9D8D5555-4FDC-4FF2-BC07-36E9DA362BB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C5F07FDB-007F-4F10-B241-34CFC617BB6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5415161-53F2-45A2-BAC5-7195EA20FEDA}" type="slidenum">
              <a:rPr kumimoji="1" lang="ja-JP" altLang="en-US" smtClean="0"/>
              <a:t>‹#›</a:t>
            </a:fld>
            <a:endParaRPr kumimoji="1" lang="ja-JP" altLang="en-US"/>
          </a:p>
        </p:txBody>
      </p:sp>
    </p:spTree>
    <p:extLst>
      <p:ext uri="{BB962C8B-B14F-4D97-AF65-F5344CB8AC3E}">
        <p14:creationId xmlns:p14="http://schemas.microsoft.com/office/powerpoint/2010/main" val="2741648287"/>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6.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8" Type="http://schemas.openxmlformats.org/officeDocument/2006/relationships/image" Target="../media/image51.jpeg"/><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image" Target="../media/image45.png"/><Relationship Id="rId1" Type="http://schemas.openxmlformats.org/officeDocument/2006/relationships/slideLayout" Target="../slideLayouts/slideLayout18.xml"/><Relationship Id="rId6" Type="http://schemas.openxmlformats.org/officeDocument/2006/relationships/image" Target="../media/image49.png"/><Relationship Id="rId11" Type="http://schemas.openxmlformats.org/officeDocument/2006/relationships/image" Target="../media/image53.wmf"/><Relationship Id="rId5" Type="http://schemas.openxmlformats.org/officeDocument/2006/relationships/image" Target="../media/image48.png"/><Relationship Id="rId10" Type="http://schemas.openxmlformats.org/officeDocument/2006/relationships/image" Target="../media/image29.png"/><Relationship Id="rId4" Type="http://schemas.openxmlformats.org/officeDocument/2006/relationships/image" Target="../media/image47.png"/><Relationship Id="rId9" Type="http://schemas.openxmlformats.org/officeDocument/2006/relationships/image" Target="../media/image52.jpeg"/></Relationships>
</file>

<file path=ppt/slides/_rels/slide14.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55.jpeg"/><Relationship Id="rId1" Type="http://schemas.openxmlformats.org/officeDocument/2006/relationships/slideLayout" Target="../slideLayouts/slideLayout24.xml"/></Relationships>
</file>

<file path=ppt/slides/_rels/slide1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4.xml"/></Relationships>
</file>

<file path=ppt/slides/_rels/slide17.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3" Type="http://schemas.openxmlformats.org/officeDocument/2006/relationships/image" Target="../media/image60.png"/><Relationship Id="rId7" Type="http://schemas.openxmlformats.org/officeDocument/2006/relationships/image" Target="../media/image63.png"/><Relationship Id="rId2" Type="http://schemas.openxmlformats.org/officeDocument/2006/relationships/notesSlide" Target="../notesSlides/notesSlide3.xml"/><Relationship Id="rId1" Type="http://schemas.openxmlformats.org/officeDocument/2006/relationships/slideLayout" Target="../slideLayouts/slideLayout19.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31.png"/></Relationships>
</file>

<file path=ppt/slides/_rels/slide1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3" Type="http://schemas.openxmlformats.org/officeDocument/2006/relationships/image" Target="../media/image67.jpg"/><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jpeg"/><Relationship Id="rId1" Type="http://schemas.openxmlformats.org/officeDocument/2006/relationships/slideLayout" Target="../slideLayouts/slideLayout24.xml"/></Relationships>
</file>

<file path=ppt/slides/_rels/slide24.xml.rels><?xml version="1.0" encoding="UTF-8" standalone="yes"?>
<Relationships xmlns="http://schemas.openxmlformats.org/package/2006/relationships"><Relationship Id="rId3" Type="http://schemas.openxmlformats.org/officeDocument/2006/relationships/hyperlink" Target="https://news.ucr.edu/articles/2021/09/16/grow-and-eat-your-own-vaccines" TargetMode="External"/><Relationship Id="rId7" Type="http://schemas.openxmlformats.org/officeDocument/2006/relationships/image" Target="../media/image73.jpeg"/><Relationship Id="rId2" Type="http://schemas.openxmlformats.org/officeDocument/2006/relationships/hyperlink" Target="https://nsf.gov/awardsearch/showAward?AWD_ID=2134535&amp;HistoricalAwards=false" TargetMode="External"/><Relationship Id="rId1" Type="http://schemas.openxmlformats.org/officeDocument/2006/relationships/slideLayout" Target="../slideLayouts/slideLayout24.xml"/><Relationship Id="rId6" Type="http://schemas.openxmlformats.org/officeDocument/2006/relationships/image" Target="../media/image72.jpeg"/><Relationship Id="rId5" Type="http://schemas.openxmlformats.org/officeDocument/2006/relationships/image" Target="../media/image71.png"/><Relationship Id="rId4" Type="http://schemas.openxmlformats.org/officeDocument/2006/relationships/image" Target="../media/image70.jpeg"/></Relationships>
</file>

<file path=ppt/slides/_rels/slide25.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7.xml"/><Relationship Id="rId1" Type="http://schemas.openxmlformats.org/officeDocument/2006/relationships/slideLayout" Target="../slideLayouts/slideLayout24.xml"/><Relationship Id="rId5" Type="http://schemas.openxmlformats.org/officeDocument/2006/relationships/image" Target="../media/image77.png"/><Relationship Id="rId4" Type="http://schemas.openxmlformats.org/officeDocument/2006/relationships/image" Target="../media/image76.png"/></Relationships>
</file>

<file path=ppt/slides/_rels/slide27.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image" Target="../media/image78.png"/><Relationship Id="rId1" Type="http://schemas.openxmlformats.org/officeDocument/2006/relationships/slideLayout" Target="../slideLayouts/slideLayout18.xml"/><Relationship Id="rId6" Type="http://schemas.openxmlformats.org/officeDocument/2006/relationships/image" Target="../media/image81.png"/><Relationship Id="rId5" Type="http://schemas.openxmlformats.org/officeDocument/2006/relationships/hyperlink" Target="http://www.maff.go.jp/j/pr/aff/1606/spe1_01.html" TargetMode="External"/><Relationship Id="rId4" Type="http://schemas.openxmlformats.org/officeDocument/2006/relationships/image" Target="../media/image80.jpeg"/></Relationships>
</file>

<file path=ppt/slides/_rels/slide28.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0.xml.rels><?xml version="1.0" encoding="UTF-8" standalone="yes"?>
<Relationships xmlns="http://schemas.openxmlformats.org/package/2006/relationships"><Relationship Id="rId3" Type="http://schemas.openxmlformats.org/officeDocument/2006/relationships/image" Target="../media/image82.emf"/><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3" Type="http://schemas.openxmlformats.org/officeDocument/2006/relationships/image" Target="../media/image84.wmf"/><Relationship Id="rId2" Type="http://schemas.openxmlformats.org/officeDocument/2006/relationships/image" Target="../media/image83.png"/><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9.xml"/><Relationship Id="rId1" Type="http://schemas.openxmlformats.org/officeDocument/2006/relationships/slideLayout" Target="../slideLayouts/slideLayout19.xml"/></Relationships>
</file>

<file path=ppt/slides/_rels/slide33.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3" Type="http://schemas.openxmlformats.org/officeDocument/2006/relationships/hyperlink" Target="https://doi.org/10.1038/s41588-021-00838-7" TargetMode="External"/><Relationship Id="rId2" Type="http://schemas.openxmlformats.org/officeDocument/2006/relationships/image" Target="../media/image88.png"/><Relationship Id="rId1" Type="http://schemas.openxmlformats.org/officeDocument/2006/relationships/slideLayout" Target="../slideLayouts/slideLayout19.xml"/><Relationship Id="rId5" Type="http://schemas.openxmlformats.org/officeDocument/2006/relationships/hyperlink" Target="https://crisp-bio.blog.jp/archives/27613654.html" TargetMode="External"/><Relationship Id="rId4" Type="http://schemas.openxmlformats.org/officeDocument/2006/relationships/hyperlink" Target="https://crisp-bio.blog.jp/archives/27594633.html"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6.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jpeg"/><Relationship Id="rId1" Type="http://schemas.openxmlformats.org/officeDocument/2006/relationships/slideLayout" Target="../slideLayouts/slideLayout24.xml"/><Relationship Id="rId4" Type="http://schemas.openxmlformats.org/officeDocument/2006/relationships/image" Target="../media/image9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8.xml.rels><?xml version="1.0" encoding="UTF-8" standalone="yes"?>
<Relationships xmlns="http://schemas.openxmlformats.org/package/2006/relationships"><Relationship Id="rId3" Type="http://schemas.openxmlformats.org/officeDocument/2006/relationships/hyperlink" Target="https://gop-foreignaffairs.house.gov/wp-content/uploads/2020/09/Final-Minority-Report-on-the-Origins-of-the-COVID-19-Global-Pandemic-Including-the-Roles-of-the-CCP-and-WHO-9.20.20-Coverpage.pdf" TargetMode="External"/><Relationship Id="rId2" Type="http://schemas.openxmlformats.org/officeDocument/2006/relationships/hyperlink" Target="https://www.dni.gov/files/ODNI/documents/assessments/Unclassified-Summary-of-Assessment-on-COVID-19-Origins.pdf" TargetMode="External"/><Relationship Id="rId1" Type="http://schemas.openxmlformats.org/officeDocument/2006/relationships/slideLayout" Target="../slideLayouts/slideLayout19.xml"/><Relationship Id="rId6" Type="http://schemas.openxmlformats.org/officeDocument/2006/relationships/hyperlink" Target="https://www.sciencedaily.com/releases/2021/06/210611174037.htm" TargetMode="External"/><Relationship Id="rId5" Type="http://schemas.openxmlformats.org/officeDocument/2006/relationships/hyperlink" Target="https://s3.documentcloud.org/documents/21055989/understanding-risk-bat-coronavirus-emergence-grant-notice.pdf" TargetMode="External"/><Relationship Id="rId4" Type="http://schemas.openxmlformats.org/officeDocument/2006/relationships/hyperlink" Target="https://gop-foreignaffairs.house.gov/wp-content/uploads/2021/08/ORIGINS-OF-COVID-19-REPORT.pdf" TargetMode="External"/></Relationships>
</file>

<file path=ppt/slides/_rels/slide39.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24.xml"/><Relationship Id="rId5" Type="http://schemas.openxmlformats.org/officeDocument/2006/relationships/image" Target="../media/image10.jpeg"/><Relationship Id="rId4" Type="http://schemas.openxmlformats.org/officeDocument/2006/relationships/image" Target="../media/image9.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1.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19.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5.xml.rels><?xml version="1.0" encoding="UTF-8" standalone="yes"?>
<Relationships xmlns="http://schemas.openxmlformats.org/package/2006/relationships"><Relationship Id="rId2" Type="http://schemas.openxmlformats.org/officeDocument/2006/relationships/image" Target="../media/image94.jpeg"/><Relationship Id="rId1" Type="http://schemas.openxmlformats.org/officeDocument/2006/relationships/slideLayout" Target="../slideLayouts/slideLayout24.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8.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18.xml"/><Relationship Id="rId4" Type="http://schemas.openxmlformats.org/officeDocument/2006/relationships/image" Target="../media/image13.jpeg"/></Relationships>
</file>

<file path=ppt/slides/_rels/slide50.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3.xml"/><Relationship Id="rId1" Type="http://schemas.openxmlformats.org/officeDocument/2006/relationships/slideLayout" Target="../slideLayouts/slideLayout18.xml"/><Relationship Id="rId4" Type="http://schemas.openxmlformats.org/officeDocument/2006/relationships/image" Target="../media/image96.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2.xml.rels><?xml version="1.0" encoding="UTF-8" standalone="yes"?>
<Relationships xmlns="http://schemas.openxmlformats.org/package/2006/relationships"><Relationship Id="rId3" Type="http://schemas.openxmlformats.org/officeDocument/2006/relationships/hyperlink" Target="https://www.google.co.jp/url?sa=i&amp;rct=j&amp;q=&amp;esrc=s&amp;source=images&amp;cd=&amp;ved=2ahUKEwjGt4bL7sHhAhWTyYsBHeJlDjsQjRx6BAgBEAU&amp;url=https://royalsocietypublishing.org/doi/full/10.1098/rsob.170140&amp;psig=AOvVaw1tje5w4Uw0kw7RcbZSTOjT&amp;ust=1554859812953176" TargetMode="External"/><Relationship Id="rId2" Type="http://schemas.openxmlformats.org/officeDocument/2006/relationships/notesSlide" Target="../notesSlides/notesSlide14.xml"/><Relationship Id="rId1" Type="http://schemas.openxmlformats.org/officeDocument/2006/relationships/slideLayout" Target="../slideLayouts/slideLayout18.xml"/><Relationship Id="rId5" Type="http://schemas.openxmlformats.org/officeDocument/2006/relationships/hyperlink" Target="https://royalsocietypublishing.org/doi/pdf/10.1098/rsob.170140" TargetMode="External"/><Relationship Id="rId4" Type="http://schemas.openxmlformats.org/officeDocument/2006/relationships/image" Target="../media/image97.jpeg"/></Relationships>
</file>

<file path=ppt/slides/_rels/slide53.xml.rels><?xml version="1.0" encoding="UTF-8" standalone="yes"?>
<Relationships xmlns="http://schemas.openxmlformats.org/package/2006/relationships"><Relationship Id="rId3" Type="http://schemas.openxmlformats.org/officeDocument/2006/relationships/image" Target="../media/image98.emf"/><Relationship Id="rId2" Type="http://schemas.openxmlformats.org/officeDocument/2006/relationships/notesSlide" Target="../notesSlides/notesSlide15.xml"/><Relationship Id="rId1" Type="http://schemas.openxmlformats.org/officeDocument/2006/relationships/slideLayout" Target="../slideLayouts/slideLayout18.xml"/><Relationship Id="rId4" Type="http://schemas.openxmlformats.org/officeDocument/2006/relationships/image" Target="../media/image99.emf"/></Relationships>
</file>

<file path=ppt/slides/_rels/slide54.xml.rels><?xml version="1.0" encoding="UTF-8" standalone="yes"?>
<Relationships xmlns="http://schemas.openxmlformats.org/package/2006/relationships"><Relationship Id="rId3" Type="http://schemas.openxmlformats.org/officeDocument/2006/relationships/image" Target="../media/image101.jpeg"/><Relationship Id="rId2" Type="http://schemas.openxmlformats.org/officeDocument/2006/relationships/image" Target="../media/image100.png"/><Relationship Id="rId1" Type="http://schemas.openxmlformats.org/officeDocument/2006/relationships/slideLayout" Target="../slideLayouts/slideLayout18.xml"/><Relationship Id="rId5" Type="http://schemas.openxmlformats.org/officeDocument/2006/relationships/image" Target="../media/image46.png"/><Relationship Id="rId4" Type="http://schemas.openxmlformats.org/officeDocument/2006/relationships/image" Target="../media/image29.png"/></Relationships>
</file>

<file path=ppt/slides/_rels/slide55.xml.rels><?xml version="1.0" encoding="UTF-8" standalone="yes"?>
<Relationships xmlns="http://schemas.openxmlformats.org/package/2006/relationships"><Relationship Id="rId3" Type="http://schemas.openxmlformats.org/officeDocument/2006/relationships/image" Target="../media/image102.gif"/><Relationship Id="rId2" Type="http://schemas.openxmlformats.org/officeDocument/2006/relationships/notesSlide" Target="../notesSlides/notesSlide16.xml"/><Relationship Id="rId1" Type="http://schemas.openxmlformats.org/officeDocument/2006/relationships/slideLayout" Target="../slideLayouts/slideLayout18.xml"/></Relationships>
</file>

<file path=ppt/slides/_rels/slide56.xml.rels><?xml version="1.0" encoding="UTF-8" standalone="yes"?>
<Relationships xmlns="http://schemas.openxmlformats.org/package/2006/relationships"><Relationship Id="rId8" Type="http://schemas.openxmlformats.org/officeDocument/2006/relationships/image" Target="../media/image107.png"/><Relationship Id="rId3" Type="http://schemas.openxmlformats.org/officeDocument/2006/relationships/image" Target="../media/image89.jpeg"/><Relationship Id="rId7" Type="http://schemas.openxmlformats.org/officeDocument/2006/relationships/image" Target="../media/image106.png"/><Relationship Id="rId2" Type="http://schemas.openxmlformats.org/officeDocument/2006/relationships/notesSlide" Target="../notesSlides/notesSlide17.xml"/><Relationship Id="rId1" Type="http://schemas.openxmlformats.org/officeDocument/2006/relationships/slideLayout" Target="../slideLayouts/slideLayout18.xml"/><Relationship Id="rId6" Type="http://schemas.openxmlformats.org/officeDocument/2006/relationships/image" Target="../media/image105.png"/><Relationship Id="rId5" Type="http://schemas.openxmlformats.org/officeDocument/2006/relationships/image" Target="../media/image104.png"/><Relationship Id="rId4" Type="http://schemas.openxmlformats.org/officeDocument/2006/relationships/image" Target="../media/image103.jpeg"/><Relationship Id="rId9" Type="http://schemas.openxmlformats.org/officeDocument/2006/relationships/image" Target="../media/image10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png"/><Relationship Id="rId3" Type="http://schemas.openxmlformats.org/officeDocument/2006/relationships/notesSlide" Target="../notesSlides/notesSlide2.xml"/><Relationship Id="rId7" Type="http://schemas.openxmlformats.org/officeDocument/2006/relationships/image" Target="../media/image17.jpeg"/><Relationship Id="rId12" Type="http://schemas.openxmlformats.org/officeDocument/2006/relationships/image" Target="../media/image22.png"/><Relationship Id="rId17" Type="http://schemas.openxmlformats.org/officeDocument/2006/relationships/image" Target="../media/image27.png"/><Relationship Id="rId2" Type="http://schemas.openxmlformats.org/officeDocument/2006/relationships/slideLayout" Target="../slideLayouts/slideLayout19.xml"/><Relationship Id="rId16" Type="http://schemas.openxmlformats.org/officeDocument/2006/relationships/image" Target="../media/image26.jpeg"/><Relationship Id="rId1" Type="http://schemas.openxmlformats.org/officeDocument/2006/relationships/tags" Target="../tags/tag1.xml"/><Relationship Id="rId6" Type="http://schemas.openxmlformats.org/officeDocument/2006/relationships/image" Target="../media/image16.wmf"/><Relationship Id="rId11" Type="http://schemas.openxmlformats.org/officeDocument/2006/relationships/image" Target="../media/image21.png"/><Relationship Id="rId5" Type="http://schemas.openxmlformats.org/officeDocument/2006/relationships/image" Target="../media/image15.png"/><Relationship Id="rId15" Type="http://schemas.openxmlformats.org/officeDocument/2006/relationships/image" Target="../media/image2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 Id="rId14" Type="http://schemas.openxmlformats.org/officeDocument/2006/relationships/image" Target="../media/image24.png"/></Relationships>
</file>

<file path=ppt/slides/_rels/slide8.xml.rels><?xml version="1.0" encoding="UTF-8" standalone="yes"?>
<Relationships xmlns="http://schemas.openxmlformats.org/package/2006/relationships"><Relationship Id="rId8" Type="http://schemas.openxmlformats.org/officeDocument/2006/relationships/image" Target="../media/image34.jpe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png"/><Relationship Id="rId1" Type="http://schemas.openxmlformats.org/officeDocument/2006/relationships/slideLayout" Target="../slideLayouts/slideLayout19.xml"/><Relationship Id="rId6" Type="http://schemas.openxmlformats.org/officeDocument/2006/relationships/image" Target="../media/image32.gif"/><Relationship Id="rId5" Type="http://schemas.openxmlformats.org/officeDocument/2006/relationships/image" Target="../media/image31.png"/><Relationship Id="rId10" Type="http://schemas.openxmlformats.org/officeDocument/2006/relationships/image" Target="../media/image36.png"/><Relationship Id="rId4" Type="http://schemas.openxmlformats.org/officeDocument/2006/relationships/image" Target="../media/image30.png"/><Relationship Id="rId9" Type="http://schemas.openxmlformats.org/officeDocument/2006/relationships/image" Target="../media/image35.png"/></Relationships>
</file>

<file path=ppt/slides/_rels/slide9.xml.rels><?xml version="1.0" encoding="UTF-8" standalone="yes"?>
<Relationships xmlns="http://schemas.openxmlformats.org/package/2006/relationships"><Relationship Id="rId8" Type="http://schemas.openxmlformats.org/officeDocument/2006/relationships/image" Target="../media/image43.gif"/><Relationship Id="rId3" Type="http://schemas.openxmlformats.org/officeDocument/2006/relationships/image" Target="../media/image38.wmf"/><Relationship Id="rId7" Type="http://schemas.openxmlformats.org/officeDocument/2006/relationships/image" Target="../media/image42.wmf"/><Relationship Id="rId2" Type="http://schemas.openxmlformats.org/officeDocument/2006/relationships/image" Target="../media/image37.wmf"/><Relationship Id="rId1" Type="http://schemas.openxmlformats.org/officeDocument/2006/relationships/slideLayout" Target="../slideLayouts/slideLayout19.xml"/><Relationship Id="rId6" Type="http://schemas.openxmlformats.org/officeDocument/2006/relationships/image" Target="../media/image41.wmf"/><Relationship Id="rId5" Type="http://schemas.openxmlformats.org/officeDocument/2006/relationships/image" Target="../media/image40.jpeg"/><Relationship Id="rId4" Type="http://schemas.openxmlformats.org/officeDocument/2006/relationships/image" Target="../media/image39.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2000"/>
                <a:hueMod val="108000"/>
                <a:satMod val="164000"/>
                <a:lumMod val="69000"/>
              </a:schemeClr>
              <a:schemeClr val="bg2">
                <a:tint val="96000"/>
                <a:hueMod val="90000"/>
                <a:satMod val="130000"/>
                <a:lumMod val="134000"/>
              </a:schemeClr>
            </a:duotone>
          </a:blip>
          <a:stretch/>
        </a:blipFill>
        <a:effectLst/>
      </p:bgPr>
    </p:bg>
    <p:spTree>
      <p:nvGrpSpPr>
        <p:cNvPr id="1" name=""/>
        <p:cNvGrpSpPr/>
        <p:nvPr/>
      </p:nvGrpSpPr>
      <p:grpSpPr>
        <a:xfrm>
          <a:off x="0" y="0"/>
          <a:ext cx="0" cy="0"/>
          <a:chOff x="0" y="0"/>
          <a:chExt cx="0" cy="0"/>
        </a:xfrm>
      </p:grpSpPr>
      <p:pic>
        <p:nvPicPr>
          <p:cNvPr id="5" name="画像 4" descr="チェーン リンク">
            <a:extLst>
              <a:ext uri="{FF2B5EF4-FFF2-40B4-BE49-F238E27FC236}">
                <a16:creationId xmlns:a16="http://schemas.microsoft.com/office/drawing/2014/main" id="{A4511EBC-2F3C-446D-867B-7DC328517A44}"/>
              </a:ext>
            </a:extLst>
          </p:cNvPr>
          <p:cNvPicPr>
            <a:picLocks noChangeAspect="1"/>
          </p:cNvPicPr>
          <p:nvPr/>
        </p:nvPicPr>
        <p:blipFill rotWithShape="1">
          <a:blip r:embed="rId4">
            <a:duotone>
              <a:prstClr val="black"/>
              <a:schemeClr val="accent5">
                <a:tint val="45000"/>
                <a:satMod val="400000"/>
              </a:schemeClr>
            </a:duotone>
            <a:alphaModFix amt="25000"/>
          </a:blip>
          <a:srcRect t="23391" r="9091"/>
          <a:stretch/>
        </p:blipFill>
        <p:spPr>
          <a:xfrm>
            <a:off x="20" y="10"/>
            <a:ext cx="12191980" cy="6857990"/>
          </a:xfrm>
          <a:prstGeom prst="rect">
            <a:avLst/>
          </a:prstGeom>
        </p:spPr>
      </p:pic>
      <p:sp>
        <p:nvSpPr>
          <p:cNvPr id="2" name="タイトル 1">
            <a:extLst>
              <a:ext uri="{FF2B5EF4-FFF2-40B4-BE49-F238E27FC236}">
                <a16:creationId xmlns:a16="http://schemas.microsoft.com/office/drawing/2014/main" id="{3D30D32A-359B-41BB-9746-2CF3A21EEFFC}"/>
              </a:ext>
            </a:extLst>
          </p:cNvPr>
          <p:cNvSpPr>
            <a:spLocks noGrp="1"/>
          </p:cNvSpPr>
          <p:nvPr>
            <p:ph type="ctrTitle"/>
          </p:nvPr>
        </p:nvSpPr>
        <p:spPr>
          <a:xfrm>
            <a:off x="1294892" y="-87083"/>
            <a:ext cx="9404177" cy="1199606"/>
          </a:xfrm>
        </p:spPr>
        <p:txBody>
          <a:bodyPr rtlCol="0">
            <a:normAutofit/>
          </a:bodyPr>
          <a:lstStyle/>
          <a:p>
            <a:pPr algn="ctr" rtl="0"/>
            <a:r>
              <a:rPr lang="ja-JP" altLang="en-US" sz="6600" dirty="0"/>
              <a:t>戦略研勉強会＠キャンプ</a:t>
            </a:r>
            <a:endParaRPr lang="ja-JP" altLang="ru-RU" sz="6600" dirty="0"/>
          </a:p>
        </p:txBody>
      </p:sp>
      <p:sp>
        <p:nvSpPr>
          <p:cNvPr id="20" name="長方形 19">
            <a:extLst>
              <a:ext uri="{FF2B5EF4-FFF2-40B4-BE49-F238E27FC236}">
                <a16:creationId xmlns:a16="http://schemas.microsoft.com/office/drawing/2014/main" id="{318E9D62-7BA3-4D5E-8915-0D0E8661E3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8" name="タイトル 1">
            <a:extLst>
              <a:ext uri="{FF2B5EF4-FFF2-40B4-BE49-F238E27FC236}">
                <a16:creationId xmlns:a16="http://schemas.microsoft.com/office/drawing/2014/main" id="{43F655D0-5C27-4A9C-924C-35D4C7494CEA}"/>
              </a:ext>
            </a:extLst>
          </p:cNvPr>
          <p:cNvSpPr txBox="1">
            <a:spLocks/>
          </p:cNvSpPr>
          <p:nvPr/>
        </p:nvSpPr>
        <p:spPr>
          <a:xfrm>
            <a:off x="60960" y="3252816"/>
            <a:ext cx="12131020" cy="1199606"/>
          </a:xfrm>
          <a:prstGeom prst="rect">
            <a:avLst/>
          </a:prstGeom>
        </p:spPr>
        <p:txBody>
          <a:bodyPr vert="horz" lIns="91440" tIns="45720" rIns="91440" bIns="45720" rtlCol="0" anchor="b">
            <a:noAutofit/>
          </a:bodyPr>
          <a:lstStyle>
            <a:lvl1pPr algn="l" defTabSz="457200" rtl="0" eaLnBrk="1" latinLnBrk="0" hangingPunct="1">
              <a:spcBef>
                <a:spcPct val="0"/>
              </a:spcBef>
              <a:buNone/>
              <a:defRPr kumimoji="1" sz="7200" b="0" i="0" kern="1200">
                <a:solidFill>
                  <a:schemeClr val="tx2"/>
                </a:solidFill>
                <a:latin typeface="Meiryo UI" panose="020B0604030504040204" pitchFamily="50" charset="-128"/>
                <a:ea typeface="Meiryo UI" panose="020B0604030504040204" pitchFamily="50" charset="-128"/>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pPr algn="ctr"/>
            <a:r>
              <a:rPr lang="ja-JP" altLang="en-US" sz="5400" dirty="0">
                <a:latin typeface="72 Black" panose="020B0A04030603020204" pitchFamily="34" charset="0"/>
                <a:cs typeface="72 Black" panose="020B0A04030603020204" pitchFamily="34" charset="0"/>
              </a:rPr>
              <a:t>第</a:t>
            </a:r>
            <a:r>
              <a:rPr lang="en-US" altLang="ja-JP" sz="5400" dirty="0">
                <a:latin typeface="72 Black" panose="020B0A04030603020204" pitchFamily="34" charset="0"/>
                <a:cs typeface="72 Black" panose="020B0A04030603020204" pitchFamily="34" charset="0"/>
              </a:rPr>
              <a:t>2</a:t>
            </a:r>
            <a:r>
              <a:rPr lang="ja-JP" altLang="en-US" sz="5400" dirty="0">
                <a:latin typeface="72 Black" panose="020B0A04030603020204" pitchFamily="34" charset="0"/>
                <a:cs typeface="72 Black" panose="020B0A04030603020204" pitchFamily="34" charset="0"/>
              </a:rPr>
              <a:t>回</a:t>
            </a:r>
            <a:r>
              <a:rPr lang="en-US" altLang="ja-JP" sz="5400" dirty="0" err="1">
                <a:latin typeface="72 Black" panose="020B0A04030603020204" pitchFamily="34" charset="0"/>
                <a:cs typeface="72 Black" panose="020B0A04030603020204" pitchFamily="34" charset="0"/>
              </a:rPr>
              <a:t>EmTech</a:t>
            </a:r>
            <a:r>
              <a:rPr lang="ja-JP" altLang="en-US" sz="5400" dirty="0">
                <a:latin typeface="72 Black" panose="020B0A04030603020204" pitchFamily="34" charset="0"/>
                <a:cs typeface="72 Black" panose="020B0A04030603020204" pitchFamily="34" charset="0"/>
              </a:rPr>
              <a:t>解説</a:t>
            </a:r>
            <a:endParaRPr lang="en-US" altLang="ja-JP" sz="5400" dirty="0">
              <a:latin typeface="72 Black" panose="020B0A04030603020204" pitchFamily="34" charset="0"/>
              <a:cs typeface="72 Black" panose="020B0A04030603020204" pitchFamily="34" charset="0"/>
            </a:endParaRPr>
          </a:p>
          <a:p>
            <a:pPr algn="ctr"/>
            <a:r>
              <a:rPr lang="en-US" altLang="ja-JP" sz="6600" b="0" i="0" dirty="0">
                <a:solidFill>
                  <a:srgbClr val="FFC000"/>
                </a:solidFill>
                <a:effectLst/>
                <a:latin typeface="72 Black" panose="020B0A04030603020204" pitchFamily="34" charset="0"/>
                <a:cs typeface="72 Black" panose="020B0A04030603020204" pitchFamily="34" charset="0"/>
              </a:rPr>
              <a:t>RNA</a:t>
            </a:r>
            <a:r>
              <a:rPr lang="ja-JP" altLang="en-US" sz="6000" b="0" i="0" dirty="0">
                <a:solidFill>
                  <a:schemeClr val="accent2">
                    <a:lumMod val="60000"/>
                    <a:lumOff val="40000"/>
                  </a:schemeClr>
                </a:solidFill>
                <a:effectLst/>
                <a:latin typeface="72 Black" panose="020B0A04030603020204" pitchFamily="34" charset="0"/>
                <a:cs typeface="72 Black" panose="020B0A04030603020204" pitchFamily="34" charset="0"/>
              </a:rPr>
              <a:t>ワールド</a:t>
            </a:r>
            <a:endParaRPr lang="en-US" altLang="ja-JP" sz="6000" b="0" i="0" dirty="0">
              <a:solidFill>
                <a:schemeClr val="accent2">
                  <a:lumMod val="60000"/>
                  <a:lumOff val="40000"/>
                </a:schemeClr>
              </a:solidFill>
              <a:effectLst/>
              <a:latin typeface="72 Black" panose="020B0A04030603020204" pitchFamily="34" charset="0"/>
              <a:cs typeface="72 Black" panose="020B0A04030603020204" pitchFamily="34" charset="0"/>
            </a:endParaRPr>
          </a:p>
          <a:p>
            <a:pPr algn="ctr"/>
            <a:r>
              <a:rPr lang="ja-JP" altLang="en-US" sz="4400" dirty="0">
                <a:latin typeface="72 Black" panose="020B0A04030603020204" pitchFamily="34" charset="0"/>
                <a:cs typeface="72 Black" panose="020B0A04030603020204" pitchFamily="34" charset="0"/>
              </a:rPr>
              <a:t>その多彩な機能と</a:t>
            </a:r>
            <a:r>
              <a:rPr lang="ja-JP" altLang="en-US" sz="4400" b="0" i="0" dirty="0">
                <a:effectLst/>
                <a:latin typeface="72 Black" panose="020B0A04030603020204" pitchFamily="34" charset="0"/>
                <a:cs typeface="72 Black" panose="020B0A04030603020204" pitchFamily="34" charset="0"/>
              </a:rPr>
              <a:t>医療・農業分野での利用可能性</a:t>
            </a:r>
            <a:endParaRPr lang="ja-JP" altLang="ru-RU" sz="4400" dirty="0">
              <a:latin typeface="72 Black" panose="020B0A04030603020204" pitchFamily="34" charset="0"/>
              <a:cs typeface="72 Black" panose="020B0A04030603020204" pitchFamily="34" charset="0"/>
            </a:endParaRPr>
          </a:p>
        </p:txBody>
      </p:sp>
      <p:sp>
        <p:nvSpPr>
          <p:cNvPr id="3" name="テキスト ボックス 2">
            <a:extLst>
              <a:ext uri="{FF2B5EF4-FFF2-40B4-BE49-F238E27FC236}">
                <a16:creationId xmlns:a16="http://schemas.microsoft.com/office/drawing/2014/main" id="{C84CD71C-3EF2-4D38-A0C8-EF01CC2D8D1D}"/>
              </a:ext>
            </a:extLst>
          </p:cNvPr>
          <p:cNvSpPr txBox="1"/>
          <p:nvPr/>
        </p:nvSpPr>
        <p:spPr>
          <a:xfrm>
            <a:off x="4290294" y="5203888"/>
            <a:ext cx="3628417" cy="954107"/>
          </a:xfrm>
          <a:prstGeom prst="rect">
            <a:avLst/>
          </a:prstGeom>
          <a:noFill/>
        </p:spPr>
        <p:txBody>
          <a:bodyPr wrap="square" rtlCol="0">
            <a:spAutoFit/>
          </a:bodyPr>
          <a:lstStyle/>
          <a:p>
            <a:pPr algn="ctr"/>
            <a:r>
              <a:rPr kumimoji="1" lang="en-US" altLang="ja-JP" sz="2800" b="1" dirty="0">
                <a:solidFill>
                  <a:schemeClr val="accent3">
                    <a:lumMod val="60000"/>
                    <a:lumOff val="40000"/>
                  </a:schemeClr>
                </a:solidFill>
                <a:latin typeface="Goudy Stout" panose="0202090407030B020401" pitchFamily="18" charset="0"/>
              </a:rPr>
              <a:t>2022</a:t>
            </a:r>
            <a:r>
              <a:rPr kumimoji="1" lang="ja-JP" altLang="en-US" sz="2800" b="1" dirty="0">
                <a:solidFill>
                  <a:schemeClr val="accent3">
                    <a:lumMod val="20000"/>
                    <a:lumOff val="80000"/>
                  </a:schemeClr>
                </a:solidFill>
                <a:latin typeface="Goudy Stout" panose="0202090407030B020401" pitchFamily="18" charset="0"/>
              </a:rPr>
              <a:t>年</a:t>
            </a:r>
            <a:r>
              <a:rPr kumimoji="1" lang="en-US" altLang="ja-JP" sz="2800" b="1" dirty="0">
                <a:solidFill>
                  <a:schemeClr val="accent3">
                    <a:lumMod val="60000"/>
                    <a:lumOff val="40000"/>
                  </a:schemeClr>
                </a:solidFill>
                <a:latin typeface="Goudy Stout" panose="0202090407030B020401" pitchFamily="18" charset="0"/>
              </a:rPr>
              <a:t>6</a:t>
            </a:r>
            <a:r>
              <a:rPr kumimoji="1" lang="ja-JP" altLang="en-US" sz="2800" b="1" dirty="0">
                <a:solidFill>
                  <a:schemeClr val="accent3">
                    <a:lumMod val="20000"/>
                    <a:lumOff val="80000"/>
                  </a:schemeClr>
                </a:solidFill>
                <a:latin typeface="Goudy Stout" panose="0202090407030B020401" pitchFamily="18" charset="0"/>
              </a:rPr>
              <a:t>月</a:t>
            </a:r>
            <a:r>
              <a:rPr kumimoji="1" lang="en-US" altLang="ja-JP" sz="2800" b="1" dirty="0">
                <a:solidFill>
                  <a:schemeClr val="accent3">
                    <a:lumMod val="60000"/>
                    <a:lumOff val="40000"/>
                  </a:schemeClr>
                </a:solidFill>
                <a:latin typeface="Goudy Stout" panose="0202090407030B020401" pitchFamily="18" charset="0"/>
              </a:rPr>
              <a:t>23</a:t>
            </a:r>
            <a:r>
              <a:rPr kumimoji="1" lang="ja-JP" altLang="en-US" sz="2800" b="1" dirty="0">
                <a:solidFill>
                  <a:schemeClr val="accent3">
                    <a:lumMod val="20000"/>
                    <a:lumOff val="80000"/>
                  </a:schemeClr>
                </a:solidFill>
                <a:latin typeface="Goudy Stout" panose="0202090407030B020401" pitchFamily="18" charset="0"/>
              </a:rPr>
              <a:t>日</a:t>
            </a:r>
            <a:endParaRPr kumimoji="1" lang="en-US" altLang="ja-JP" sz="2800" b="1" dirty="0">
              <a:solidFill>
                <a:schemeClr val="accent3">
                  <a:lumMod val="20000"/>
                  <a:lumOff val="80000"/>
                </a:schemeClr>
              </a:solidFill>
              <a:latin typeface="Goudy Stout" panose="0202090407030B020401" pitchFamily="18" charset="0"/>
            </a:endParaRPr>
          </a:p>
          <a:p>
            <a:pPr algn="ctr"/>
            <a:r>
              <a:rPr kumimoji="1" lang="en-US" altLang="ja-JP" sz="2800" dirty="0">
                <a:solidFill>
                  <a:schemeClr val="accent3">
                    <a:lumMod val="60000"/>
                    <a:lumOff val="40000"/>
                  </a:schemeClr>
                </a:solidFill>
                <a:latin typeface="Goudy Stout" panose="0202090407030B020401" pitchFamily="18" charset="0"/>
              </a:rPr>
              <a:t>15</a:t>
            </a:r>
            <a:r>
              <a:rPr kumimoji="1" lang="ja-JP" altLang="en-US" sz="2800" dirty="0">
                <a:solidFill>
                  <a:schemeClr val="accent3">
                    <a:lumMod val="60000"/>
                    <a:lumOff val="40000"/>
                  </a:schemeClr>
                </a:solidFill>
                <a:latin typeface="Goudy Stout" panose="0202090407030B020401" pitchFamily="18" charset="0"/>
              </a:rPr>
              <a:t>：</a:t>
            </a:r>
            <a:r>
              <a:rPr kumimoji="1" lang="en-US" altLang="ja-JP" sz="2800" dirty="0">
                <a:solidFill>
                  <a:schemeClr val="accent3">
                    <a:lumMod val="60000"/>
                    <a:lumOff val="40000"/>
                  </a:schemeClr>
                </a:solidFill>
                <a:latin typeface="Goudy Stout" panose="0202090407030B020401" pitchFamily="18" charset="0"/>
              </a:rPr>
              <a:t>00</a:t>
            </a:r>
            <a:r>
              <a:rPr kumimoji="1" lang="ja-JP" altLang="en-US" sz="2800" b="1" dirty="0">
                <a:solidFill>
                  <a:schemeClr val="accent3">
                    <a:lumMod val="20000"/>
                    <a:lumOff val="80000"/>
                  </a:schemeClr>
                </a:solidFill>
                <a:latin typeface="Goudy Stout" panose="0202090407030B020401" pitchFamily="18" charset="0"/>
              </a:rPr>
              <a:t>～</a:t>
            </a:r>
            <a:r>
              <a:rPr kumimoji="1" lang="en-US" altLang="ja-JP" sz="2800" dirty="0">
                <a:solidFill>
                  <a:schemeClr val="accent3">
                    <a:lumMod val="60000"/>
                    <a:lumOff val="40000"/>
                  </a:schemeClr>
                </a:solidFill>
                <a:latin typeface="Goudy Stout" panose="0202090407030B020401" pitchFamily="18" charset="0"/>
              </a:rPr>
              <a:t>15</a:t>
            </a:r>
            <a:r>
              <a:rPr kumimoji="1" lang="ja-JP" altLang="en-US" sz="2800" dirty="0">
                <a:solidFill>
                  <a:schemeClr val="accent3">
                    <a:lumMod val="60000"/>
                    <a:lumOff val="40000"/>
                  </a:schemeClr>
                </a:solidFill>
                <a:latin typeface="Goudy Stout" panose="0202090407030B020401" pitchFamily="18" charset="0"/>
              </a:rPr>
              <a:t>：</a:t>
            </a:r>
            <a:r>
              <a:rPr kumimoji="1" lang="en-US" altLang="ja-JP" sz="2800" dirty="0">
                <a:solidFill>
                  <a:schemeClr val="accent3">
                    <a:lumMod val="60000"/>
                    <a:lumOff val="40000"/>
                  </a:schemeClr>
                </a:solidFill>
                <a:latin typeface="Goudy Stout" panose="0202090407030B020401" pitchFamily="18" charset="0"/>
              </a:rPr>
              <a:t>30</a:t>
            </a:r>
            <a:endParaRPr kumimoji="1" lang="ja-JP" altLang="en-US" sz="2800" dirty="0">
              <a:solidFill>
                <a:schemeClr val="accent3">
                  <a:lumMod val="60000"/>
                  <a:lumOff val="40000"/>
                </a:schemeClr>
              </a:solidFill>
              <a:latin typeface="Goudy Stout" panose="0202090407030B020401" pitchFamily="18" charset="0"/>
            </a:endParaRPr>
          </a:p>
        </p:txBody>
      </p:sp>
    </p:spTree>
    <p:extLst>
      <p:ext uri="{BB962C8B-B14F-4D97-AF65-F5344CB8AC3E}">
        <p14:creationId xmlns:p14="http://schemas.microsoft.com/office/powerpoint/2010/main" val="1930009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直線コネクタ 7"/>
          <p:cNvCxnSpPr/>
          <p:nvPr/>
        </p:nvCxnSpPr>
        <p:spPr>
          <a:xfrm>
            <a:off x="314904" y="2411917"/>
            <a:ext cx="11339742" cy="7654"/>
          </a:xfrm>
          <a:prstGeom prst="line">
            <a:avLst/>
          </a:prstGeom>
          <a:ln w="203200">
            <a:solidFill>
              <a:srgbClr val="C00000"/>
            </a:solidFill>
          </a:ln>
        </p:spPr>
        <p:style>
          <a:lnRef idx="1">
            <a:schemeClr val="accent1"/>
          </a:lnRef>
          <a:fillRef idx="0">
            <a:schemeClr val="accent1"/>
          </a:fillRef>
          <a:effectRef idx="0">
            <a:schemeClr val="accent1"/>
          </a:effectRef>
          <a:fontRef idx="minor">
            <a:schemeClr val="tx1"/>
          </a:fontRef>
        </p:style>
      </p:cxnSp>
      <p:sp>
        <p:nvSpPr>
          <p:cNvPr id="2" name="七角形 1"/>
          <p:cNvSpPr/>
          <p:nvPr/>
        </p:nvSpPr>
        <p:spPr>
          <a:xfrm>
            <a:off x="3732710" y="800844"/>
            <a:ext cx="1375794" cy="1308682"/>
          </a:xfrm>
          <a:prstGeom prst="heptagon">
            <a:avLst/>
          </a:prstGeom>
          <a:solidFill>
            <a:srgbClr val="D55BBB"/>
          </a:solidFill>
          <a:ln w="57150">
            <a:solidFill>
              <a:srgbClr val="FFFF00"/>
            </a:solidFill>
          </a:ln>
          <a:effectLst>
            <a:glow rad="2286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latin typeface="Meiryo UI" panose="020B0604030504040204" pitchFamily="50" charset="-128"/>
                <a:ea typeface="Meiryo UI" panose="020B0604030504040204" pitchFamily="50" charset="-128"/>
              </a:rPr>
              <a:t>アデニン</a:t>
            </a:r>
            <a:endParaRPr kumimoji="1" lang="en-US" altLang="ja-JP" b="1" dirty="0">
              <a:latin typeface="Meiryo UI" panose="020B0604030504040204" pitchFamily="50" charset="-128"/>
              <a:ea typeface="Meiryo UI" panose="020B0604030504040204" pitchFamily="50" charset="-128"/>
            </a:endParaRPr>
          </a:p>
          <a:p>
            <a:pPr algn="ctr"/>
            <a:r>
              <a:rPr lang="en-US" altLang="ja-JP" sz="4400" b="1" dirty="0">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rPr>
              <a:t>A</a:t>
            </a:r>
            <a:endParaRPr kumimoji="1" lang="ja-JP" altLang="en-US" sz="4400" b="1" dirty="0">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endParaRPr>
          </a:p>
        </p:txBody>
      </p:sp>
      <p:sp>
        <p:nvSpPr>
          <p:cNvPr id="15" name="七角形 14"/>
          <p:cNvSpPr/>
          <p:nvPr/>
        </p:nvSpPr>
        <p:spPr>
          <a:xfrm>
            <a:off x="5704123" y="800844"/>
            <a:ext cx="1375794" cy="1308682"/>
          </a:xfrm>
          <a:prstGeom prst="heptagon">
            <a:avLst/>
          </a:prstGeom>
          <a:solidFill>
            <a:srgbClr val="EAA846"/>
          </a:solidFill>
          <a:ln w="57150">
            <a:solidFill>
              <a:srgbClr val="FFFF00"/>
            </a:solidFill>
          </a:ln>
          <a:effectLst>
            <a:glow rad="2286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latin typeface="Meiryo UI" panose="020B0604030504040204" pitchFamily="50" charset="-128"/>
                <a:ea typeface="Meiryo UI" panose="020B0604030504040204" pitchFamily="50" charset="-128"/>
              </a:rPr>
              <a:t>グアニン</a:t>
            </a:r>
            <a:endParaRPr kumimoji="1" lang="en-US" altLang="ja-JP" b="1" dirty="0">
              <a:latin typeface="Meiryo UI" panose="020B0604030504040204" pitchFamily="50" charset="-128"/>
              <a:ea typeface="Meiryo UI" panose="020B0604030504040204" pitchFamily="50" charset="-128"/>
            </a:endParaRPr>
          </a:p>
          <a:p>
            <a:pPr algn="ctr"/>
            <a:r>
              <a:rPr lang="en-US" altLang="ja-JP" sz="4400" b="1" dirty="0">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rPr>
              <a:t>G</a:t>
            </a:r>
            <a:endParaRPr kumimoji="1" lang="ja-JP" altLang="en-US" b="1" dirty="0">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endParaRPr>
          </a:p>
        </p:txBody>
      </p:sp>
      <p:sp>
        <p:nvSpPr>
          <p:cNvPr id="16" name="七角形 15"/>
          <p:cNvSpPr/>
          <p:nvPr/>
        </p:nvSpPr>
        <p:spPr>
          <a:xfrm>
            <a:off x="7675536" y="800844"/>
            <a:ext cx="1375794" cy="1308682"/>
          </a:xfrm>
          <a:prstGeom prst="heptagon">
            <a:avLst/>
          </a:prstGeom>
          <a:solidFill>
            <a:srgbClr val="00B050"/>
          </a:solidFill>
          <a:ln w="57150">
            <a:solidFill>
              <a:srgbClr val="FFFF00"/>
            </a:solidFill>
          </a:ln>
          <a:effectLst>
            <a:glow rad="2286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latin typeface="Meiryo UI" panose="020B0604030504040204" pitchFamily="50" charset="-128"/>
                <a:ea typeface="Meiryo UI" panose="020B0604030504040204" pitchFamily="50" charset="-128"/>
              </a:rPr>
              <a:t>シトシン</a:t>
            </a:r>
            <a:endParaRPr kumimoji="1" lang="en-US" altLang="ja-JP" b="1" dirty="0">
              <a:latin typeface="Meiryo UI" panose="020B0604030504040204" pitchFamily="50" charset="-128"/>
              <a:ea typeface="Meiryo UI" panose="020B0604030504040204" pitchFamily="50" charset="-128"/>
            </a:endParaRPr>
          </a:p>
          <a:p>
            <a:pPr algn="ctr"/>
            <a:r>
              <a:rPr lang="en-US" altLang="ja-JP" sz="4400" b="1" dirty="0">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rPr>
              <a:t>C</a:t>
            </a:r>
            <a:endParaRPr kumimoji="1" lang="ja-JP" altLang="en-US" b="1" dirty="0">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endParaRPr>
          </a:p>
        </p:txBody>
      </p:sp>
      <p:sp>
        <p:nvSpPr>
          <p:cNvPr id="17" name="七角形 16"/>
          <p:cNvSpPr/>
          <p:nvPr/>
        </p:nvSpPr>
        <p:spPr>
          <a:xfrm>
            <a:off x="9738209" y="800844"/>
            <a:ext cx="1375794" cy="1308682"/>
          </a:xfrm>
          <a:prstGeom prst="heptagon">
            <a:avLst/>
          </a:prstGeom>
          <a:solidFill>
            <a:srgbClr val="5F6AD1"/>
          </a:solidFill>
          <a:ln w="57150">
            <a:solidFill>
              <a:srgbClr val="FFFF00"/>
            </a:solidFill>
          </a:ln>
          <a:effectLst>
            <a:glow rad="2286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latin typeface="Meiryo UI" panose="020B0604030504040204" pitchFamily="50" charset="-128"/>
                <a:ea typeface="Meiryo UI" panose="020B0604030504040204" pitchFamily="50" charset="-128"/>
              </a:rPr>
              <a:t>チミン</a:t>
            </a:r>
            <a:endParaRPr kumimoji="1" lang="en-US" altLang="ja-JP" b="1" dirty="0">
              <a:latin typeface="Meiryo UI" panose="020B0604030504040204" pitchFamily="50" charset="-128"/>
              <a:ea typeface="Meiryo UI" panose="020B0604030504040204" pitchFamily="50" charset="-128"/>
            </a:endParaRPr>
          </a:p>
          <a:p>
            <a:pPr algn="ctr"/>
            <a:r>
              <a:rPr lang="en-US" altLang="ja-JP" sz="4400" b="1" dirty="0">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rPr>
              <a:t>T</a:t>
            </a:r>
            <a:endParaRPr kumimoji="1" lang="ja-JP" altLang="en-US" b="1" dirty="0">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endParaRPr>
          </a:p>
        </p:txBody>
      </p:sp>
      <p:sp>
        <p:nvSpPr>
          <p:cNvPr id="18" name="七角形 17"/>
          <p:cNvSpPr/>
          <p:nvPr/>
        </p:nvSpPr>
        <p:spPr>
          <a:xfrm>
            <a:off x="3724272" y="2715863"/>
            <a:ext cx="1375794" cy="1308682"/>
          </a:xfrm>
          <a:prstGeom prst="heptagon">
            <a:avLst/>
          </a:prstGeom>
          <a:solidFill>
            <a:srgbClr val="D55BBB"/>
          </a:solidFill>
          <a:ln w="57150">
            <a:solidFill>
              <a:srgbClr val="FFFF00"/>
            </a:solidFill>
          </a:ln>
          <a:effectLst>
            <a:glow rad="228600">
              <a:schemeClr val="accent2">
                <a:satMod val="175000"/>
                <a:alpha val="40000"/>
              </a:schemeClr>
            </a:glow>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latin typeface="Meiryo UI" panose="020B0604030504040204" pitchFamily="50" charset="-128"/>
                <a:ea typeface="Meiryo UI" panose="020B0604030504040204" pitchFamily="50" charset="-128"/>
              </a:rPr>
              <a:t>アデニン</a:t>
            </a:r>
            <a:endParaRPr kumimoji="1" lang="en-US" altLang="ja-JP" b="1" dirty="0">
              <a:latin typeface="Meiryo UI" panose="020B0604030504040204" pitchFamily="50" charset="-128"/>
              <a:ea typeface="Meiryo UI" panose="020B0604030504040204" pitchFamily="50" charset="-128"/>
            </a:endParaRPr>
          </a:p>
          <a:p>
            <a:pPr algn="ctr"/>
            <a:r>
              <a:rPr lang="en-US" altLang="ja-JP" sz="4400" b="1" dirty="0">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rPr>
              <a:t>A</a:t>
            </a:r>
            <a:endParaRPr kumimoji="1" lang="ja-JP" altLang="en-US" sz="4400" b="1" dirty="0">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endParaRPr>
          </a:p>
        </p:txBody>
      </p:sp>
      <p:sp>
        <p:nvSpPr>
          <p:cNvPr id="19" name="七角形 18"/>
          <p:cNvSpPr/>
          <p:nvPr/>
        </p:nvSpPr>
        <p:spPr>
          <a:xfrm>
            <a:off x="5704123" y="2697832"/>
            <a:ext cx="1375794" cy="1308682"/>
          </a:xfrm>
          <a:prstGeom prst="heptagon">
            <a:avLst/>
          </a:prstGeom>
          <a:solidFill>
            <a:srgbClr val="EAA846"/>
          </a:solidFill>
          <a:ln w="57150">
            <a:solidFill>
              <a:srgbClr val="FFFF00"/>
            </a:solidFill>
          </a:ln>
          <a:effectLst>
            <a:glow rad="228600">
              <a:schemeClr val="accent2">
                <a:satMod val="175000"/>
                <a:alpha val="40000"/>
              </a:schemeClr>
            </a:glow>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latin typeface="Meiryo UI" panose="020B0604030504040204" pitchFamily="50" charset="-128"/>
                <a:ea typeface="Meiryo UI" panose="020B0604030504040204" pitchFamily="50" charset="-128"/>
              </a:rPr>
              <a:t>グアニン</a:t>
            </a:r>
            <a:endParaRPr kumimoji="1" lang="en-US" altLang="ja-JP" b="1" dirty="0">
              <a:latin typeface="Meiryo UI" panose="020B0604030504040204" pitchFamily="50" charset="-128"/>
              <a:ea typeface="Meiryo UI" panose="020B0604030504040204" pitchFamily="50" charset="-128"/>
            </a:endParaRPr>
          </a:p>
          <a:p>
            <a:pPr algn="ctr"/>
            <a:r>
              <a:rPr lang="en-US" altLang="ja-JP" sz="4400" b="1" dirty="0">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rPr>
              <a:t>G</a:t>
            </a:r>
            <a:endParaRPr kumimoji="1" lang="ja-JP" altLang="en-US" b="1" dirty="0">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endParaRPr>
          </a:p>
        </p:txBody>
      </p:sp>
      <p:sp>
        <p:nvSpPr>
          <p:cNvPr id="20" name="七角形 19"/>
          <p:cNvSpPr/>
          <p:nvPr/>
        </p:nvSpPr>
        <p:spPr>
          <a:xfrm>
            <a:off x="7675536" y="2697832"/>
            <a:ext cx="1375794" cy="1308682"/>
          </a:xfrm>
          <a:prstGeom prst="heptagon">
            <a:avLst/>
          </a:prstGeom>
          <a:solidFill>
            <a:srgbClr val="00B050"/>
          </a:solidFill>
          <a:ln w="57150">
            <a:solidFill>
              <a:srgbClr val="FFFF00"/>
            </a:solidFill>
          </a:ln>
          <a:effectLst>
            <a:glow rad="228600">
              <a:schemeClr val="accent2">
                <a:satMod val="175000"/>
                <a:alpha val="40000"/>
              </a:schemeClr>
            </a:glow>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latin typeface="Meiryo UI" panose="020B0604030504040204" pitchFamily="50" charset="-128"/>
                <a:ea typeface="Meiryo UI" panose="020B0604030504040204" pitchFamily="50" charset="-128"/>
              </a:rPr>
              <a:t>シトシン</a:t>
            </a:r>
            <a:endParaRPr kumimoji="1" lang="en-US" altLang="ja-JP" b="1" dirty="0">
              <a:latin typeface="Meiryo UI" panose="020B0604030504040204" pitchFamily="50" charset="-128"/>
              <a:ea typeface="Meiryo UI" panose="020B0604030504040204" pitchFamily="50" charset="-128"/>
            </a:endParaRPr>
          </a:p>
          <a:p>
            <a:pPr algn="ctr"/>
            <a:r>
              <a:rPr lang="en-US" altLang="ja-JP" sz="4400" b="1" dirty="0">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rPr>
              <a:t>C</a:t>
            </a:r>
            <a:endParaRPr kumimoji="1" lang="ja-JP" altLang="en-US" b="1" dirty="0">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endParaRPr>
          </a:p>
        </p:txBody>
      </p:sp>
      <p:sp>
        <p:nvSpPr>
          <p:cNvPr id="21" name="七角形 20"/>
          <p:cNvSpPr/>
          <p:nvPr/>
        </p:nvSpPr>
        <p:spPr>
          <a:xfrm>
            <a:off x="9738209" y="2697832"/>
            <a:ext cx="1375794" cy="1308682"/>
          </a:xfrm>
          <a:prstGeom prst="heptagon">
            <a:avLst/>
          </a:prstGeom>
          <a:solidFill>
            <a:schemeClr val="accent4">
              <a:lumMod val="75000"/>
            </a:schemeClr>
          </a:solidFill>
          <a:ln w="57150">
            <a:solidFill>
              <a:srgbClr val="FFFF00"/>
            </a:solidFill>
          </a:ln>
          <a:effectLst>
            <a:glow rad="228600">
              <a:schemeClr val="accent2">
                <a:satMod val="175000"/>
                <a:alpha val="40000"/>
              </a:schemeClr>
            </a:glow>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latin typeface="Meiryo UI" panose="020B0604030504040204" pitchFamily="50" charset="-128"/>
                <a:ea typeface="Meiryo UI" panose="020B0604030504040204" pitchFamily="50" charset="-128"/>
              </a:rPr>
              <a:t>ウラシル</a:t>
            </a:r>
            <a:endParaRPr kumimoji="1" lang="en-US" altLang="ja-JP" b="1" dirty="0">
              <a:latin typeface="Meiryo UI" panose="020B0604030504040204" pitchFamily="50" charset="-128"/>
              <a:ea typeface="Meiryo UI" panose="020B0604030504040204" pitchFamily="50" charset="-128"/>
            </a:endParaRPr>
          </a:p>
          <a:p>
            <a:pPr algn="ctr"/>
            <a:r>
              <a:rPr lang="en-US" altLang="ja-JP" sz="4400" b="1" dirty="0">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rPr>
              <a:t>U</a:t>
            </a:r>
            <a:endParaRPr kumimoji="1" lang="ja-JP" altLang="en-US" b="1" dirty="0">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endParaRPr>
          </a:p>
        </p:txBody>
      </p:sp>
      <p:sp>
        <p:nvSpPr>
          <p:cNvPr id="3" name="テキスト ボックス 2"/>
          <p:cNvSpPr txBox="1"/>
          <p:nvPr/>
        </p:nvSpPr>
        <p:spPr>
          <a:xfrm>
            <a:off x="596148" y="730721"/>
            <a:ext cx="2624833" cy="1446550"/>
          </a:xfrm>
          <a:prstGeom prst="rect">
            <a:avLst/>
          </a:prstGeom>
          <a:noFill/>
        </p:spPr>
        <p:txBody>
          <a:bodyPr wrap="square" rtlCol="0">
            <a:spAutoFit/>
          </a:bodyPr>
          <a:lstStyle/>
          <a:p>
            <a:pPr algn="r"/>
            <a:r>
              <a:rPr kumimoji="1" lang="en-US" altLang="ja-JP" sz="8800" b="1" dirty="0">
                <a:solidFill>
                  <a:schemeClr val="accent5">
                    <a:lumMod val="50000"/>
                  </a:schemeClr>
                </a:solidFill>
                <a:latin typeface="Stencil" panose="040409050D0802020404" pitchFamily="82" charset="0"/>
                <a:ea typeface="Meiryo UI" panose="020B0604030504040204" pitchFamily="50" charset="-128"/>
              </a:rPr>
              <a:t>DNA</a:t>
            </a:r>
            <a:endParaRPr kumimoji="1" lang="ja-JP" altLang="en-US" sz="8800" b="1" dirty="0">
              <a:solidFill>
                <a:schemeClr val="accent5">
                  <a:lumMod val="50000"/>
                </a:schemeClr>
              </a:solidFill>
              <a:latin typeface="Stencil" panose="040409050D0802020404" pitchFamily="82" charset="0"/>
              <a:ea typeface="Meiryo UI" panose="020B0604030504040204" pitchFamily="50" charset="-128"/>
            </a:endParaRPr>
          </a:p>
        </p:txBody>
      </p:sp>
      <p:sp>
        <p:nvSpPr>
          <p:cNvPr id="22" name="テキスト ボックス 21"/>
          <p:cNvSpPr txBox="1"/>
          <p:nvPr/>
        </p:nvSpPr>
        <p:spPr>
          <a:xfrm>
            <a:off x="812109" y="2569958"/>
            <a:ext cx="2435647" cy="1446550"/>
          </a:xfrm>
          <a:prstGeom prst="rect">
            <a:avLst/>
          </a:prstGeom>
          <a:noFill/>
        </p:spPr>
        <p:txBody>
          <a:bodyPr wrap="square" rtlCol="0">
            <a:spAutoFit/>
          </a:bodyPr>
          <a:lstStyle/>
          <a:p>
            <a:pPr algn="r"/>
            <a:r>
              <a:rPr lang="en-US" altLang="ja-JP" sz="8800" b="1" dirty="0">
                <a:solidFill>
                  <a:schemeClr val="accent4">
                    <a:lumMod val="50000"/>
                  </a:schemeClr>
                </a:solidFill>
                <a:latin typeface="Stencil" panose="040409050D0802020404" pitchFamily="82" charset="0"/>
                <a:ea typeface="Meiryo UI" panose="020B0604030504040204" pitchFamily="50" charset="-128"/>
              </a:rPr>
              <a:t>R</a:t>
            </a:r>
            <a:r>
              <a:rPr kumimoji="1" lang="en-US" altLang="ja-JP" sz="8800" b="1" dirty="0">
                <a:solidFill>
                  <a:schemeClr val="accent4">
                    <a:lumMod val="50000"/>
                  </a:schemeClr>
                </a:solidFill>
                <a:latin typeface="Stencil" panose="040409050D0802020404" pitchFamily="82" charset="0"/>
                <a:ea typeface="Meiryo UI" panose="020B0604030504040204" pitchFamily="50" charset="-128"/>
              </a:rPr>
              <a:t>NA</a:t>
            </a:r>
            <a:endParaRPr kumimoji="1" lang="ja-JP" altLang="en-US" sz="8800" b="1" dirty="0">
              <a:solidFill>
                <a:schemeClr val="accent4">
                  <a:lumMod val="50000"/>
                </a:schemeClr>
              </a:solidFill>
              <a:latin typeface="Stencil" panose="040409050D0802020404" pitchFamily="82" charset="0"/>
              <a:ea typeface="Meiryo UI" panose="020B0604030504040204" pitchFamily="50" charset="-128"/>
            </a:endParaRPr>
          </a:p>
        </p:txBody>
      </p:sp>
      <p:sp>
        <p:nvSpPr>
          <p:cNvPr id="4" name="フローチャート: 処理 3"/>
          <p:cNvSpPr/>
          <p:nvPr/>
        </p:nvSpPr>
        <p:spPr>
          <a:xfrm>
            <a:off x="9563059" y="494645"/>
            <a:ext cx="1778466" cy="3825494"/>
          </a:xfrm>
          <a:prstGeom prst="flowChartProcess">
            <a:avLst/>
          </a:prstGeom>
          <a:noFill/>
          <a:ln w="5715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V 字形矢印 24"/>
          <p:cNvSpPr/>
          <p:nvPr/>
        </p:nvSpPr>
        <p:spPr>
          <a:xfrm rot="5400000">
            <a:off x="10240937" y="2144129"/>
            <a:ext cx="370337" cy="519099"/>
          </a:xfrm>
          <a:prstGeom prst="notched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正方形/長方形 25"/>
          <p:cNvSpPr/>
          <p:nvPr/>
        </p:nvSpPr>
        <p:spPr>
          <a:xfrm>
            <a:off x="859584" y="1785968"/>
            <a:ext cx="2409954" cy="523220"/>
          </a:xfrm>
          <a:prstGeom prst="rect">
            <a:avLst/>
          </a:prstGeom>
        </p:spPr>
        <p:txBody>
          <a:bodyPr wrap="none">
            <a:spAutoFit/>
          </a:bodyPr>
          <a:lstStyle/>
          <a:p>
            <a:pPr algn="ctr"/>
            <a:r>
              <a:rPr lang="en-US" altLang="ja-JP" sz="1400" dirty="0" err="1">
                <a:solidFill>
                  <a:srgbClr val="4D5156"/>
                </a:solidFill>
                <a:latin typeface="Arial Black" panose="020B0A04020102020204" pitchFamily="34" charset="0"/>
              </a:rPr>
              <a:t>DeoxyriboNucleic</a:t>
            </a:r>
            <a:r>
              <a:rPr lang="en-US" altLang="ja-JP" sz="1400" dirty="0">
                <a:solidFill>
                  <a:srgbClr val="4D5156"/>
                </a:solidFill>
                <a:latin typeface="Arial Black" panose="020B0A04020102020204" pitchFamily="34" charset="0"/>
              </a:rPr>
              <a:t> Acid</a:t>
            </a:r>
          </a:p>
          <a:p>
            <a:pPr algn="ctr"/>
            <a:r>
              <a:rPr lang="ja-JP" altLang="en-US" sz="1400" b="1" dirty="0">
                <a:solidFill>
                  <a:schemeClr val="tx1">
                    <a:lumMod val="95000"/>
                    <a:lumOff val="5000"/>
                  </a:schemeClr>
                </a:solidFill>
                <a:latin typeface="Meiryo UI" panose="020B0604030504040204" pitchFamily="50" charset="-128"/>
                <a:ea typeface="Meiryo UI" panose="020B0604030504040204" pitchFamily="50" charset="-128"/>
              </a:rPr>
              <a:t>デオキシリボ核酸</a:t>
            </a:r>
            <a:r>
              <a:rPr lang="en-US" altLang="ja-JP" sz="1400" dirty="0">
                <a:solidFill>
                  <a:srgbClr val="4D5156"/>
                </a:solidFill>
                <a:latin typeface="Arial Black" panose="020B0A04020102020204" pitchFamily="34" charset="0"/>
              </a:rPr>
              <a:t> </a:t>
            </a:r>
            <a:endParaRPr lang="ja-JP" altLang="en-US" sz="1400" dirty="0">
              <a:latin typeface="Arial Black" panose="020B0A04020102020204" pitchFamily="34" charset="0"/>
            </a:endParaRPr>
          </a:p>
        </p:txBody>
      </p:sp>
      <p:sp>
        <p:nvSpPr>
          <p:cNvPr id="28" name="正方形/長方形 27"/>
          <p:cNvSpPr/>
          <p:nvPr/>
        </p:nvSpPr>
        <p:spPr>
          <a:xfrm>
            <a:off x="1195382" y="3656166"/>
            <a:ext cx="1757211" cy="523220"/>
          </a:xfrm>
          <a:prstGeom prst="rect">
            <a:avLst/>
          </a:prstGeom>
        </p:spPr>
        <p:txBody>
          <a:bodyPr wrap="none">
            <a:spAutoFit/>
          </a:bodyPr>
          <a:lstStyle/>
          <a:p>
            <a:pPr algn="ctr"/>
            <a:r>
              <a:rPr lang="en-US" altLang="ja-JP" sz="1400" dirty="0" err="1">
                <a:solidFill>
                  <a:srgbClr val="4D5156"/>
                </a:solidFill>
                <a:latin typeface="Cooper Black" panose="0208090404030B020404" pitchFamily="18" charset="0"/>
              </a:rPr>
              <a:t>RiboNucleic</a:t>
            </a:r>
            <a:r>
              <a:rPr lang="en-US" altLang="ja-JP" sz="1400" dirty="0">
                <a:solidFill>
                  <a:srgbClr val="4D5156"/>
                </a:solidFill>
                <a:latin typeface="Cooper Black" panose="0208090404030B020404" pitchFamily="18" charset="0"/>
              </a:rPr>
              <a:t> Acid</a:t>
            </a:r>
          </a:p>
          <a:p>
            <a:pPr algn="ctr"/>
            <a:r>
              <a:rPr lang="ja-JP" altLang="en-US" sz="1400" b="1" dirty="0">
                <a:solidFill>
                  <a:schemeClr val="tx1">
                    <a:lumMod val="95000"/>
                    <a:lumOff val="5000"/>
                  </a:schemeClr>
                </a:solidFill>
                <a:latin typeface="Meiryo UI" panose="020B0604030504040204" pitchFamily="50" charset="-128"/>
                <a:ea typeface="Meiryo UI" panose="020B0604030504040204" pitchFamily="50" charset="-128"/>
              </a:rPr>
              <a:t>リボ核酸</a:t>
            </a:r>
            <a:r>
              <a:rPr lang="en-US" altLang="ja-JP" sz="1400" dirty="0">
                <a:solidFill>
                  <a:srgbClr val="4D5156"/>
                </a:solidFill>
                <a:latin typeface="Meiryo UI" panose="020B0604030504040204" pitchFamily="50" charset="-128"/>
                <a:ea typeface="Meiryo UI" panose="020B0604030504040204" pitchFamily="50" charset="-128"/>
              </a:rPr>
              <a:t> </a:t>
            </a:r>
            <a:endParaRPr lang="ja-JP" altLang="en-US" sz="1400" dirty="0">
              <a:latin typeface="Meiryo UI" panose="020B0604030504040204" pitchFamily="50" charset="-128"/>
              <a:ea typeface="Meiryo UI" panose="020B0604030504040204" pitchFamily="50" charset="-128"/>
            </a:endParaRPr>
          </a:p>
        </p:txBody>
      </p:sp>
      <p:sp>
        <p:nvSpPr>
          <p:cNvPr id="6" name="テキスト ボックス 5"/>
          <p:cNvSpPr txBox="1"/>
          <p:nvPr/>
        </p:nvSpPr>
        <p:spPr>
          <a:xfrm>
            <a:off x="3860434" y="2242640"/>
            <a:ext cx="1120346" cy="338554"/>
          </a:xfrm>
          <a:prstGeom prst="rect">
            <a:avLst/>
          </a:prstGeom>
          <a:noFill/>
        </p:spPr>
        <p:txBody>
          <a:bodyPr wrap="square" rtlCol="0">
            <a:spAutoFit/>
          </a:bodyPr>
          <a:lstStyle/>
          <a:p>
            <a:pPr algn="ctr"/>
            <a:r>
              <a:rPr kumimoji="1" lang="en-US" altLang="ja-JP" sz="1600" dirty="0">
                <a:solidFill>
                  <a:schemeClr val="bg1">
                    <a:lumMod val="95000"/>
                  </a:schemeClr>
                </a:solidFill>
                <a:latin typeface="Franklin Gothic Heavy" panose="020B0903020102020204" pitchFamily="34" charset="0"/>
              </a:rPr>
              <a:t>adenine</a:t>
            </a:r>
            <a:endParaRPr kumimoji="1" lang="ja-JP" altLang="en-US" sz="1600" dirty="0">
              <a:solidFill>
                <a:schemeClr val="bg1">
                  <a:lumMod val="95000"/>
                </a:schemeClr>
              </a:solidFill>
              <a:latin typeface="Franklin Gothic Heavy" panose="020B0903020102020204" pitchFamily="34" charset="0"/>
            </a:endParaRPr>
          </a:p>
        </p:txBody>
      </p:sp>
      <p:sp>
        <p:nvSpPr>
          <p:cNvPr id="23" name="テキスト ボックス 22"/>
          <p:cNvSpPr txBox="1"/>
          <p:nvPr/>
        </p:nvSpPr>
        <p:spPr>
          <a:xfrm>
            <a:off x="5840521" y="2234986"/>
            <a:ext cx="1120346" cy="338554"/>
          </a:xfrm>
          <a:prstGeom prst="rect">
            <a:avLst/>
          </a:prstGeom>
          <a:noFill/>
        </p:spPr>
        <p:txBody>
          <a:bodyPr wrap="square" rtlCol="0">
            <a:spAutoFit/>
          </a:bodyPr>
          <a:lstStyle/>
          <a:p>
            <a:pPr algn="ctr"/>
            <a:r>
              <a:rPr kumimoji="1" lang="en-US" altLang="ja-JP" sz="1600" dirty="0">
                <a:solidFill>
                  <a:schemeClr val="bg1">
                    <a:lumMod val="95000"/>
                  </a:schemeClr>
                </a:solidFill>
                <a:latin typeface="Franklin Gothic Heavy" panose="020B0903020102020204" pitchFamily="34" charset="0"/>
              </a:rPr>
              <a:t>guanine</a:t>
            </a:r>
            <a:endParaRPr kumimoji="1" lang="ja-JP" altLang="en-US" sz="1600" dirty="0">
              <a:solidFill>
                <a:schemeClr val="bg1">
                  <a:lumMod val="95000"/>
                </a:schemeClr>
              </a:solidFill>
              <a:latin typeface="Franklin Gothic Heavy" panose="020B0903020102020204" pitchFamily="34" charset="0"/>
            </a:endParaRPr>
          </a:p>
        </p:txBody>
      </p:sp>
      <p:sp>
        <p:nvSpPr>
          <p:cNvPr id="24" name="テキスト ボックス 23"/>
          <p:cNvSpPr txBox="1"/>
          <p:nvPr/>
        </p:nvSpPr>
        <p:spPr>
          <a:xfrm>
            <a:off x="7820934" y="2242640"/>
            <a:ext cx="1120346" cy="338554"/>
          </a:xfrm>
          <a:prstGeom prst="rect">
            <a:avLst/>
          </a:prstGeom>
          <a:noFill/>
        </p:spPr>
        <p:txBody>
          <a:bodyPr wrap="square" rtlCol="0">
            <a:spAutoFit/>
          </a:bodyPr>
          <a:lstStyle/>
          <a:p>
            <a:pPr algn="ctr"/>
            <a:r>
              <a:rPr kumimoji="1" lang="en-US" altLang="ja-JP" sz="1600" dirty="0">
                <a:solidFill>
                  <a:schemeClr val="bg1">
                    <a:lumMod val="95000"/>
                  </a:schemeClr>
                </a:solidFill>
                <a:latin typeface="Franklin Gothic Heavy" panose="020B0903020102020204" pitchFamily="34" charset="0"/>
              </a:rPr>
              <a:t>cytosine</a:t>
            </a:r>
            <a:endParaRPr kumimoji="1" lang="ja-JP" altLang="en-US" sz="1600" dirty="0">
              <a:solidFill>
                <a:schemeClr val="bg1">
                  <a:lumMod val="95000"/>
                </a:schemeClr>
              </a:solidFill>
              <a:latin typeface="Franklin Gothic Heavy" panose="020B0903020102020204" pitchFamily="34" charset="0"/>
            </a:endParaRPr>
          </a:p>
        </p:txBody>
      </p:sp>
      <p:sp>
        <p:nvSpPr>
          <p:cNvPr id="27" name="テキスト ボックス 26"/>
          <p:cNvSpPr txBox="1"/>
          <p:nvPr/>
        </p:nvSpPr>
        <p:spPr>
          <a:xfrm>
            <a:off x="9892119" y="478468"/>
            <a:ext cx="1120346" cy="338554"/>
          </a:xfrm>
          <a:prstGeom prst="rect">
            <a:avLst/>
          </a:prstGeom>
          <a:noFill/>
        </p:spPr>
        <p:txBody>
          <a:bodyPr wrap="square" rtlCol="0">
            <a:spAutoFit/>
          </a:bodyPr>
          <a:lstStyle/>
          <a:p>
            <a:pPr algn="ctr"/>
            <a:r>
              <a:rPr kumimoji="1" lang="en-US" altLang="ja-JP" sz="1600" dirty="0" err="1">
                <a:solidFill>
                  <a:schemeClr val="tx1">
                    <a:lumMod val="95000"/>
                    <a:lumOff val="5000"/>
                  </a:schemeClr>
                </a:solidFill>
                <a:latin typeface="Franklin Gothic Heavy" panose="020B0903020102020204" pitchFamily="34" charset="0"/>
              </a:rPr>
              <a:t>tymine</a:t>
            </a:r>
            <a:endParaRPr kumimoji="1" lang="ja-JP" altLang="en-US" sz="1600" dirty="0">
              <a:solidFill>
                <a:schemeClr val="tx1">
                  <a:lumMod val="95000"/>
                  <a:lumOff val="5000"/>
                </a:schemeClr>
              </a:solidFill>
              <a:latin typeface="Franklin Gothic Heavy" panose="020B0903020102020204" pitchFamily="34" charset="0"/>
            </a:endParaRPr>
          </a:p>
        </p:txBody>
      </p:sp>
      <p:sp>
        <p:nvSpPr>
          <p:cNvPr id="30" name="テキスト ボックス 29"/>
          <p:cNvSpPr txBox="1"/>
          <p:nvPr/>
        </p:nvSpPr>
        <p:spPr>
          <a:xfrm>
            <a:off x="9892119" y="3997762"/>
            <a:ext cx="1120346" cy="338554"/>
          </a:xfrm>
          <a:prstGeom prst="rect">
            <a:avLst/>
          </a:prstGeom>
          <a:noFill/>
        </p:spPr>
        <p:txBody>
          <a:bodyPr wrap="square" rtlCol="0">
            <a:spAutoFit/>
          </a:bodyPr>
          <a:lstStyle/>
          <a:p>
            <a:pPr algn="ctr"/>
            <a:r>
              <a:rPr kumimoji="1" lang="en-US" altLang="ja-JP" sz="1600" dirty="0">
                <a:solidFill>
                  <a:schemeClr val="tx1">
                    <a:lumMod val="95000"/>
                    <a:lumOff val="5000"/>
                  </a:schemeClr>
                </a:solidFill>
                <a:latin typeface="Franklin Gothic Heavy" panose="020B0903020102020204" pitchFamily="34" charset="0"/>
              </a:rPr>
              <a:t>uracil</a:t>
            </a:r>
            <a:endParaRPr kumimoji="1" lang="ja-JP" altLang="en-US" sz="1600" dirty="0">
              <a:solidFill>
                <a:schemeClr val="tx1">
                  <a:lumMod val="95000"/>
                  <a:lumOff val="5000"/>
                </a:schemeClr>
              </a:solidFill>
              <a:latin typeface="Franklin Gothic Heavy" panose="020B0903020102020204" pitchFamily="34" charset="0"/>
            </a:endParaRPr>
          </a:p>
        </p:txBody>
      </p:sp>
      <p:sp>
        <p:nvSpPr>
          <p:cNvPr id="13" name="十角形 12"/>
          <p:cNvSpPr/>
          <p:nvPr/>
        </p:nvSpPr>
        <p:spPr>
          <a:xfrm>
            <a:off x="3625551" y="5029774"/>
            <a:ext cx="1573236" cy="1113577"/>
          </a:xfrm>
          <a:prstGeom prst="decagon">
            <a:avLst/>
          </a:prstGeom>
          <a:solidFill>
            <a:srgbClr val="D55BBB"/>
          </a:solidFill>
          <a:ln>
            <a:noFill/>
          </a:ln>
          <a:effectLst>
            <a:glow rad="228600">
              <a:schemeClr val="accent1">
                <a:satMod val="175000"/>
                <a:alpha val="40000"/>
              </a:schemeClr>
            </a:glow>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latin typeface="UD デジタル 教科書体 NK-B" panose="02020700000000000000" pitchFamily="18" charset="-128"/>
                <a:ea typeface="UD デジタル 教科書体 NK-B" panose="02020700000000000000" pitchFamily="18" charset="-128"/>
              </a:rPr>
              <a:t>アデノシン</a:t>
            </a:r>
          </a:p>
        </p:txBody>
      </p:sp>
      <p:sp>
        <p:nvSpPr>
          <p:cNvPr id="40" name="十角形 39"/>
          <p:cNvSpPr/>
          <p:nvPr/>
        </p:nvSpPr>
        <p:spPr>
          <a:xfrm>
            <a:off x="5605402" y="5029774"/>
            <a:ext cx="1573236" cy="1113577"/>
          </a:xfrm>
          <a:prstGeom prst="decagon">
            <a:avLst/>
          </a:prstGeom>
          <a:solidFill>
            <a:srgbClr val="FFC000"/>
          </a:solidFill>
          <a:ln>
            <a:noFill/>
          </a:ln>
          <a:effectLst>
            <a:glow rad="228600">
              <a:schemeClr val="accent1">
                <a:satMod val="175000"/>
                <a:alpha val="40000"/>
              </a:schemeClr>
            </a:glow>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tx1"/>
                </a:solidFill>
                <a:latin typeface="UD デジタル 教科書体 NK-B" panose="02020700000000000000" pitchFamily="18" charset="-128"/>
                <a:ea typeface="UD デジタル 教科書体 NK-B" panose="02020700000000000000" pitchFamily="18" charset="-128"/>
              </a:rPr>
              <a:t>グアノシン</a:t>
            </a:r>
          </a:p>
        </p:txBody>
      </p:sp>
      <p:sp>
        <p:nvSpPr>
          <p:cNvPr id="41" name="十角形 40"/>
          <p:cNvSpPr/>
          <p:nvPr/>
        </p:nvSpPr>
        <p:spPr>
          <a:xfrm>
            <a:off x="7594489" y="5029774"/>
            <a:ext cx="1573236" cy="1113577"/>
          </a:xfrm>
          <a:prstGeom prst="decagon">
            <a:avLst/>
          </a:prstGeom>
          <a:solidFill>
            <a:srgbClr val="00B050"/>
          </a:solidFill>
          <a:ln>
            <a:noFill/>
          </a:ln>
          <a:effectLst>
            <a:glow rad="228600">
              <a:schemeClr val="accent1">
                <a:satMod val="175000"/>
                <a:alpha val="40000"/>
              </a:schemeClr>
            </a:glow>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latin typeface="UD デジタル 教科書体 NK-B" panose="02020700000000000000" pitchFamily="18" charset="-128"/>
                <a:ea typeface="UD デジタル 教科書体 NK-B" panose="02020700000000000000" pitchFamily="18" charset="-128"/>
              </a:rPr>
              <a:t>シチジン</a:t>
            </a:r>
          </a:p>
        </p:txBody>
      </p:sp>
      <p:sp>
        <p:nvSpPr>
          <p:cNvPr id="42" name="十角形 41"/>
          <p:cNvSpPr/>
          <p:nvPr/>
        </p:nvSpPr>
        <p:spPr>
          <a:xfrm>
            <a:off x="9639487" y="5029774"/>
            <a:ext cx="1573236" cy="1113577"/>
          </a:xfrm>
          <a:prstGeom prst="decagon">
            <a:avLst/>
          </a:prstGeom>
          <a:solidFill>
            <a:schemeClr val="accent4">
              <a:lumMod val="75000"/>
            </a:schemeClr>
          </a:solidFill>
          <a:ln>
            <a:noFill/>
          </a:ln>
          <a:effectLst>
            <a:glow rad="228600">
              <a:schemeClr val="accent1">
                <a:satMod val="175000"/>
                <a:alpha val="40000"/>
              </a:schemeClr>
            </a:glow>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latin typeface="UD デジタル 教科書体 NK-B" panose="02020700000000000000" pitchFamily="18" charset="-128"/>
                <a:ea typeface="UD デジタル 教科書体 NK-B" panose="02020700000000000000" pitchFamily="18" charset="-128"/>
              </a:rPr>
              <a:t>ウリジン</a:t>
            </a:r>
          </a:p>
        </p:txBody>
      </p:sp>
      <p:sp>
        <p:nvSpPr>
          <p:cNvPr id="43" name="下矢印 42"/>
          <p:cNvSpPr/>
          <p:nvPr/>
        </p:nvSpPr>
        <p:spPr>
          <a:xfrm>
            <a:off x="4149037" y="4179386"/>
            <a:ext cx="526264" cy="651849"/>
          </a:xfrm>
          <a:prstGeom prst="downArrow">
            <a:avLst/>
          </a:prstGeom>
          <a:solidFill>
            <a:srgbClr val="002060"/>
          </a:solidFill>
          <a:ln>
            <a:noFill/>
          </a:ln>
          <a:effectLst>
            <a:reflection blurRad="6350" stA="50000" endA="300" endPos="38500" dist="50800" dir="5400000" sy="-100000" algn="bl" rotWithShape="0"/>
            <a:softEdge rad="12700"/>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下矢印 43"/>
          <p:cNvSpPr/>
          <p:nvPr/>
        </p:nvSpPr>
        <p:spPr>
          <a:xfrm>
            <a:off x="6126685" y="4167039"/>
            <a:ext cx="526264" cy="651849"/>
          </a:xfrm>
          <a:prstGeom prst="downArrow">
            <a:avLst/>
          </a:prstGeom>
          <a:solidFill>
            <a:srgbClr val="002060"/>
          </a:solidFill>
          <a:ln>
            <a:noFill/>
          </a:ln>
          <a:effectLst>
            <a:reflection blurRad="6350" stA="50000" endA="300" endPos="38500" dist="50800" dir="5400000" sy="-100000" algn="bl" rotWithShape="0"/>
            <a:softEdge rad="12700"/>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下矢印 44"/>
          <p:cNvSpPr/>
          <p:nvPr/>
        </p:nvSpPr>
        <p:spPr>
          <a:xfrm>
            <a:off x="8117975" y="4176093"/>
            <a:ext cx="526264" cy="651849"/>
          </a:xfrm>
          <a:prstGeom prst="downArrow">
            <a:avLst/>
          </a:prstGeom>
          <a:solidFill>
            <a:srgbClr val="002060"/>
          </a:solidFill>
          <a:ln>
            <a:noFill/>
          </a:ln>
          <a:effectLst>
            <a:reflection blurRad="6350" stA="50000" endA="300" endPos="38500" dist="50800" dir="5400000" sy="-100000" algn="bl" rotWithShape="0"/>
            <a:softEdge rad="12700"/>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下矢印 45"/>
          <p:cNvSpPr/>
          <p:nvPr/>
        </p:nvSpPr>
        <p:spPr>
          <a:xfrm>
            <a:off x="10189160" y="4400109"/>
            <a:ext cx="526264" cy="444841"/>
          </a:xfrm>
          <a:prstGeom prst="downArrow">
            <a:avLst/>
          </a:prstGeom>
          <a:solidFill>
            <a:srgbClr val="002060"/>
          </a:solidFill>
          <a:ln>
            <a:noFill/>
          </a:ln>
          <a:effectLst>
            <a:reflection blurRad="6350" stA="50000" endA="300" endPos="38500" dist="50800" dir="5400000" sy="-100000" algn="bl" rotWithShape="0"/>
            <a:softEdge rad="12700"/>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角丸四角形 28"/>
          <p:cNvSpPr/>
          <p:nvPr/>
        </p:nvSpPr>
        <p:spPr>
          <a:xfrm>
            <a:off x="3399763" y="4854003"/>
            <a:ext cx="8098138" cy="1456262"/>
          </a:xfrm>
          <a:prstGeom prst="roundRect">
            <a:avLst/>
          </a:prstGeom>
          <a:noFill/>
          <a:ln w="28575">
            <a:solidFill>
              <a:srgbClr val="002060"/>
            </a:solidFill>
            <a:prstDash val="sysDash"/>
          </a:ln>
          <a:effectLst>
            <a:glow rad="101600">
              <a:schemeClr val="accent3">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ホームベース 46"/>
          <p:cNvSpPr/>
          <p:nvPr/>
        </p:nvSpPr>
        <p:spPr>
          <a:xfrm>
            <a:off x="751225" y="4529177"/>
            <a:ext cx="2554097" cy="2116875"/>
          </a:xfrm>
          <a:prstGeom prst="homePlate">
            <a:avLst>
              <a:gd name="adj" fmla="val 17248"/>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2000" dirty="0">
                <a:solidFill>
                  <a:schemeClr val="tx1"/>
                </a:solidFill>
                <a:latin typeface="UD デジタル 教科書体 NK-B" panose="02020700000000000000" pitchFamily="18" charset="-128"/>
                <a:ea typeface="UD デジタル 教科書体 NK-B" panose="02020700000000000000" pitchFamily="18" charset="-128"/>
              </a:rPr>
              <a:t>アデニン、グアニン、シトシン、ウラシルにリボースという糖が化学反応により付くと名前が右記のように変わる。</a:t>
            </a:r>
            <a:endParaRPr kumimoji="1" lang="ja-JP" altLang="en-US" sz="2000" dirty="0">
              <a:solidFill>
                <a:schemeClr val="tx1"/>
              </a:solidFill>
              <a:latin typeface="UD デジタル 教科書体 NK-B" panose="02020700000000000000" pitchFamily="18" charset="-128"/>
              <a:ea typeface="UD デジタル 教科書体 NK-B" panose="02020700000000000000" pitchFamily="18" charset="-128"/>
            </a:endParaRPr>
          </a:p>
        </p:txBody>
      </p:sp>
      <p:sp>
        <p:nvSpPr>
          <p:cNvPr id="32" name="テキスト ボックス 31"/>
          <p:cNvSpPr txBox="1"/>
          <p:nvPr/>
        </p:nvSpPr>
        <p:spPr>
          <a:xfrm>
            <a:off x="2862249" y="99431"/>
            <a:ext cx="6482781" cy="584775"/>
          </a:xfrm>
          <a:prstGeom prst="rect">
            <a:avLst/>
          </a:prstGeom>
          <a:noFill/>
        </p:spPr>
        <p:txBody>
          <a:bodyPr wrap="square" rtlCol="0">
            <a:spAutoFit/>
          </a:bodyPr>
          <a:lstStyle/>
          <a:p>
            <a:pPr algn="ctr"/>
            <a:r>
              <a:rPr kumimoji="1" lang="ja-JP" altLang="en-US" sz="3200" b="1" dirty="0">
                <a:latin typeface="UD デジタル 教科書体 NK-B" panose="02020700000000000000" pitchFamily="18" charset="-128"/>
                <a:ea typeface="UD デジタル 教科書体 NK-B" panose="02020700000000000000" pitchFamily="18" charset="-128"/>
              </a:rPr>
              <a:t>塩基</a:t>
            </a:r>
          </a:p>
        </p:txBody>
      </p:sp>
      <p:sp>
        <p:nvSpPr>
          <p:cNvPr id="5" name="テキスト ボックス 4"/>
          <p:cNvSpPr txBox="1"/>
          <p:nvPr/>
        </p:nvSpPr>
        <p:spPr>
          <a:xfrm>
            <a:off x="7299665" y="300117"/>
            <a:ext cx="2154379" cy="523220"/>
          </a:xfrm>
          <a:prstGeom prst="rect">
            <a:avLst/>
          </a:prstGeom>
          <a:noFill/>
        </p:spPr>
        <p:txBody>
          <a:bodyPr wrap="square" rtlCol="0">
            <a:spAutoFit/>
          </a:bodyPr>
          <a:lstStyle/>
          <a:p>
            <a:pPr algn="ctr"/>
            <a:r>
              <a:rPr kumimoji="1" lang="ja-JP" altLang="en-US" sz="1400" b="1" dirty="0">
                <a:latin typeface="UD デジタル 教科書体 NK-R" panose="02020400000000000000" pitchFamily="18" charset="-128"/>
                <a:ea typeface="UD デジタル 教科書体 NK-R" panose="02020400000000000000" pitchFamily="18" charset="-128"/>
              </a:rPr>
              <a:t>化学的に変化しやすい</a:t>
            </a:r>
            <a:endParaRPr kumimoji="1" lang="en-US" altLang="ja-JP" sz="1400" b="1" dirty="0">
              <a:latin typeface="UD デジタル 教科書体 NK-R" panose="02020400000000000000" pitchFamily="18" charset="-128"/>
              <a:ea typeface="UD デジタル 教科書体 NK-R" panose="02020400000000000000" pitchFamily="18" charset="-128"/>
            </a:endParaRPr>
          </a:p>
          <a:p>
            <a:pPr algn="ctr"/>
            <a:r>
              <a:rPr lang="ja-JP" altLang="en-US" sz="1400" b="1" dirty="0">
                <a:latin typeface="UD デジタル 教科書体 NK-R" panose="02020400000000000000" pitchFamily="18" charset="-128"/>
                <a:ea typeface="UD デジタル 教科書体 NK-R" panose="02020400000000000000" pitchFamily="18" charset="-128"/>
              </a:rPr>
              <a:t>↓</a:t>
            </a:r>
            <a:endParaRPr kumimoji="1" lang="ja-JP" altLang="en-US" sz="1400" b="1" dirty="0">
              <a:latin typeface="UD デジタル 教科書体 NK-R" panose="02020400000000000000" pitchFamily="18" charset="-128"/>
              <a:ea typeface="UD デジタル 教科書体 NK-R" panose="02020400000000000000" pitchFamily="18" charset="-128"/>
            </a:endParaRPr>
          </a:p>
        </p:txBody>
      </p:sp>
    </p:spTree>
    <p:extLst>
      <p:ext uri="{BB962C8B-B14F-4D97-AF65-F5344CB8AC3E}">
        <p14:creationId xmlns:p14="http://schemas.microsoft.com/office/powerpoint/2010/main" val="11806332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プレースホルダー 2"/>
          <p:cNvSpPr txBox="1">
            <a:spLocks/>
          </p:cNvSpPr>
          <p:nvPr/>
        </p:nvSpPr>
        <p:spPr bwMode="auto">
          <a:xfrm>
            <a:off x="2195531" y="406209"/>
            <a:ext cx="7740650" cy="468312"/>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compatLnSpc="1">
            <a:prstTxWarp prst="textNoShape">
              <a:avLst/>
            </a:prstTxWarp>
          </a:bodyPr>
          <a:lstStyle>
            <a:defPPr>
              <a:defRPr lang="ja-JP"/>
            </a:defPPr>
            <a:lvl1pPr marL="0" algn="r" defTabSz="914400" rtl="0" eaLnBrk="1" latinLnBrk="0" hangingPunct="1">
              <a:defRPr kumimoji="1" sz="1200"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a:spcBef>
                <a:spcPct val="0"/>
              </a:spcBef>
              <a:spcAft>
                <a:spcPct val="0"/>
              </a:spcAft>
            </a:pPr>
            <a:r>
              <a:rPr lang="ja-JP" altLang="en-US" sz="3600" dirty="0">
                <a:solidFill>
                  <a:schemeClr val="tx1"/>
                </a:solidFill>
                <a:latin typeface="UD デジタル 教科書体 NK-B" panose="02020700000000000000" pitchFamily="18" charset="-128"/>
                <a:ea typeface="UD デジタル 教科書体 NK-B" panose="02020700000000000000" pitchFamily="18" charset="-128"/>
              </a:rPr>
              <a:t>塩基・アミノ酸・タンパク質</a:t>
            </a:r>
          </a:p>
        </p:txBody>
      </p:sp>
      <p:sp>
        <p:nvSpPr>
          <p:cNvPr id="38" name="AutoShape 5"/>
          <p:cNvSpPr>
            <a:spLocks noChangeArrowheads="1"/>
          </p:cNvSpPr>
          <p:nvPr/>
        </p:nvSpPr>
        <p:spPr bwMode="auto">
          <a:xfrm>
            <a:off x="1519300" y="1935603"/>
            <a:ext cx="1512887" cy="571500"/>
          </a:xfrm>
          <a:prstGeom prst="roundRect">
            <a:avLst>
              <a:gd name="adj" fmla="val 50000"/>
            </a:avLst>
          </a:prstGeom>
          <a:solidFill>
            <a:srgbClr val="333399"/>
          </a:solidFill>
          <a:ln w="9525">
            <a:solidFill>
              <a:schemeClr val="tx1"/>
            </a:solidFill>
            <a:round/>
            <a:headEnd/>
            <a:tailEnd/>
          </a:ln>
        </p:spPr>
        <p:txBody>
          <a:bodyPr wrap="none" anchor="ct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algn="ctr" eaLnBrk="1" hangingPunct="1"/>
            <a:r>
              <a:rPr lang="en-US" altLang="ja-JP" sz="2800">
                <a:solidFill>
                  <a:schemeClr val="bg1"/>
                </a:solidFill>
                <a:latin typeface="UD デジタル 教科書体 NK-B" panose="02020700000000000000" pitchFamily="18" charset="-128"/>
                <a:ea typeface="UD デジタル 教科書体 NK-B" panose="02020700000000000000" pitchFamily="18" charset="-128"/>
              </a:rPr>
              <a:t>DNA</a:t>
            </a:r>
          </a:p>
        </p:txBody>
      </p:sp>
      <p:sp>
        <p:nvSpPr>
          <p:cNvPr id="39" name="AutoShape 9"/>
          <p:cNvSpPr>
            <a:spLocks noChangeArrowheads="1"/>
          </p:cNvSpPr>
          <p:nvPr/>
        </p:nvSpPr>
        <p:spPr bwMode="auto">
          <a:xfrm>
            <a:off x="1519300" y="3599303"/>
            <a:ext cx="1512887" cy="574675"/>
          </a:xfrm>
          <a:prstGeom prst="roundRect">
            <a:avLst>
              <a:gd name="adj" fmla="val 50000"/>
            </a:avLst>
          </a:prstGeom>
          <a:solidFill>
            <a:srgbClr val="FF33CC"/>
          </a:solidFill>
          <a:ln w="9525">
            <a:solidFill>
              <a:schemeClr val="tx1"/>
            </a:solidFill>
            <a:round/>
            <a:headEnd/>
            <a:tailEnd/>
          </a:ln>
        </p:spPr>
        <p:txBody>
          <a:bodyPr wrap="none" anchor="ct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algn="ctr" eaLnBrk="1" hangingPunct="1"/>
            <a:r>
              <a:rPr lang="en-US" altLang="ja-JP" sz="2800">
                <a:solidFill>
                  <a:schemeClr val="bg1"/>
                </a:solidFill>
                <a:latin typeface="UD デジタル 教科書体 NK-B" panose="02020700000000000000" pitchFamily="18" charset="-128"/>
                <a:ea typeface="UD デジタル 教科書体 NK-B" panose="02020700000000000000" pitchFamily="18" charset="-128"/>
              </a:rPr>
              <a:t>RNA</a:t>
            </a:r>
          </a:p>
        </p:txBody>
      </p:sp>
      <p:sp>
        <p:nvSpPr>
          <p:cNvPr id="40" name="AutoShape 10"/>
          <p:cNvSpPr>
            <a:spLocks noChangeArrowheads="1"/>
          </p:cNvSpPr>
          <p:nvPr/>
        </p:nvSpPr>
        <p:spPr bwMode="auto">
          <a:xfrm>
            <a:off x="1303399" y="5320153"/>
            <a:ext cx="1766888" cy="574675"/>
          </a:xfrm>
          <a:prstGeom prst="roundRect">
            <a:avLst>
              <a:gd name="adj" fmla="val 50000"/>
            </a:avLst>
          </a:prstGeom>
          <a:solidFill>
            <a:srgbClr val="008000"/>
          </a:solidFill>
          <a:ln w="9525">
            <a:solidFill>
              <a:schemeClr val="tx1"/>
            </a:solidFill>
            <a:round/>
            <a:headEnd/>
            <a:tailEnd/>
          </a:ln>
        </p:spPr>
        <p:txBody>
          <a:bodyPr wrap="none" anchor="ct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algn="ctr" eaLnBrk="1" hangingPunct="1"/>
            <a:r>
              <a:rPr lang="ja-JP" altLang="en-US" sz="2800" dirty="0">
                <a:solidFill>
                  <a:schemeClr val="bg1"/>
                </a:solidFill>
                <a:latin typeface="UD デジタル 教科書体 NK-B" panose="02020700000000000000" pitchFamily="18" charset="-128"/>
                <a:ea typeface="UD デジタル 教科書体 NK-B" panose="02020700000000000000" pitchFamily="18" charset="-128"/>
              </a:rPr>
              <a:t>タンパク質</a:t>
            </a:r>
          </a:p>
        </p:txBody>
      </p:sp>
      <p:sp>
        <p:nvSpPr>
          <p:cNvPr id="41" name="AutoShape 11"/>
          <p:cNvSpPr>
            <a:spLocks noChangeArrowheads="1"/>
          </p:cNvSpPr>
          <p:nvPr/>
        </p:nvSpPr>
        <p:spPr bwMode="auto">
          <a:xfrm>
            <a:off x="2016981" y="2566473"/>
            <a:ext cx="503237" cy="692656"/>
          </a:xfrm>
          <a:prstGeom prst="downArrow">
            <a:avLst>
              <a:gd name="adj1" fmla="val 50000"/>
              <a:gd name="adj2" fmla="val 25000"/>
            </a:avLst>
          </a:prstGeom>
          <a:solidFill>
            <a:schemeClr val="bg2"/>
          </a:solidFill>
          <a:ln w="9525">
            <a:solidFill>
              <a:schemeClr val="tx1"/>
            </a:solidFill>
            <a:miter lim="800000"/>
            <a:headEnd/>
            <a:tailEnd/>
          </a:ln>
        </p:spPr>
        <p:txBody>
          <a:bodyPr vert="eaVert" wrap="none" anchor="ct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eaLnBrk="1" hangingPunct="1"/>
            <a:endParaRPr lang="ja-JP" altLang="en-US">
              <a:latin typeface="UD デジタル 教科書体 NK-B" panose="02020700000000000000" pitchFamily="18" charset="-128"/>
              <a:ea typeface="UD デジタル 教科書体 NK-B" panose="02020700000000000000" pitchFamily="18" charset="-128"/>
            </a:endParaRPr>
          </a:p>
        </p:txBody>
      </p:sp>
      <p:sp>
        <p:nvSpPr>
          <p:cNvPr id="42" name="AutoShape 12"/>
          <p:cNvSpPr>
            <a:spLocks noChangeArrowheads="1"/>
          </p:cNvSpPr>
          <p:nvPr/>
        </p:nvSpPr>
        <p:spPr bwMode="auto">
          <a:xfrm>
            <a:off x="2005869" y="4276651"/>
            <a:ext cx="503237" cy="683139"/>
          </a:xfrm>
          <a:prstGeom prst="downArrow">
            <a:avLst>
              <a:gd name="adj1" fmla="val 50000"/>
              <a:gd name="adj2" fmla="val 25000"/>
            </a:avLst>
          </a:prstGeom>
          <a:solidFill>
            <a:schemeClr val="bg2"/>
          </a:solidFill>
          <a:ln w="9525">
            <a:solidFill>
              <a:schemeClr val="tx1"/>
            </a:solidFill>
            <a:miter lim="800000"/>
            <a:headEnd/>
            <a:tailEnd/>
          </a:ln>
        </p:spPr>
        <p:txBody>
          <a:bodyPr vert="eaVert" wrap="none" anchor="ct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eaLnBrk="1" hangingPunct="1"/>
            <a:endParaRPr lang="ja-JP" altLang="en-US">
              <a:latin typeface="UD デジタル 教科書体 NK-B" panose="02020700000000000000" pitchFamily="18" charset="-128"/>
              <a:ea typeface="UD デジタル 教科書体 NK-B" panose="02020700000000000000" pitchFamily="18" charset="-128"/>
            </a:endParaRPr>
          </a:p>
        </p:txBody>
      </p:sp>
      <p:graphicFrame>
        <p:nvGraphicFramePr>
          <p:cNvPr id="43" name="Group 745"/>
          <p:cNvGraphicFramePr>
            <a:graphicFrameLocks noGrp="1"/>
          </p:cNvGraphicFramePr>
          <p:nvPr/>
        </p:nvGraphicFramePr>
        <p:xfrm>
          <a:off x="3175062" y="1648265"/>
          <a:ext cx="7153275" cy="4587875"/>
        </p:xfrm>
        <a:graphic>
          <a:graphicData uri="http://schemas.openxmlformats.org/drawingml/2006/table">
            <a:tbl>
              <a:tblPr/>
              <a:tblGrid>
                <a:gridCol w="396875">
                  <a:extLst>
                    <a:ext uri="{9D8B030D-6E8A-4147-A177-3AD203B41FA5}">
                      <a16:colId xmlns:a16="http://schemas.microsoft.com/office/drawing/2014/main" val="20000"/>
                    </a:ext>
                  </a:extLst>
                </a:gridCol>
                <a:gridCol w="398463">
                  <a:extLst>
                    <a:ext uri="{9D8B030D-6E8A-4147-A177-3AD203B41FA5}">
                      <a16:colId xmlns:a16="http://schemas.microsoft.com/office/drawing/2014/main" val="20001"/>
                    </a:ext>
                  </a:extLst>
                </a:gridCol>
                <a:gridCol w="396875">
                  <a:extLst>
                    <a:ext uri="{9D8B030D-6E8A-4147-A177-3AD203B41FA5}">
                      <a16:colId xmlns:a16="http://schemas.microsoft.com/office/drawing/2014/main" val="20002"/>
                    </a:ext>
                  </a:extLst>
                </a:gridCol>
                <a:gridCol w="398462">
                  <a:extLst>
                    <a:ext uri="{9D8B030D-6E8A-4147-A177-3AD203B41FA5}">
                      <a16:colId xmlns:a16="http://schemas.microsoft.com/office/drawing/2014/main" val="20003"/>
                    </a:ext>
                  </a:extLst>
                </a:gridCol>
                <a:gridCol w="396875">
                  <a:extLst>
                    <a:ext uri="{9D8B030D-6E8A-4147-A177-3AD203B41FA5}">
                      <a16:colId xmlns:a16="http://schemas.microsoft.com/office/drawing/2014/main" val="20004"/>
                    </a:ext>
                  </a:extLst>
                </a:gridCol>
                <a:gridCol w="398463">
                  <a:extLst>
                    <a:ext uri="{9D8B030D-6E8A-4147-A177-3AD203B41FA5}">
                      <a16:colId xmlns:a16="http://schemas.microsoft.com/office/drawing/2014/main" val="20005"/>
                    </a:ext>
                  </a:extLst>
                </a:gridCol>
                <a:gridCol w="396875">
                  <a:extLst>
                    <a:ext uri="{9D8B030D-6E8A-4147-A177-3AD203B41FA5}">
                      <a16:colId xmlns:a16="http://schemas.microsoft.com/office/drawing/2014/main" val="20006"/>
                    </a:ext>
                  </a:extLst>
                </a:gridCol>
                <a:gridCol w="398462">
                  <a:extLst>
                    <a:ext uri="{9D8B030D-6E8A-4147-A177-3AD203B41FA5}">
                      <a16:colId xmlns:a16="http://schemas.microsoft.com/office/drawing/2014/main" val="20007"/>
                    </a:ext>
                  </a:extLst>
                </a:gridCol>
                <a:gridCol w="396875">
                  <a:extLst>
                    <a:ext uri="{9D8B030D-6E8A-4147-A177-3AD203B41FA5}">
                      <a16:colId xmlns:a16="http://schemas.microsoft.com/office/drawing/2014/main" val="20008"/>
                    </a:ext>
                  </a:extLst>
                </a:gridCol>
                <a:gridCol w="398463">
                  <a:extLst>
                    <a:ext uri="{9D8B030D-6E8A-4147-A177-3AD203B41FA5}">
                      <a16:colId xmlns:a16="http://schemas.microsoft.com/office/drawing/2014/main" val="20009"/>
                    </a:ext>
                  </a:extLst>
                </a:gridCol>
                <a:gridCol w="395287">
                  <a:extLst>
                    <a:ext uri="{9D8B030D-6E8A-4147-A177-3AD203B41FA5}">
                      <a16:colId xmlns:a16="http://schemas.microsoft.com/office/drawing/2014/main" val="20010"/>
                    </a:ext>
                  </a:extLst>
                </a:gridCol>
                <a:gridCol w="396875">
                  <a:extLst>
                    <a:ext uri="{9D8B030D-6E8A-4147-A177-3AD203B41FA5}">
                      <a16:colId xmlns:a16="http://schemas.microsoft.com/office/drawing/2014/main" val="20011"/>
                    </a:ext>
                  </a:extLst>
                </a:gridCol>
                <a:gridCol w="396875">
                  <a:extLst>
                    <a:ext uri="{9D8B030D-6E8A-4147-A177-3AD203B41FA5}">
                      <a16:colId xmlns:a16="http://schemas.microsoft.com/office/drawing/2014/main" val="20012"/>
                    </a:ext>
                  </a:extLst>
                </a:gridCol>
                <a:gridCol w="398463">
                  <a:extLst>
                    <a:ext uri="{9D8B030D-6E8A-4147-A177-3AD203B41FA5}">
                      <a16:colId xmlns:a16="http://schemas.microsoft.com/office/drawing/2014/main" val="20013"/>
                    </a:ext>
                  </a:extLst>
                </a:gridCol>
                <a:gridCol w="396875">
                  <a:extLst>
                    <a:ext uri="{9D8B030D-6E8A-4147-A177-3AD203B41FA5}">
                      <a16:colId xmlns:a16="http://schemas.microsoft.com/office/drawing/2014/main" val="20014"/>
                    </a:ext>
                  </a:extLst>
                </a:gridCol>
                <a:gridCol w="396875">
                  <a:extLst>
                    <a:ext uri="{9D8B030D-6E8A-4147-A177-3AD203B41FA5}">
                      <a16:colId xmlns:a16="http://schemas.microsoft.com/office/drawing/2014/main" val="20015"/>
                    </a:ext>
                  </a:extLst>
                </a:gridCol>
                <a:gridCol w="396875">
                  <a:extLst>
                    <a:ext uri="{9D8B030D-6E8A-4147-A177-3AD203B41FA5}">
                      <a16:colId xmlns:a16="http://schemas.microsoft.com/office/drawing/2014/main" val="20016"/>
                    </a:ext>
                  </a:extLst>
                </a:gridCol>
                <a:gridCol w="398462">
                  <a:extLst>
                    <a:ext uri="{9D8B030D-6E8A-4147-A177-3AD203B41FA5}">
                      <a16:colId xmlns:a16="http://schemas.microsoft.com/office/drawing/2014/main" val="20017"/>
                    </a:ext>
                  </a:extLst>
                </a:gridCol>
              </a:tblGrid>
              <a:tr h="93662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ja-JP" sz="2800" b="0" i="0" u="none" strike="noStrike" cap="none" normalizeH="0" baseline="0">
                          <a:ln>
                            <a:noFill/>
                          </a:ln>
                          <a:solidFill>
                            <a:schemeClr val="tx1"/>
                          </a:solidFill>
                          <a:effectLst/>
                          <a:latin typeface="Arial" pitchFamily="34" charset="0"/>
                          <a:ea typeface="ＭＳ Ｐゴシック" pitchFamily="50" charset="-128"/>
                        </a:rPr>
                        <a:t>C</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ja-JP" sz="2800" b="0" i="0" u="none" strike="noStrike" cap="none" normalizeH="0" baseline="0">
                          <a:ln>
                            <a:noFill/>
                          </a:ln>
                          <a:solidFill>
                            <a:schemeClr val="tx1"/>
                          </a:solidFill>
                          <a:effectLst/>
                          <a:latin typeface="Arial" pitchFamily="34" charset="0"/>
                          <a:ea typeface="ＭＳ Ｐゴシック" pitchFamily="50" charset="-128"/>
                        </a:rPr>
                        <a:t>G</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CC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ja-JP" sz="2800" b="0" i="0" u="none" strike="noStrike" cap="none" normalizeH="0" baseline="0">
                          <a:ln>
                            <a:noFill/>
                          </a:ln>
                          <a:solidFill>
                            <a:schemeClr val="tx1"/>
                          </a:solidFill>
                          <a:effectLst/>
                          <a:latin typeface="Arial" pitchFamily="34" charset="0"/>
                          <a:ea typeface="ＭＳ Ｐゴシック" pitchFamily="50" charset="-128"/>
                        </a:rPr>
                        <a:t>A</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FF33"/>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ja-JP" sz="2800" b="0" i="0" u="none" strike="noStrike" cap="none" normalizeH="0" baseline="0">
                          <a:ln>
                            <a:noFill/>
                          </a:ln>
                          <a:solidFill>
                            <a:schemeClr val="tx1"/>
                          </a:solidFill>
                          <a:effectLst/>
                          <a:latin typeface="Arial" pitchFamily="34" charset="0"/>
                          <a:ea typeface="ＭＳ Ｐゴシック" pitchFamily="50" charset="-128"/>
                        </a:rPr>
                        <a:t>G</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CC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ja-JP" sz="2800" b="0" i="0" u="none" strike="noStrike" cap="none" normalizeH="0" baseline="0">
                          <a:ln>
                            <a:noFill/>
                          </a:ln>
                          <a:solidFill>
                            <a:schemeClr val="tx1"/>
                          </a:solidFill>
                          <a:effectLst/>
                          <a:latin typeface="Arial" pitchFamily="34" charset="0"/>
                          <a:ea typeface="ＭＳ Ｐゴシック" pitchFamily="50" charset="-128"/>
                        </a:rPr>
                        <a:t>C</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ja-JP" sz="2800" b="0" i="0" u="none" strike="noStrike" cap="none" normalizeH="0" baseline="0">
                          <a:ln>
                            <a:noFill/>
                          </a:ln>
                          <a:solidFill>
                            <a:schemeClr val="tx1"/>
                          </a:solidFill>
                          <a:effectLst/>
                          <a:latin typeface="Arial" pitchFamily="34" charset="0"/>
                          <a:ea typeface="ＭＳ Ｐゴシック" pitchFamily="50" charset="-128"/>
                        </a:rPr>
                        <a:t>G</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CC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ja-JP" sz="2800" b="0" i="0" u="none" strike="noStrike" cap="none" normalizeH="0" baseline="0">
                          <a:ln>
                            <a:noFill/>
                          </a:ln>
                          <a:solidFill>
                            <a:schemeClr val="tx1"/>
                          </a:solidFill>
                          <a:effectLst/>
                          <a:latin typeface="Arial" pitchFamily="34" charset="0"/>
                          <a:ea typeface="ＭＳ Ｐゴシック" pitchFamily="50" charset="-128"/>
                        </a:rPr>
                        <a:t>A</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FF33"/>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ja-JP" sz="2800" b="0" i="0" u="none" strike="noStrike" cap="none" normalizeH="0" baseline="0">
                          <a:ln>
                            <a:noFill/>
                          </a:ln>
                          <a:solidFill>
                            <a:schemeClr val="tx1"/>
                          </a:solidFill>
                          <a:effectLst/>
                          <a:latin typeface="Arial" pitchFamily="34" charset="0"/>
                          <a:ea typeface="ＭＳ Ｐゴシック" pitchFamily="50" charset="-128"/>
                        </a:rPr>
                        <a:t>T</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6600"/>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ja-JP" sz="2800" b="0" i="0" u="none" strike="noStrike" cap="none" normalizeH="0" baseline="0">
                          <a:ln>
                            <a:noFill/>
                          </a:ln>
                          <a:solidFill>
                            <a:schemeClr val="tx1"/>
                          </a:solidFill>
                          <a:effectLst/>
                          <a:latin typeface="Arial" pitchFamily="34" charset="0"/>
                          <a:ea typeface="ＭＳ Ｐゴシック" pitchFamily="50" charset="-128"/>
                        </a:rPr>
                        <a:t>A</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FF33"/>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ja-JP" sz="2800" b="0" i="0" u="none" strike="noStrike" cap="none" normalizeH="0" baseline="0">
                          <a:ln>
                            <a:noFill/>
                          </a:ln>
                          <a:solidFill>
                            <a:schemeClr val="tx1"/>
                          </a:solidFill>
                          <a:effectLst/>
                          <a:latin typeface="Arial" pitchFamily="34" charset="0"/>
                          <a:ea typeface="ＭＳ Ｐゴシック" pitchFamily="50" charset="-128"/>
                        </a:rPr>
                        <a:t>G</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CC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ja-JP" sz="2800" b="0" i="0" u="none" strike="noStrike" cap="none" normalizeH="0" baseline="0">
                          <a:ln>
                            <a:noFill/>
                          </a:ln>
                          <a:solidFill>
                            <a:schemeClr val="tx1"/>
                          </a:solidFill>
                          <a:effectLst/>
                          <a:latin typeface="Arial" pitchFamily="34" charset="0"/>
                          <a:ea typeface="ＭＳ Ｐゴシック" pitchFamily="50" charset="-128"/>
                        </a:rPr>
                        <a:t>A</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FF33"/>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ja-JP" sz="2800" b="0" i="0" u="none" strike="noStrike" cap="none" normalizeH="0" baseline="0">
                          <a:ln>
                            <a:noFill/>
                          </a:ln>
                          <a:solidFill>
                            <a:schemeClr val="tx1"/>
                          </a:solidFill>
                          <a:effectLst/>
                          <a:latin typeface="Arial" pitchFamily="34" charset="0"/>
                          <a:ea typeface="ＭＳ Ｐゴシック" pitchFamily="50" charset="-128"/>
                        </a:rPr>
                        <a:t>T</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6600"/>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ja-JP" sz="2800" b="0" i="0" u="none" strike="noStrike" cap="none" normalizeH="0" baseline="0">
                          <a:ln>
                            <a:noFill/>
                          </a:ln>
                          <a:solidFill>
                            <a:schemeClr val="tx1"/>
                          </a:solidFill>
                          <a:effectLst/>
                          <a:latin typeface="Arial" pitchFamily="34" charset="0"/>
                          <a:ea typeface="ＭＳ Ｐゴシック" pitchFamily="50" charset="-128"/>
                        </a:rPr>
                        <a:t>C</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ja-JP" sz="2800" b="0" i="0" u="none" strike="noStrike" cap="none" normalizeH="0" baseline="0">
                          <a:ln>
                            <a:noFill/>
                          </a:ln>
                          <a:solidFill>
                            <a:schemeClr val="tx1"/>
                          </a:solidFill>
                          <a:effectLst/>
                          <a:latin typeface="Arial" pitchFamily="34" charset="0"/>
                          <a:ea typeface="ＭＳ Ｐゴシック" pitchFamily="50" charset="-128"/>
                        </a:rPr>
                        <a:t>G</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CC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ja-JP" sz="2800" b="0" i="0" u="none" strike="noStrike" cap="none" normalizeH="0" baseline="0">
                          <a:ln>
                            <a:noFill/>
                          </a:ln>
                          <a:solidFill>
                            <a:schemeClr val="tx1"/>
                          </a:solidFill>
                          <a:effectLst/>
                          <a:latin typeface="Arial" pitchFamily="34" charset="0"/>
                          <a:ea typeface="ＭＳ Ｐゴシック" pitchFamily="50" charset="-128"/>
                        </a:rPr>
                        <a:t>C</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ja-JP" sz="2800" b="0" i="0" u="none" strike="noStrike" cap="none" normalizeH="0" baseline="0">
                          <a:ln>
                            <a:noFill/>
                          </a:ln>
                          <a:solidFill>
                            <a:schemeClr val="tx1"/>
                          </a:solidFill>
                          <a:effectLst/>
                          <a:latin typeface="Arial" pitchFamily="34" charset="0"/>
                          <a:ea typeface="ＭＳ Ｐゴシック" pitchFamily="50" charset="-128"/>
                        </a:rPr>
                        <a:t>T</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6600"/>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ja-JP" sz="2800" b="0" i="0" u="none" strike="noStrike" cap="none" normalizeH="0" baseline="0">
                          <a:ln>
                            <a:noFill/>
                          </a:ln>
                          <a:solidFill>
                            <a:schemeClr val="tx1"/>
                          </a:solidFill>
                          <a:effectLst/>
                          <a:latin typeface="Arial" pitchFamily="34" charset="0"/>
                          <a:ea typeface="ＭＳ Ｐゴシック" pitchFamily="50" charset="-128"/>
                        </a:rPr>
                        <a:t>A</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FF33"/>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ja-JP" sz="2800" b="0" i="0" u="none" strike="noStrike" cap="none" normalizeH="0" baseline="0">
                          <a:ln>
                            <a:noFill/>
                          </a:ln>
                          <a:solidFill>
                            <a:schemeClr val="tx1"/>
                          </a:solidFill>
                          <a:effectLst/>
                          <a:latin typeface="Arial" pitchFamily="34" charset="0"/>
                          <a:ea typeface="ＭＳ Ｐゴシック" pitchFamily="50" charset="-128"/>
                        </a:rPr>
                        <a:t>G</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CCFF"/>
                    </a:solidFill>
                  </a:tcPr>
                </a:tc>
                <a:extLst>
                  <a:ext uri="{0D108BD9-81ED-4DB2-BD59-A6C34878D82A}">
                    <a16:rowId xmlns:a16="http://schemas.microsoft.com/office/drawing/2014/main" val="10000"/>
                  </a:ext>
                </a:extLst>
              </a:tr>
              <a:tr h="8636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ja-JP" altLang="ja-JP" sz="2800" b="0" i="0" u="none" strike="noStrike" cap="none" normalizeH="0" baseline="0">
                        <a:ln>
                          <a:noFill/>
                        </a:ln>
                        <a:solidFill>
                          <a:schemeClr val="tx1"/>
                        </a:solidFill>
                        <a:effectLst/>
                        <a:latin typeface="Arial" pitchFamily="34" charset="0"/>
                        <a:ea typeface="ＭＳ Ｐゴシック" pitchFamily="50" charset="-128"/>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ja-JP" altLang="ja-JP" sz="2800" b="0" i="0" u="none" strike="noStrike" cap="none" normalizeH="0" baseline="0">
                        <a:ln>
                          <a:noFill/>
                        </a:ln>
                        <a:solidFill>
                          <a:schemeClr val="tx1"/>
                        </a:solidFill>
                        <a:effectLst/>
                        <a:latin typeface="Arial" pitchFamily="34" charset="0"/>
                        <a:ea typeface="ＭＳ Ｐゴシック" pitchFamily="50" charset="-128"/>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ja-JP" altLang="ja-JP" sz="2800" b="0" i="0" u="none" strike="noStrike" cap="none" normalizeH="0" baseline="0">
                        <a:ln>
                          <a:noFill/>
                        </a:ln>
                        <a:solidFill>
                          <a:schemeClr val="tx1"/>
                        </a:solidFill>
                        <a:effectLst/>
                        <a:latin typeface="Arial" pitchFamily="34" charset="0"/>
                        <a:ea typeface="ＭＳ Ｐゴシック" pitchFamily="50" charset="-128"/>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ja-JP" altLang="ja-JP" sz="2800" b="0" i="0" u="none" strike="noStrike" cap="none" normalizeH="0" baseline="0">
                        <a:ln>
                          <a:noFill/>
                        </a:ln>
                        <a:solidFill>
                          <a:schemeClr val="tx1"/>
                        </a:solidFill>
                        <a:effectLst/>
                        <a:latin typeface="Arial" pitchFamily="34" charset="0"/>
                        <a:ea typeface="ＭＳ Ｐゴシック" pitchFamily="50" charset="-128"/>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ja-JP" altLang="ja-JP" sz="2800" b="0" i="0" u="none" strike="noStrike" cap="none" normalizeH="0" baseline="0">
                        <a:ln>
                          <a:noFill/>
                        </a:ln>
                        <a:solidFill>
                          <a:schemeClr val="tx1"/>
                        </a:solidFill>
                        <a:effectLst/>
                        <a:latin typeface="Arial" pitchFamily="34" charset="0"/>
                        <a:ea typeface="ＭＳ Ｐゴシック" pitchFamily="50" charset="-128"/>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ja-JP" altLang="ja-JP" sz="2800" b="0" i="0" u="none" strike="noStrike" cap="none" normalizeH="0" baseline="0">
                        <a:ln>
                          <a:noFill/>
                        </a:ln>
                        <a:solidFill>
                          <a:schemeClr val="tx1"/>
                        </a:solidFill>
                        <a:effectLst/>
                        <a:latin typeface="Arial" pitchFamily="34" charset="0"/>
                        <a:ea typeface="ＭＳ Ｐゴシック" pitchFamily="50" charset="-128"/>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ja-JP" altLang="ja-JP" sz="2800" b="0" i="0" u="none" strike="noStrike" cap="none" normalizeH="0" baseline="0">
                        <a:ln>
                          <a:noFill/>
                        </a:ln>
                        <a:solidFill>
                          <a:schemeClr val="tx1"/>
                        </a:solidFill>
                        <a:effectLst/>
                        <a:latin typeface="Arial" pitchFamily="34" charset="0"/>
                        <a:ea typeface="ＭＳ Ｐゴシック" pitchFamily="50" charset="-128"/>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ja-JP" altLang="ja-JP" sz="2800" b="0" i="0" u="none" strike="noStrike" cap="none" normalizeH="0" baseline="0">
                        <a:ln>
                          <a:noFill/>
                        </a:ln>
                        <a:solidFill>
                          <a:schemeClr val="tx1"/>
                        </a:solidFill>
                        <a:effectLst/>
                        <a:latin typeface="Arial" pitchFamily="34" charset="0"/>
                        <a:ea typeface="ＭＳ Ｐゴシック" pitchFamily="50" charset="-128"/>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ja-JP" altLang="ja-JP" sz="2800" b="0" i="0" u="none" strike="noStrike" cap="none" normalizeH="0" baseline="0">
                        <a:ln>
                          <a:noFill/>
                        </a:ln>
                        <a:solidFill>
                          <a:schemeClr val="tx1"/>
                        </a:solidFill>
                        <a:effectLst/>
                        <a:latin typeface="Arial" pitchFamily="34" charset="0"/>
                        <a:ea typeface="ＭＳ Ｐゴシック" pitchFamily="50" charset="-128"/>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ja-JP" altLang="ja-JP" sz="2800" b="0" i="0" u="none" strike="noStrike" cap="none" normalizeH="0" baseline="0">
                        <a:ln>
                          <a:noFill/>
                        </a:ln>
                        <a:solidFill>
                          <a:schemeClr val="tx1"/>
                        </a:solidFill>
                        <a:effectLst/>
                        <a:latin typeface="Arial" pitchFamily="34" charset="0"/>
                        <a:ea typeface="ＭＳ Ｐゴシック" pitchFamily="50" charset="-128"/>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ja-JP" altLang="ja-JP" sz="2800" b="0" i="0" u="none" strike="noStrike" cap="none" normalizeH="0" baseline="0">
                        <a:ln>
                          <a:noFill/>
                        </a:ln>
                        <a:solidFill>
                          <a:schemeClr val="tx1"/>
                        </a:solidFill>
                        <a:effectLst/>
                        <a:latin typeface="Arial" pitchFamily="34" charset="0"/>
                        <a:ea typeface="ＭＳ Ｐゴシック" pitchFamily="50" charset="-128"/>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ja-JP" altLang="ja-JP" sz="2800" b="0" i="0" u="none" strike="noStrike" cap="none" normalizeH="0" baseline="0">
                        <a:ln>
                          <a:noFill/>
                        </a:ln>
                        <a:solidFill>
                          <a:schemeClr val="tx1"/>
                        </a:solidFill>
                        <a:effectLst/>
                        <a:latin typeface="Arial" pitchFamily="34" charset="0"/>
                        <a:ea typeface="ＭＳ Ｐゴシック" pitchFamily="50" charset="-128"/>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ja-JP" altLang="ja-JP" sz="2800" b="0" i="0" u="none" strike="noStrike" cap="none" normalizeH="0" baseline="0">
                        <a:ln>
                          <a:noFill/>
                        </a:ln>
                        <a:solidFill>
                          <a:schemeClr val="tx1"/>
                        </a:solidFill>
                        <a:effectLst/>
                        <a:latin typeface="Arial" pitchFamily="34" charset="0"/>
                        <a:ea typeface="ＭＳ Ｐゴシック" pitchFamily="50" charset="-128"/>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ja-JP" altLang="ja-JP" sz="2800" b="0" i="0" u="none" strike="noStrike" cap="none" normalizeH="0" baseline="0">
                        <a:ln>
                          <a:noFill/>
                        </a:ln>
                        <a:solidFill>
                          <a:schemeClr val="tx1"/>
                        </a:solidFill>
                        <a:effectLst/>
                        <a:latin typeface="Arial" pitchFamily="34" charset="0"/>
                        <a:ea typeface="ＭＳ Ｐゴシック" pitchFamily="50" charset="-128"/>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ja-JP" altLang="ja-JP" sz="2800" b="0" i="0" u="none" strike="noStrike" cap="none" normalizeH="0" baseline="0">
                        <a:ln>
                          <a:noFill/>
                        </a:ln>
                        <a:solidFill>
                          <a:schemeClr val="tx1"/>
                        </a:solidFill>
                        <a:effectLst/>
                        <a:latin typeface="Arial" pitchFamily="34" charset="0"/>
                        <a:ea typeface="ＭＳ Ｐゴシック" pitchFamily="50" charset="-128"/>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ja-JP" altLang="ja-JP" sz="2800" b="0" i="0" u="none" strike="noStrike" cap="none" normalizeH="0" baseline="0">
                        <a:ln>
                          <a:noFill/>
                        </a:ln>
                        <a:solidFill>
                          <a:schemeClr val="tx1"/>
                        </a:solidFill>
                        <a:effectLst/>
                        <a:latin typeface="Arial" pitchFamily="34" charset="0"/>
                        <a:ea typeface="ＭＳ Ｐゴシック" pitchFamily="50" charset="-128"/>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ja-JP" altLang="ja-JP" sz="2800" b="0" i="0" u="none" strike="noStrike" cap="none" normalizeH="0" baseline="0">
                        <a:ln>
                          <a:noFill/>
                        </a:ln>
                        <a:solidFill>
                          <a:schemeClr val="tx1"/>
                        </a:solidFill>
                        <a:effectLst/>
                        <a:latin typeface="Arial" pitchFamily="34" charset="0"/>
                        <a:ea typeface="ＭＳ Ｐゴシック" pitchFamily="50" charset="-128"/>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ja-JP" altLang="ja-JP" sz="2800" b="0" i="0" u="none" strike="noStrike" cap="none" normalizeH="0" baseline="0">
                        <a:ln>
                          <a:noFill/>
                        </a:ln>
                        <a:solidFill>
                          <a:schemeClr val="tx1"/>
                        </a:solidFill>
                        <a:effectLst/>
                        <a:latin typeface="Arial" pitchFamily="34" charset="0"/>
                        <a:ea typeface="ＭＳ Ｐゴシック" pitchFamily="50" charset="-128"/>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8636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ja-JP" sz="2800" b="0" i="0" u="none" strike="noStrike" cap="none" normalizeH="0" baseline="0">
                          <a:ln>
                            <a:noFill/>
                          </a:ln>
                          <a:solidFill>
                            <a:schemeClr val="tx1"/>
                          </a:solidFill>
                          <a:effectLst/>
                          <a:latin typeface="Arial" pitchFamily="34" charset="0"/>
                          <a:ea typeface="ＭＳ Ｐゴシック" pitchFamily="50" charset="-128"/>
                        </a:rPr>
                        <a:t>G</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33CC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ja-JP" sz="2800" b="0" i="0" u="none" strike="noStrike" cap="none" normalizeH="0" baseline="0">
                          <a:ln>
                            <a:noFill/>
                          </a:ln>
                          <a:solidFill>
                            <a:schemeClr val="tx1"/>
                          </a:solidFill>
                          <a:effectLst/>
                          <a:latin typeface="Arial" pitchFamily="34" charset="0"/>
                          <a:ea typeface="ＭＳ Ｐゴシック" pitchFamily="50" charset="-128"/>
                        </a:rPr>
                        <a:t>C</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ja-JP" sz="2800" b="0" i="0" u="none" strike="noStrike" cap="none" normalizeH="0" baseline="0">
                          <a:ln>
                            <a:noFill/>
                          </a:ln>
                          <a:solidFill>
                            <a:schemeClr val="tx1"/>
                          </a:solidFill>
                          <a:effectLst/>
                          <a:latin typeface="Arial" pitchFamily="34" charset="0"/>
                          <a:ea typeface="ＭＳ Ｐゴシック" pitchFamily="50" charset="-128"/>
                        </a:rPr>
                        <a:t>U</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9966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ja-JP" sz="2800" b="0" i="0" u="none" strike="noStrike" cap="none" normalizeH="0" baseline="0">
                          <a:ln>
                            <a:noFill/>
                          </a:ln>
                          <a:solidFill>
                            <a:schemeClr val="tx1"/>
                          </a:solidFill>
                          <a:effectLst/>
                          <a:latin typeface="Arial" pitchFamily="34" charset="0"/>
                          <a:ea typeface="ＭＳ Ｐゴシック" pitchFamily="50" charset="-128"/>
                        </a:rPr>
                        <a:t>C</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ja-JP" sz="2800" b="0" i="0" u="none" strike="noStrike" cap="none" normalizeH="0" baseline="0">
                          <a:ln>
                            <a:noFill/>
                          </a:ln>
                          <a:solidFill>
                            <a:schemeClr val="tx1"/>
                          </a:solidFill>
                          <a:effectLst/>
                          <a:latin typeface="Arial" pitchFamily="34" charset="0"/>
                          <a:ea typeface="ＭＳ Ｐゴシック" pitchFamily="50" charset="-128"/>
                        </a:rPr>
                        <a:t>G</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33CC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ja-JP" sz="2800" b="0" i="0" u="none" strike="noStrike" cap="none" normalizeH="0" baseline="0">
                          <a:ln>
                            <a:noFill/>
                          </a:ln>
                          <a:solidFill>
                            <a:schemeClr val="tx1"/>
                          </a:solidFill>
                          <a:effectLst/>
                          <a:latin typeface="Arial" pitchFamily="34" charset="0"/>
                          <a:ea typeface="ＭＳ Ｐゴシック" pitchFamily="50" charset="-128"/>
                        </a:rPr>
                        <a:t>C</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ja-JP" sz="2800" b="0" i="0" u="none" strike="noStrike" cap="none" normalizeH="0" baseline="0">
                          <a:ln>
                            <a:noFill/>
                          </a:ln>
                          <a:solidFill>
                            <a:schemeClr val="tx1"/>
                          </a:solidFill>
                          <a:effectLst/>
                          <a:latin typeface="Arial" pitchFamily="34" charset="0"/>
                          <a:ea typeface="ＭＳ Ｐゴシック" pitchFamily="50" charset="-128"/>
                        </a:rPr>
                        <a:t>U</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9966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ja-JP" sz="2800" b="0" i="0" u="none" strike="noStrike" cap="none" normalizeH="0" baseline="0">
                          <a:ln>
                            <a:noFill/>
                          </a:ln>
                          <a:solidFill>
                            <a:schemeClr val="tx1"/>
                          </a:solidFill>
                          <a:effectLst/>
                          <a:latin typeface="Arial" pitchFamily="34" charset="0"/>
                          <a:ea typeface="ＭＳ Ｐゴシック" pitchFamily="50" charset="-128"/>
                        </a:rPr>
                        <a:t>A</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99FF33"/>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ja-JP" sz="2800" b="0" i="0" u="none" strike="noStrike" cap="none" normalizeH="0" baseline="0">
                          <a:ln>
                            <a:noFill/>
                          </a:ln>
                          <a:solidFill>
                            <a:schemeClr val="tx1"/>
                          </a:solidFill>
                          <a:effectLst/>
                          <a:latin typeface="Arial" pitchFamily="34" charset="0"/>
                          <a:ea typeface="ＭＳ Ｐゴシック" pitchFamily="50" charset="-128"/>
                        </a:rPr>
                        <a:t>U</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9966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ja-JP" sz="2800" b="0" i="0" u="none" strike="noStrike" cap="none" normalizeH="0" baseline="0">
                          <a:ln>
                            <a:noFill/>
                          </a:ln>
                          <a:solidFill>
                            <a:schemeClr val="tx1"/>
                          </a:solidFill>
                          <a:effectLst/>
                          <a:latin typeface="Arial" pitchFamily="34" charset="0"/>
                          <a:ea typeface="ＭＳ Ｐゴシック" pitchFamily="50" charset="-128"/>
                        </a:rPr>
                        <a:t>C</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ja-JP" sz="2800" b="0" i="0" u="none" strike="noStrike" cap="none" normalizeH="0" baseline="0">
                          <a:ln>
                            <a:noFill/>
                          </a:ln>
                          <a:solidFill>
                            <a:schemeClr val="tx1"/>
                          </a:solidFill>
                          <a:effectLst/>
                          <a:latin typeface="Arial" pitchFamily="34" charset="0"/>
                          <a:ea typeface="ＭＳ Ｐゴシック" pitchFamily="50" charset="-128"/>
                        </a:rPr>
                        <a:t>U</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9966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ja-JP" sz="2800" b="0" i="0" u="none" strike="noStrike" cap="none" normalizeH="0" baseline="0">
                          <a:ln>
                            <a:noFill/>
                          </a:ln>
                          <a:solidFill>
                            <a:schemeClr val="tx1"/>
                          </a:solidFill>
                          <a:effectLst/>
                          <a:latin typeface="Arial" pitchFamily="34" charset="0"/>
                          <a:ea typeface="ＭＳ Ｐゴシック" pitchFamily="50" charset="-128"/>
                        </a:rPr>
                        <a:t>A</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99FF33"/>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ja-JP" sz="2800" b="0" i="0" u="none" strike="noStrike" cap="none" normalizeH="0" baseline="0">
                          <a:ln>
                            <a:noFill/>
                          </a:ln>
                          <a:solidFill>
                            <a:schemeClr val="tx1"/>
                          </a:solidFill>
                          <a:effectLst/>
                          <a:latin typeface="Arial" pitchFamily="34" charset="0"/>
                          <a:ea typeface="ＭＳ Ｐゴシック" pitchFamily="50" charset="-128"/>
                        </a:rPr>
                        <a:t>G</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33CC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ja-JP" sz="2800" b="0" i="0" u="none" strike="noStrike" cap="none" normalizeH="0" baseline="0">
                          <a:ln>
                            <a:noFill/>
                          </a:ln>
                          <a:solidFill>
                            <a:schemeClr val="tx1"/>
                          </a:solidFill>
                          <a:effectLst/>
                          <a:latin typeface="Arial" pitchFamily="34" charset="0"/>
                          <a:ea typeface="ＭＳ Ｐゴシック" pitchFamily="50" charset="-128"/>
                        </a:rPr>
                        <a:t>C</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ja-JP" sz="2800" b="0" i="0" u="none" strike="noStrike" cap="none" normalizeH="0" baseline="0">
                          <a:ln>
                            <a:noFill/>
                          </a:ln>
                          <a:solidFill>
                            <a:schemeClr val="tx1"/>
                          </a:solidFill>
                          <a:effectLst/>
                          <a:latin typeface="Arial" pitchFamily="34" charset="0"/>
                          <a:ea typeface="ＭＳ Ｐゴシック" pitchFamily="50" charset="-128"/>
                        </a:rPr>
                        <a:t>G</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33CC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ja-JP" sz="2800" b="0" i="0" u="none" strike="noStrike" cap="none" normalizeH="0" baseline="0">
                          <a:ln>
                            <a:noFill/>
                          </a:ln>
                          <a:solidFill>
                            <a:schemeClr val="tx1"/>
                          </a:solidFill>
                          <a:effectLst/>
                          <a:latin typeface="Arial" pitchFamily="34" charset="0"/>
                          <a:ea typeface="ＭＳ Ｐゴシック" pitchFamily="50" charset="-128"/>
                        </a:rPr>
                        <a:t>A</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99FF33"/>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ja-JP" sz="2800" b="0" i="0" u="none" strike="noStrike" cap="none" normalizeH="0" baseline="0">
                          <a:ln>
                            <a:noFill/>
                          </a:ln>
                          <a:solidFill>
                            <a:schemeClr val="tx1"/>
                          </a:solidFill>
                          <a:effectLst/>
                          <a:latin typeface="Arial" pitchFamily="34" charset="0"/>
                          <a:ea typeface="ＭＳ Ｐゴシック" pitchFamily="50" charset="-128"/>
                        </a:rPr>
                        <a:t>U</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9966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ja-JP" sz="2800" b="0" i="0" u="none" strike="noStrike" cap="none" normalizeH="0" baseline="0">
                          <a:ln>
                            <a:noFill/>
                          </a:ln>
                          <a:solidFill>
                            <a:schemeClr val="tx1"/>
                          </a:solidFill>
                          <a:effectLst/>
                          <a:latin typeface="Arial" pitchFamily="34" charset="0"/>
                          <a:ea typeface="ＭＳ Ｐゴシック" pitchFamily="50" charset="-128"/>
                        </a:rPr>
                        <a:t>C</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extLst>
                  <a:ext uri="{0D108BD9-81ED-4DB2-BD59-A6C34878D82A}">
                    <a16:rowId xmlns:a16="http://schemas.microsoft.com/office/drawing/2014/main" val="10002"/>
                  </a:ext>
                </a:extLst>
              </a:tr>
              <a:tr h="720725">
                <a:tc gridSpan="3">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ja-JP" altLang="ja-JP" sz="2400" b="0" i="0" u="none" strike="noStrike" cap="none" normalizeH="0" baseline="0">
                        <a:ln>
                          <a:noFill/>
                        </a:ln>
                        <a:solidFill>
                          <a:schemeClr val="tx1"/>
                        </a:solidFill>
                        <a:effectLst/>
                        <a:latin typeface="Arial" pitchFamily="34" charset="0"/>
                        <a:ea typeface="ＭＳ Ｐゴシック" pitchFamily="50" charset="-128"/>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kumimoji="1" lang="ja-JP" altLang="en-US"/>
                    </a:p>
                  </a:txBody>
                  <a:tcPr/>
                </a:tc>
                <a:tc hMerge="1">
                  <a:txBody>
                    <a:bodyPr/>
                    <a:lstStyle/>
                    <a:p>
                      <a:endParaRPr kumimoji="1" lang="ja-JP" altLang="en-US"/>
                    </a:p>
                  </a:txBody>
                  <a:tcPr/>
                </a:tc>
                <a:tc gridSpan="3">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ja-JP" altLang="ja-JP" sz="2400" b="0" i="0" u="none" strike="noStrike" cap="none" normalizeH="0" baseline="0">
                        <a:ln>
                          <a:noFill/>
                        </a:ln>
                        <a:solidFill>
                          <a:schemeClr val="tx1"/>
                        </a:solidFill>
                        <a:effectLst/>
                        <a:latin typeface="Arial" pitchFamily="34" charset="0"/>
                        <a:ea typeface="ＭＳ Ｐゴシック" pitchFamily="50" charset="-128"/>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kumimoji="1" lang="ja-JP" altLang="en-US"/>
                    </a:p>
                  </a:txBody>
                  <a:tcPr/>
                </a:tc>
                <a:tc hMerge="1">
                  <a:txBody>
                    <a:bodyPr/>
                    <a:lstStyle/>
                    <a:p>
                      <a:endParaRPr kumimoji="1" lang="ja-JP" altLang="en-US"/>
                    </a:p>
                  </a:txBody>
                  <a:tcPr/>
                </a:tc>
                <a:tc gridSpan="3">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ja-JP" altLang="ja-JP" sz="2400" b="0" i="0" u="none" strike="noStrike" cap="none" normalizeH="0" baseline="0">
                        <a:ln>
                          <a:noFill/>
                        </a:ln>
                        <a:solidFill>
                          <a:schemeClr val="tx1"/>
                        </a:solidFill>
                        <a:effectLst/>
                        <a:latin typeface="Arial" pitchFamily="34" charset="0"/>
                        <a:ea typeface="ＭＳ Ｐゴシック" pitchFamily="50" charset="-128"/>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kumimoji="1" lang="ja-JP" altLang="en-US"/>
                    </a:p>
                  </a:txBody>
                  <a:tcPr/>
                </a:tc>
                <a:tc hMerge="1">
                  <a:txBody>
                    <a:bodyPr/>
                    <a:lstStyle/>
                    <a:p>
                      <a:endParaRPr kumimoji="1" lang="ja-JP" altLang="en-US"/>
                    </a:p>
                  </a:txBody>
                  <a:tcPr/>
                </a:tc>
                <a:tc gridSpan="3">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ja-JP" altLang="ja-JP" sz="2400" b="0" i="0" u="none" strike="noStrike" cap="none" normalizeH="0" baseline="0">
                        <a:ln>
                          <a:noFill/>
                        </a:ln>
                        <a:solidFill>
                          <a:schemeClr val="tx1"/>
                        </a:solidFill>
                        <a:effectLst/>
                        <a:latin typeface="Arial" pitchFamily="34" charset="0"/>
                        <a:ea typeface="ＭＳ Ｐゴシック" pitchFamily="50" charset="-128"/>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kumimoji="1" lang="ja-JP" altLang="en-US"/>
                    </a:p>
                  </a:txBody>
                  <a:tcPr/>
                </a:tc>
                <a:tc hMerge="1">
                  <a:txBody>
                    <a:bodyPr/>
                    <a:lstStyle/>
                    <a:p>
                      <a:endParaRPr kumimoji="1" lang="ja-JP" altLang="en-US"/>
                    </a:p>
                  </a:txBody>
                  <a:tcPr/>
                </a:tc>
                <a:tc gridSpan="3">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ja-JP" altLang="ja-JP" sz="2400" b="0" i="0" u="none" strike="noStrike" cap="none" normalizeH="0" baseline="0">
                        <a:ln>
                          <a:noFill/>
                        </a:ln>
                        <a:solidFill>
                          <a:schemeClr val="tx1"/>
                        </a:solidFill>
                        <a:effectLst/>
                        <a:latin typeface="Arial" pitchFamily="34" charset="0"/>
                        <a:ea typeface="ＭＳ Ｐゴシック" pitchFamily="50" charset="-128"/>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kumimoji="1" lang="ja-JP" altLang="en-US"/>
                    </a:p>
                  </a:txBody>
                  <a:tcPr/>
                </a:tc>
                <a:tc hMerge="1">
                  <a:txBody>
                    <a:bodyPr/>
                    <a:lstStyle/>
                    <a:p>
                      <a:endParaRPr kumimoji="1" lang="ja-JP" altLang="en-US"/>
                    </a:p>
                  </a:txBody>
                  <a:tcPr/>
                </a:tc>
                <a:tc gridSpan="3">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ja-JP" altLang="ja-JP" sz="2400" b="0" i="0" u="none" strike="noStrike" cap="none" normalizeH="0" baseline="0">
                        <a:ln>
                          <a:noFill/>
                        </a:ln>
                        <a:solidFill>
                          <a:schemeClr val="tx1"/>
                        </a:solidFill>
                        <a:effectLst/>
                        <a:latin typeface="Arial" pitchFamily="34" charset="0"/>
                        <a:ea typeface="ＭＳ Ｐゴシック" pitchFamily="50" charset="-128"/>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kumimoji="1" lang="ja-JP" altLang="en-US"/>
                    </a:p>
                  </a:txBody>
                  <a:tcPr/>
                </a:tc>
                <a:tc hMerge="1">
                  <a:txBody>
                    <a:bodyPr/>
                    <a:lstStyle/>
                    <a:p>
                      <a:endParaRPr kumimoji="1" lang="ja-JP" altLang="en-US"/>
                    </a:p>
                  </a:txBody>
                  <a:tcPr/>
                </a:tc>
                <a:extLst>
                  <a:ext uri="{0D108BD9-81ED-4DB2-BD59-A6C34878D82A}">
                    <a16:rowId xmlns:a16="http://schemas.microsoft.com/office/drawing/2014/main" val="10003"/>
                  </a:ext>
                </a:extLst>
              </a:tr>
              <a:tr h="1203325">
                <a:tc gridSpan="3">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ja-JP" altLang="en-US" sz="1800" b="1" i="0" u="none" strike="noStrike" cap="none" normalizeH="0" baseline="0" dirty="0">
                          <a:ln>
                            <a:noFill/>
                          </a:ln>
                          <a:solidFill>
                            <a:schemeClr val="tx1"/>
                          </a:solidFill>
                          <a:effectLst/>
                          <a:latin typeface="UD デジタル 教科書体 NK-B" panose="02020700000000000000" pitchFamily="18" charset="-128"/>
                          <a:ea typeface="UD デジタル 教科書体 NK-B" panose="02020700000000000000" pitchFamily="18" charset="-128"/>
                        </a:rPr>
                        <a:t>アラニン</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99CC"/>
                    </a:solidFill>
                  </a:tcPr>
                </a:tc>
                <a:tc hMerge="1">
                  <a:txBody>
                    <a:bodyPr/>
                    <a:lstStyle/>
                    <a:p>
                      <a:endParaRPr kumimoji="1" lang="ja-JP" altLang="en-US"/>
                    </a:p>
                  </a:txBody>
                  <a:tcPr/>
                </a:tc>
                <a:tc hMerge="1">
                  <a:txBody>
                    <a:bodyPr/>
                    <a:lstStyle/>
                    <a:p>
                      <a:endParaRPr kumimoji="1" lang="ja-JP" altLang="en-US"/>
                    </a:p>
                  </a:txBody>
                  <a:tcPr/>
                </a:tc>
                <a:tc gridSpan="3">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ja-JP" altLang="en-US" sz="1600" b="1" i="0" u="none" strike="noStrike" cap="none" normalizeH="0" baseline="0" dirty="0">
                          <a:ln>
                            <a:noFill/>
                          </a:ln>
                          <a:solidFill>
                            <a:schemeClr val="tx1"/>
                          </a:solidFill>
                          <a:effectLst/>
                          <a:latin typeface="UD デジタル 教科書体 NK-B" panose="02020700000000000000" pitchFamily="18" charset="-128"/>
                          <a:ea typeface="UD デジタル 教科書体 NK-B" panose="02020700000000000000" pitchFamily="18" charset="-128"/>
                        </a:rPr>
                        <a:t>アルギニン</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CC00"/>
                    </a:solidFill>
                  </a:tcPr>
                </a:tc>
                <a:tc hMerge="1">
                  <a:txBody>
                    <a:bodyPr/>
                    <a:lstStyle/>
                    <a:p>
                      <a:endParaRPr kumimoji="1" lang="ja-JP" altLang="en-US"/>
                    </a:p>
                  </a:txBody>
                  <a:tcPr/>
                </a:tc>
                <a:tc hMerge="1">
                  <a:txBody>
                    <a:bodyPr/>
                    <a:lstStyle/>
                    <a:p>
                      <a:endParaRPr kumimoji="1" lang="ja-JP" altLang="en-US"/>
                    </a:p>
                  </a:txBody>
                  <a:tcPr/>
                </a:tc>
                <a:tc gridSpan="3">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ja-JP" altLang="en-US" sz="1800" b="1" i="0" u="none" strike="noStrike" cap="none" normalizeH="0" baseline="0" dirty="0">
                          <a:ln>
                            <a:noFill/>
                          </a:ln>
                          <a:solidFill>
                            <a:schemeClr val="tx1"/>
                          </a:solidFill>
                          <a:effectLst/>
                          <a:latin typeface="UD デジタル 教科書体 NK-B" panose="02020700000000000000" pitchFamily="18" charset="-128"/>
                          <a:ea typeface="UD デジタル 教科書体 NK-B" panose="02020700000000000000" pitchFamily="18" charset="-128"/>
                        </a:rPr>
                        <a:t>チロシン</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9999"/>
                    </a:solidFill>
                  </a:tcPr>
                </a:tc>
                <a:tc hMerge="1">
                  <a:txBody>
                    <a:bodyPr/>
                    <a:lstStyle/>
                    <a:p>
                      <a:endParaRPr kumimoji="1" lang="ja-JP" altLang="en-US"/>
                    </a:p>
                  </a:txBody>
                  <a:tcPr/>
                </a:tc>
                <a:tc hMerge="1">
                  <a:txBody>
                    <a:bodyPr/>
                    <a:lstStyle/>
                    <a:p>
                      <a:endParaRPr kumimoji="1" lang="ja-JP" altLang="en-US"/>
                    </a:p>
                  </a:txBody>
                  <a:tcPr/>
                </a:tc>
                <a:tc gridSpan="3">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ja-JP" altLang="en-US" sz="1800" b="1" i="0" u="none" strike="noStrike" cap="none" normalizeH="0" baseline="0" dirty="0">
                          <a:ln>
                            <a:noFill/>
                          </a:ln>
                          <a:solidFill>
                            <a:schemeClr val="tx1"/>
                          </a:solidFill>
                          <a:effectLst/>
                          <a:latin typeface="UD デジタル 教科書体 NK-B" panose="02020700000000000000" pitchFamily="18" charset="-128"/>
                          <a:ea typeface="UD デジタル 教科書体 NK-B" panose="02020700000000000000" pitchFamily="18" charset="-128"/>
                        </a:rPr>
                        <a:t>ロイシン</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9999FF"/>
                    </a:solidFill>
                  </a:tcPr>
                </a:tc>
                <a:tc hMerge="1">
                  <a:txBody>
                    <a:bodyPr/>
                    <a:lstStyle/>
                    <a:p>
                      <a:endParaRPr kumimoji="1" lang="ja-JP" altLang="en-US"/>
                    </a:p>
                  </a:txBody>
                  <a:tcPr/>
                </a:tc>
                <a:tc hMerge="1">
                  <a:txBody>
                    <a:bodyPr/>
                    <a:lstStyle/>
                    <a:p>
                      <a:endParaRPr kumimoji="1" lang="ja-JP" altLang="en-US"/>
                    </a:p>
                  </a:txBody>
                  <a:tcPr/>
                </a:tc>
                <a:tc gridSpan="3">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ja-JP" altLang="en-US" sz="1800" b="1" i="0" u="none" strike="noStrike" cap="none" normalizeH="0" baseline="0" dirty="0">
                          <a:ln>
                            <a:noFill/>
                          </a:ln>
                          <a:solidFill>
                            <a:schemeClr val="tx1"/>
                          </a:solidFill>
                          <a:effectLst/>
                          <a:latin typeface="UD デジタル 教科書体 NK-B" panose="02020700000000000000" pitchFamily="18" charset="-128"/>
                          <a:ea typeface="UD デジタル 教科書体 NK-B" panose="02020700000000000000" pitchFamily="18" charset="-128"/>
                        </a:rPr>
                        <a:t>アラニン</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99CC"/>
                    </a:solidFill>
                  </a:tcPr>
                </a:tc>
                <a:tc hMerge="1">
                  <a:txBody>
                    <a:bodyPr/>
                    <a:lstStyle/>
                    <a:p>
                      <a:endParaRPr kumimoji="1" lang="ja-JP" altLang="en-US"/>
                    </a:p>
                  </a:txBody>
                  <a:tcPr/>
                </a:tc>
                <a:tc hMerge="1">
                  <a:txBody>
                    <a:bodyPr/>
                    <a:lstStyle/>
                    <a:p>
                      <a:endParaRPr kumimoji="1" lang="ja-JP" altLang="en-US"/>
                    </a:p>
                  </a:txBody>
                  <a:tcPr/>
                </a:tc>
                <a:tc gridSpan="3">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ja-JP" altLang="en-US" sz="1400" b="1" i="0" u="none" strike="noStrike" cap="none" normalizeH="0" baseline="0" dirty="0">
                          <a:ln>
                            <a:noFill/>
                          </a:ln>
                          <a:solidFill>
                            <a:schemeClr val="tx1"/>
                          </a:solidFill>
                          <a:effectLst/>
                          <a:latin typeface="UD デジタル 教科書体 NK-B" panose="02020700000000000000" pitchFamily="18" charset="-128"/>
                          <a:ea typeface="UD デジタル 教科書体 NK-B" panose="02020700000000000000" pitchFamily="18" charset="-128"/>
                        </a:rPr>
                        <a:t>イソロイシン</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99"/>
                    </a:solidFill>
                  </a:tcPr>
                </a:tc>
                <a:tc hMerge="1">
                  <a:txBody>
                    <a:bodyPr/>
                    <a:lstStyle/>
                    <a:p>
                      <a:endParaRPr kumimoji="1" lang="ja-JP" altLang="en-US"/>
                    </a:p>
                  </a:txBody>
                  <a:tcPr/>
                </a:tc>
                <a:tc hMerge="1">
                  <a:txBody>
                    <a:bodyPr/>
                    <a:lstStyle/>
                    <a:p>
                      <a:endParaRPr kumimoji="1" lang="ja-JP" altLang="en-US"/>
                    </a:p>
                  </a:txBody>
                  <a:tcPr/>
                </a:tc>
                <a:extLst>
                  <a:ext uri="{0D108BD9-81ED-4DB2-BD59-A6C34878D82A}">
                    <a16:rowId xmlns:a16="http://schemas.microsoft.com/office/drawing/2014/main" val="10004"/>
                  </a:ext>
                </a:extLst>
              </a:tr>
            </a:tbl>
          </a:graphicData>
        </a:graphic>
      </p:graphicFrame>
      <p:sp>
        <p:nvSpPr>
          <p:cNvPr id="44" name="Text Box 746"/>
          <p:cNvSpPr txBox="1">
            <a:spLocks noChangeArrowheads="1"/>
          </p:cNvSpPr>
          <p:nvPr/>
        </p:nvSpPr>
        <p:spPr bwMode="auto">
          <a:xfrm>
            <a:off x="1556685" y="1609927"/>
            <a:ext cx="149432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eaLnBrk="1" hangingPunct="1"/>
            <a:r>
              <a:rPr lang="en-US" altLang="ja-JP" dirty="0">
                <a:latin typeface="UD デジタル 教科書体 NK-B" panose="02020700000000000000" pitchFamily="18" charset="-128"/>
                <a:ea typeface="UD デジタル 教科書体 NK-B" panose="02020700000000000000" pitchFamily="18" charset="-128"/>
              </a:rPr>
              <a:t>4</a:t>
            </a:r>
            <a:r>
              <a:rPr lang="ja-JP" altLang="en-US" dirty="0">
                <a:latin typeface="UD デジタル 教科書体 NK-B" panose="02020700000000000000" pitchFamily="18" charset="-128"/>
                <a:ea typeface="UD デジタル 教科書体 NK-B" panose="02020700000000000000" pitchFamily="18" charset="-128"/>
              </a:rPr>
              <a:t>種類の塩基</a:t>
            </a:r>
          </a:p>
        </p:txBody>
      </p:sp>
      <p:sp>
        <p:nvSpPr>
          <p:cNvPr id="45" name="Text Box 747"/>
          <p:cNvSpPr txBox="1">
            <a:spLocks noChangeArrowheads="1"/>
          </p:cNvSpPr>
          <p:nvPr/>
        </p:nvSpPr>
        <p:spPr bwMode="auto">
          <a:xfrm>
            <a:off x="1537867" y="3280847"/>
            <a:ext cx="149432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eaLnBrk="1" hangingPunct="1"/>
            <a:r>
              <a:rPr lang="en-US" altLang="ja-JP" dirty="0">
                <a:latin typeface="UD デジタル 教科書体 NK-B" panose="02020700000000000000" pitchFamily="18" charset="-128"/>
                <a:ea typeface="UD デジタル 教科書体 NK-B" panose="02020700000000000000" pitchFamily="18" charset="-128"/>
              </a:rPr>
              <a:t>4</a:t>
            </a:r>
            <a:r>
              <a:rPr lang="ja-JP" altLang="en-US" dirty="0">
                <a:latin typeface="UD デジタル 教科書体 NK-B" panose="02020700000000000000" pitchFamily="18" charset="-128"/>
                <a:ea typeface="UD デジタル 教科書体 NK-B" panose="02020700000000000000" pitchFamily="18" charset="-128"/>
              </a:rPr>
              <a:t>種類の塩基</a:t>
            </a:r>
          </a:p>
        </p:txBody>
      </p:sp>
      <p:sp>
        <p:nvSpPr>
          <p:cNvPr id="46" name="Text Box 748"/>
          <p:cNvSpPr txBox="1">
            <a:spLocks noChangeArrowheads="1"/>
          </p:cNvSpPr>
          <p:nvPr/>
        </p:nvSpPr>
        <p:spPr bwMode="auto">
          <a:xfrm>
            <a:off x="1171405" y="4991025"/>
            <a:ext cx="198483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eaLnBrk="1" hangingPunct="1"/>
            <a:r>
              <a:rPr lang="en-US" altLang="ja-JP" dirty="0">
                <a:latin typeface="UD デジタル 教科書体 NK-B" panose="02020700000000000000" pitchFamily="18" charset="-128"/>
                <a:ea typeface="UD デジタル 教科書体 NK-B" panose="02020700000000000000" pitchFamily="18" charset="-128"/>
              </a:rPr>
              <a:t>20</a:t>
            </a:r>
            <a:r>
              <a:rPr lang="ja-JP" altLang="en-US" dirty="0">
                <a:latin typeface="UD デジタル 教科書体 NK-B" panose="02020700000000000000" pitchFamily="18" charset="-128"/>
                <a:ea typeface="UD デジタル 教科書体 NK-B" panose="02020700000000000000" pitchFamily="18" charset="-128"/>
              </a:rPr>
              <a:t>種類のアミノ酸</a:t>
            </a:r>
          </a:p>
        </p:txBody>
      </p:sp>
      <p:sp>
        <p:nvSpPr>
          <p:cNvPr id="48" name="Text Box 751"/>
          <p:cNvSpPr txBox="1">
            <a:spLocks noChangeArrowheads="1"/>
          </p:cNvSpPr>
          <p:nvPr/>
        </p:nvSpPr>
        <p:spPr bwMode="auto">
          <a:xfrm>
            <a:off x="1542318" y="2710303"/>
            <a:ext cx="64452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eaLnBrk="1" hangingPunct="1"/>
            <a:r>
              <a:rPr lang="ja-JP" altLang="en-US" dirty="0">
                <a:latin typeface="UD デジタル 教科書体 NK-B" panose="02020700000000000000" pitchFamily="18" charset="-128"/>
                <a:ea typeface="UD デジタル 教科書体 NK-B" panose="02020700000000000000" pitchFamily="18" charset="-128"/>
              </a:rPr>
              <a:t>転写</a:t>
            </a:r>
          </a:p>
        </p:txBody>
      </p:sp>
      <p:sp>
        <p:nvSpPr>
          <p:cNvPr id="49" name="Text Box 752"/>
          <p:cNvSpPr txBox="1">
            <a:spLocks noChangeArrowheads="1"/>
          </p:cNvSpPr>
          <p:nvPr/>
        </p:nvSpPr>
        <p:spPr bwMode="auto">
          <a:xfrm>
            <a:off x="1519299" y="4387984"/>
            <a:ext cx="64452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eaLnBrk="1" hangingPunct="1"/>
            <a:r>
              <a:rPr lang="ja-JP" altLang="en-US">
                <a:latin typeface="UD デジタル 教科書体 NK-B" panose="02020700000000000000" pitchFamily="18" charset="-128"/>
                <a:ea typeface="UD デジタル 教科書体 NK-B" panose="02020700000000000000" pitchFamily="18" charset="-128"/>
              </a:rPr>
              <a:t>翻訳</a:t>
            </a:r>
          </a:p>
        </p:txBody>
      </p:sp>
      <p:sp>
        <p:nvSpPr>
          <p:cNvPr id="50" name="Rectangle 753"/>
          <p:cNvSpPr>
            <a:spLocks noChangeArrowheads="1"/>
          </p:cNvSpPr>
          <p:nvPr/>
        </p:nvSpPr>
        <p:spPr bwMode="auto">
          <a:xfrm>
            <a:off x="1339912" y="1360927"/>
            <a:ext cx="9144000" cy="3527425"/>
          </a:xfrm>
          <a:prstGeom prst="rect">
            <a:avLst/>
          </a:prstGeom>
          <a:noFill/>
          <a:ln w="38100">
            <a:solidFill>
              <a:srgbClr val="CC0000"/>
            </a:solidFill>
            <a:prstDash val="sysDot"/>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eaLnBrk="1" hangingPunct="1"/>
            <a:endParaRPr lang="ja-JP" altLang="en-US">
              <a:latin typeface="UD デジタル 教科書体 NK-B" panose="02020700000000000000" pitchFamily="18" charset="-128"/>
              <a:ea typeface="UD デジタル 教科書体 NK-B" panose="02020700000000000000" pitchFamily="18" charset="-128"/>
            </a:endParaRPr>
          </a:p>
        </p:txBody>
      </p:sp>
    </p:spTree>
    <p:extLst>
      <p:ext uri="{BB962C8B-B14F-4D97-AF65-F5344CB8AC3E}">
        <p14:creationId xmlns:p14="http://schemas.microsoft.com/office/powerpoint/2010/main" val="3612396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wheel(1)">
                                      <p:cBhvr>
                                        <p:cTn id="7"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図 20"/>
          <p:cNvPicPr>
            <a:picLocks noChangeAspect="1"/>
          </p:cNvPicPr>
          <p:nvPr/>
        </p:nvPicPr>
        <p:blipFill>
          <a:blip r:embed="rId2"/>
          <a:stretch>
            <a:fillRect/>
          </a:stretch>
        </p:blipFill>
        <p:spPr>
          <a:xfrm>
            <a:off x="567769" y="1806123"/>
            <a:ext cx="4625670" cy="3575330"/>
          </a:xfrm>
          <a:prstGeom prst="rect">
            <a:avLst/>
          </a:prstGeom>
        </p:spPr>
      </p:pic>
      <p:sp>
        <p:nvSpPr>
          <p:cNvPr id="5" name="テキスト プレースホルダー 2"/>
          <p:cNvSpPr txBox="1">
            <a:spLocks/>
          </p:cNvSpPr>
          <p:nvPr/>
        </p:nvSpPr>
        <p:spPr bwMode="auto">
          <a:xfrm>
            <a:off x="2196016" y="230544"/>
            <a:ext cx="7740650" cy="468312"/>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compatLnSpc="1">
            <a:prstTxWarp prst="textNoShape">
              <a:avLst/>
            </a:prstTxWarp>
          </a:bodyPr>
          <a:lstStyle>
            <a:defPPr>
              <a:defRPr lang="ja-JP"/>
            </a:defPPr>
            <a:lvl1pPr marL="0" algn="r" defTabSz="914400" rtl="0" eaLnBrk="1" latinLnBrk="0" hangingPunct="1">
              <a:defRPr kumimoji="1" sz="1200"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a:spcBef>
                <a:spcPct val="0"/>
              </a:spcBef>
              <a:spcAft>
                <a:spcPct val="0"/>
              </a:spcAft>
            </a:pPr>
            <a:r>
              <a:rPr lang="ja-JP" altLang="en-US" sz="3600" dirty="0">
                <a:solidFill>
                  <a:schemeClr val="tx1"/>
                </a:solidFill>
                <a:latin typeface="UD デジタル 教科書体 NK-B" panose="02020700000000000000" pitchFamily="18" charset="-128"/>
                <a:ea typeface="UD デジタル 教科書体 NK-B" panose="02020700000000000000" pitchFamily="18" charset="-128"/>
              </a:rPr>
              <a:t>タンパク質</a:t>
            </a:r>
          </a:p>
        </p:txBody>
      </p:sp>
      <p:sp>
        <p:nvSpPr>
          <p:cNvPr id="72" name="Line 39"/>
          <p:cNvSpPr>
            <a:spLocks noChangeShapeType="1"/>
          </p:cNvSpPr>
          <p:nvPr/>
        </p:nvSpPr>
        <p:spPr bwMode="auto">
          <a:xfrm flipV="1">
            <a:off x="3746090" y="1184890"/>
            <a:ext cx="4837417" cy="518730"/>
          </a:xfrm>
          <a:prstGeom prst="line">
            <a:avLst/>
          </a:prstGeom>
          <a:noFill/>
          <a:ln w="19050">
            <a:solidFill>
              <a:srgbClr val="CC0000"/>
            </a:solidFill>
            <a:prstDash val="sysDot"/>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73" name="Line 40"/>
          <p:cNvSpPr>
            <a:spLocks noChangeShapeType="1"/>
          </p:cNvSpPr>
          <p:nvPr/>
        </p:nvSpPr>
        <p:spPr bwMode="auto">
          <a:xfrm>
            <a:off x="2992725" y="5463075"/>
            <a:ext cx="5230420" cy="692054"/>
          </a:xfrm>
          <a:prstGeom prst="line">
            <a:avLst/>
          </a:prstGeom>
          <a:noFill/>
          <a:ln w="19050">
            <a:solidFill>
              <a:srgbClr val="CC0000"/>
            </a:solidFill>
            <a:prstDash val="sysDot"/>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74" name="Oval 42"/>
          <p:cNvSpPr>
            <a:spLocks noChangeArrowheads="1"/>
          </p:cNvSpPr>
          <p:nvPr/>
        </p:nvSpPr>
        <p:spPr bwMode="auto">
          <a:xfrm>
            <a:off x="7263500" y="1568157"/>
            <a:ext cx="914400" cy="914400"/>
          </a:xfrm>
          <a:prstGeom prst="ellipse">
            <a:avLst/>
          </a:prstGeom>
          <a:solidFill>
            <a:srgbClr val="99CCFF"/>
          </a:solidFill>
          <a:ln w="9525">
            <a:solidFill>
              <a:schemeClr val="tx1"/>
            </a:solidFill>
            <a:round/>
            <a:headEnd/>
            <a:tailEnd/>
          </a:ln>
        </p:spPr>
        <p:txBody>
          <a:bodyPr wrap="none" anchor="ct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algn="ctr" eaLnBrk="1" hangingPunct="1"/>
            <a:r>
              <a:rPr lang="ja-JP" altLang="en-US" b="1">
                <a:latin typeface="Meiryo UI" panose="020B0604030504040204" pitchFamily="50" charset="-128"/>
                <a:ea typeface="Meiryo UI" panose="020B0604030504040204" pitchFamily="50" charset="-128"/>
              </a:rPr>
              <a:t>アラニン</a:t>
            </a:r>
          </a:p>
        </p:txBody>
      </p:sp>
      <p:sp>
        <p:nvSpPr>
          <p:cNvPr id="75" name="Oval 43"/>
          <p:cNvSpPr>
            <a:spLocks noChangeArrowheads="1"/>
          </p:cNvSpPr>
          <p:nvPr/>
        </p:nvSpPr>
        <p:spPr bwMode="auto">
          <a:xfrm>
            <a:off x="8177900" y="1387854"/>
            <a:ext cx="914400" cy="914400"/>
          </a:xfrm>
          <a:prstGeom prst="ellipse">
            <a:avLst/>
          </a:prstGeom>
          <a:solidFill>
            <a:srgbClr val="99CCFF"/>
          </a:solidFill>
          <a:ln w="9525">
            <a:solidFill>
              <a:schemeClr val="tx1"/>
            </a:solidFill>
            <a:round/>
            <a:headEnd/>
            <a:tailEnd/>
          </a:ln>
        </p:spPr>
        <p:txBody>
          <a:bodyPr wrap="none" anchor="ct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algn="ctr" eaLnBrk="1" hangingPunct="1"/>
            <a:r>
              <a:rPr lang="ja-JP" altLang="en-US" b="1">
                <a:latin typeface="Meiryo UI" panose="020B0604030504040204" pitchFamily="50" charset="-128"/>
                <a:ea typeface="Meiryo UI" panose="020B0604030504040204" pitchFamily="50" charset="-128"/>
              </a:rPr>
              <a:t>ロイシン</a:t>
            </a:r>
          </a:p>
        </p:txBody>
      </p:sp>
      <p:sp>
        <p:nvSpPr>
          <p:cNvPr id="76" name="Oval 44"/>
          <p:cNvSpPr>
            <a:spLocks noChangeArrowheads="1"/>
          </p:cNvSpPr>
          <p:nvPr/>
        </p:nvSpPr>
        <p:spPr bwMode="auto">
          <a:xfrm>
            <a:off x="8992288" y="1785644"/>
            <a:ext cx="1008062" cy="914400"/>
          </a:xfrm>
          <a:prstGeom prst="ellipse">
            <a:avLst/>
          </a:prstGeom>
          <a:solidFill>
            <a:srgbClr val="99CCFF"/>
          </a:solidFill>
          <a:ln w="9525">
            <a:solidFill>
              <a:schemeClr val="tx1"/>
            </a:solidFill>
            <a:round/>
            <a:headEnd/>
            <a:tailEnd/>
          </a:ln>
        </p:spPr>
        <p:txBody>
          <a:bodyPr wrap="none" anchor="ct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algn="ctr" eaLnBrk="1" hangingPunct="1"/>
            <a:r>
              <a:rPr lang="ja-JP" altLang="en-US" b="1">
                <a:latin typeface="Meiryo UI" panose="020B0604030504040204" pitchFamily="50" charset="-128"/>
                <a:ea typeface="Meiryo UI" panose="020B0604030504040204" pitchFamily="50" charset="-128"/>
              </a:rPr>
              <a:t>アルギニン</a:t>
            </a:r>
          </a:p>
        </p:txBody>
      </p:sp>
      <p:sp>
        <p:nvSpPr>
          <p:cNvPr id="77" name="Oval 45"/>
          <p:cNvSpPr>
            <a:spLocks noChangeArrowheads="1"/>
          </p:cNvSpPr>
          <p:nvPr/>
        </p:nvSpPr>
        <p:spPr bwMode="auto">
          <a:xfrm>
            <a:off x="9841036" y="2311863"/>
            <a:ext cx="1008063" cy="914400"/>
          </a:xfrm>
          <a:prstGeom prst="ellipse">
            <a:avLst/>
          </a:prstGeom>
          <a:solidFill>
            <a:srgbClr val="99CCFF"/>
          </a:solidFill>
          <a:ln w="9525">
            <a:solidFill>
              <a:schemeClr val="tx1"/>
            </a:solidFill>
            <a:round/>
            <a:headEnd/>
            <a:tailEnd/>
          </a:ln>
        </p:spPr>
        <p:txBody>
          <a:bodyPr wrap="none" anchor="ct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algn="ctr" eaLnBrk="1" hangingPunct="1"/>
            <a:r>
              <a:rPr lang="ja-JP" altLang="en-US" b="1">
                <a:latin typeface="Meiryo UI" panose="020B0604030504040204" pitchFamily="50" charset="-128"/>
                <a:ea typeface="Meiryo UI" panose="020B0604030504040204" pitchFamily="50" charset="-128"/>
              </a:rPr>
              <a:t>チロシン</a:t>
            </a:r>
          </a:p>
        </p:txBody>
      </p:sp>
      <p:sp>
        <p:nvSpPr>
          <p:cNvPr id="78" name="Oval 46"/>
          <p:cNvSpPr>
            <a:spLocks noChangeArrowheads="1"/>
          </p:cNvSpPr>
          <p:nvPr/>
        </p:nvSpPr>
        <p:spPr bwMode="auto">
          <a:xfrm>
            <a:off x="8416025" y="3368382"/>
            <a:ext cx="1008063" cy="914400"/>
          </a:xfrm>
          <a:prstGeom prst="ellipse">
            <a:avLst/>
          </a:prstGeom>
          <a:solidFill>
            <a:srgbClr val="99CCFF"/>
          </a:solidFill>
          <a:ln w="9525">
            <a:solidFill>
              <a:schemeClr val="tx1"/>
            </a:solidFill>
            <a:round/>
            <a:headEnd/>
            <a:tailEnd/>
          </a:ln>
        </p:spPr>
        <p:txBody>
          <a:bodyPr wrap="none" anchor="ct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algn="ctr" eaLnBrk="1" hangingPunct="1"/>
            <a:r>
              <a:rPr lang="ja-JP" altLang="en-US" b="1">
                <a:latin typeface="Meiryo UI" panose="020B0604030504040204" pitchFamily="50" charset="-128"/>
                <a:ea typeface="Meiryo UI" panose="020B0604030504040204" pitchFamily="50" charset="-128"/>
              </a:rPr>
              <a:t>リジン</a:t>
            </a:r>
          </a:p>
        </p:txBody>
      </p:sp>
      <p:sp>
        <p:nvSpPr>
          <p:cNvPr id="79" name="Oval 47"/>
          <p:cNvSpPr>
            <a:spLocks noChangeArrowheads="1"/>
          </p:cNvSpPr>
          <p:nvPr/>
        </p:nvSpPr>
        <p:spPr bwMode="auto">
          <a:xfrm>
            <a:off x="9397329" y="3136588"/>
            <a:ext cx="1008062" cy="914400"/>
          </a:xfrm>
          <a:prstGeom prst="ellipse">
            <a:avLst/>
          </a:prstGeom>
          <a:solidFill>
            <a:srgbClr val="99CCFF"/>
          </a:solidFill>
          <a:ln w="9525">
            <a:solidFill>
              <a:schemeClr val="tx1"/>
            </a:solidFill>
            <a:round/>
            <a:headEnd/>
            <a:tailEnd/>
          </a:ln>
        </p:spPr>
        <p:txBody>
          <a:bodyPr wrap="none" anchor="ct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algn="ctr" eaLnBrk="1" hangingPunct="1"/>
            <a:r>
              <a:rPr lang="ja-JP" altLang="en-US" b="1">
                <a:latin typeface="Meiryo UI" panose="020B0604030504040204" pitchFamily="50" charset="-128"/>
                <a:ea typeface="Meiryo UI" panose="020B0604030504040204" pitchFamily="50" charset="-128"/>
              </a:rPr>
              <a:t>グルタミン</a:t>
            </a:r>
          </a:p>
        </p:txBody>
      </p:sp>
      <p:sp>
        <p:nvSpPr>
          <p:cNvPr id="80" name="Oval 48"/>
          <p:cNvSpPr>
            <a:spLocks noChangeArrowheads="1"/>
          </p:cNvSpPr>
          <p:nvPr/>
        </p:nvSpPr>
        <p:spPr bwMode="auto">
          <a:xfrm>
            <a:off x="7575444" y="3908644"/>
            <a:ext cx="1008063" cy="914400"/>
          </a:xfrm>
          <a:prstGeom prst="ellipse">
            <a:avLst/>
          </a:prstGeom>
          <a:solidFill>
            <a:srgbClr val="99CCFF"/>
          </a:solidFill>
          <a:ln w="9525">
            <a:solidFill>
              <a:schemeClr val="tx1"/>
            </a:solidFill>
            <a:round/>
            <a:headEnd/>
            <a:tailEnd/>
          </a:ln>
        </p:spPr>
        <p:txBody>
          <a:bodyPr wrap="none" anchor="ct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algn="ctr" eaLnBrk="1" hangingPunct="1"/>
            <a:r>
              <a:rPr lang="ja-JP" altLang="en-US" b="1">
                <a:latin typeface="Meiryo UI" panose="020B0604030504040204" pitchFamily="50" charset="-128"/>
                <a:ea typeface="Meiryo UI" panose="020B0604030504040204" pitchFamily="50" charset="-128"/>
              </a:rPr>
              <a:t>グルタミン</a:t>
            </a:r>
          </a:p>
        </p:txBody>
      </p:sp>
      <p:sp>
        <p:nvSpPr>
          <p:cNvPr id="81" name="Oval 49"/>
          <p:cNvSpPr>
            <a:spLocks noChangeArrowheads="1"/>
          </p:cNvSpPr>
          <p:nvPr/>
        </p:nvSpPr>
        <p:spPr bwMode="auto">
          <a:xfrm>
            <a:off x="7034700" y="4682320"/>
            <a:ext cx="1008063" cy="914400"/>
          </a:xfrm>
          <a:prstGeom prst="ellipse">
            <a:avLst/>
          </a:prstGeom>
          <a:solidFill>
            <a:srgbClr val="99CCFF"/>
          </a:solidFill>
          <a:ln w="9525">
            <a:solidFill>
              <a:schemeClr val="tx1"/>
            </a:solidFill>
            <a:round/>
            <a:headEnd/>
            <a:tailEnd/>
          </a:ln>
        </p:spPr>
        <p:txBody>
          <a:bodyPr wrap="none" anchor="ct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algn="ctr" eaLnBrk="1" hangingPunct="1"/>
            <a:r>
              <a:rPr lang="ja-JP" altLang="en-US" b="1">
                <a:latin typeface="Meiryo UI" panose="020B0604030504040204" pitchFamily="50" charset="-128"/>
                <a:ea typeface="Meiryo UI" panose="020B0604030504040204" pitchFamily="50" charset="-128"/>
              </a:rPr>
              <a:t>グルタミン</a:t>
            </a:r>
          </a:p>
        </p:txBody>
      </p:sp>
      <p:sp>
        <p:nvSpPr>
          <p:cNvPr id="82" name="Oval 50"/>
          <p:cNvSpPr>
            <a:spLocks noChangeArrowheads="1"/>
          </p:cNvSpPr>
          <p:nvPr/>
        </p:nvSpPr>
        <p:spPr bwMode="auto">
          <a:xfrm>
            <a:off x="7984225" y="5005095"/>
            <a:ext cx="1008063" cy="914400"/>
          </a:xfrm>
          <a:prstGeom prst="ellipse">
            <a:avLst/>
          </a:prstGeom>
          <a:solidFill>
            <a:srgbClr val="99CCFF"/>
          </a:solidFill>
          <a:ln w="9525">
            <a:solidFill>
              <a:schemeClr val="tx1"/>
            </a:solidFill>
            <a:round/>
            <a:headEnd/>
            <a:tailEnd/>
          </a:ln>
        </p:spPr>
        <p:txBody>
          <a:bodyPr wrap="none" anchor="ct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algn="ctr" eaLnBrk="1" hangingPunct="1"/>
            <a:r>
              <a:rPr lang="ja-JP" altLang="en-US" b="1">
                <a:latin typeface="Meiryo UI" panose="020B0604030504040204" pitchFamily="50" charset="-128"/>
                <a:ea typeface="Meiryo UI" panose="020B0604030504040204" pitchFamily="50" charset="-128"/>
              </a:rPr>
              <a:t>セリン</a:t>
            </a:r>
          </a:p>
        </p:txBody>
      </p:sp>
      <p:sp>
        <p:nvSpPr>
          <p:cNvPr id="83" name="Oval 51"/>
          <p:cNvSpPr>
            <a:spLocks noChangeArrowheads="1"/>
          </p:cNvSpPr>
          <p:nvPr/>
        </p:nvSpPr>
        <p:spPr bwMode="auto">
          <a:xfrm>
            <a:off x="8992288" y="5139520"/>
            <a:ext cx="1008062" cy="914400"/>
          </a:xfrm>
          <a:prstGeom prst="ellipse">
            <a:avLst/>
          </a:prstGeom>
          <a:solidFill>
            <a:srgbClr val="99CCFF"/>
          </a:solidFill>
          <a:ln w="9525">
            <a:solidFill>
              <a:schemeClr val="tx1"/>
            </a:solidFill>
            <a:round/>
            <a:headEnd/>
            <a:tailEnd/>
          </a:ln>
        </p:spPr>
        <p:txBody>
          <a:bodyPr wrap="none" anchor="ct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algn="ctr" eaLnBrk="1" hangingPunct="1"/>
            <a:r>
              <a:rPr lang="ja-JP" altLang="en-US" b="1">
                <a:latin typeface="Meiryo UI" panose="020B0604030504040204" pitchFamily="50" charset="-128"/>
                <a:ea typeface="Meiryo UI" panose="020B0604030504040204" pitchFamily="50" charset="-128"/>
              </a:rPr>
              <a:t>メチオニン</a:t>
            </a:r>
          </a:p>
        </p:txBody>
      </p:sp>
      <p:sp>
        <p:nvSpPr>
          <p:cNvPr id="84" name="Oval 52"/>
          <p:cNvSpPr>
            <a:spLocks noChangeArrowheads="1"/>
          </p:cNvSpPr>
          <p:nvPr/>
        </p:nvSpPr>
        <p:spPr bwMode="auto">
          <a:xfrm>
            <a:off x="9761430" y="4548675"/>
            <a:ext cx="1008063" cy="914400"/>
          </a:xfrm>
          <a:prstGeom prst="ellipse">
            <a:avLst/>
          </a:prstGeom>
          <a:solidFill>
            <a:srgbClr val="99CCFF"/>
          </a:solidFill>
          <a:ln w="9525">
            <a:solidFill>
              <a:schemeClr val="tx1"/>
            </a:solidFill>
            <a:round/>
            <a:headEnd/>
            <a:tailEnd/>
          </a:ln>
        </p:spPr>
        <p:txBody>
          <a:bodyPr wrap="none" anchor="ct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algn="ctr" eaLnBrk="1" hangingPunct="1"/>
            <a:r>
              <a:rPr lang="ja-JP" altLang="en-US" b="1" dirty="0">
                <a:latin typeface="Meiryo UI" panose="020B0604030504040204" pitchFamily="50" charset="-128"/>
                <a:ea typeface="Meiryo UI" panose="020B0604030504040204" pitchFamily="50" charset="-128"/>
              </a:rPr>
              <a:t>イソ</a:t>
            </a:r>
          </a:p>
          <a:p>
            <a:pPr algn="ctr" eaLnBrk="1" hangingPunct="1"/>
            <a:r>
              <a:rPr lang="ja-JP" altLang="en-US" b="1" dirty="0">
                <a:latin typeface="Meiryo UI" panose="020B0604030504040204" pitchFamily="50" charset="-128"/>
                <a:ea typeface="Meiryo UI" panose="020B0604030504040204" pitchFamily="50" charset="-128"/>
              </a:rPr>
              <a:t>ロイシン</a:t>
            </a:r>
          </a:p>
        </p:txBody>
      </p:sp>
      <p:sp>
        <p:nvSpPr>
          <p:cNvPr id="85" name="Oval 41"/>
          <p:cNvSpPr>
            <a:spLocks noChangeArrowheads="1"/>
          </p:cNvSpPr>
          <p:nvPr/>
        </p:nvSpPr>
        <p:spPr bwMode="auto">
          <a:xfrm>
            <a:off x="6425300" y="1166519"/>
            <a:ext cx="4967288" cy="5091113"/>
          </a:xfrm>
          <a:prstGeom prst="ellipse">
            <a:avLst/>
          </a:prstGeom>
          <a:noFill/>
          <a:ln w="76200">
            <a:solidFill>
              <a:srgbClr val="CC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eaLnBrk="1" hangingPunct="1"/>
            <a:endParaRPr lang="ja-JP" altLang="en-US" b="1">
              <a:latin typeface="Meiryo UI" panose="020B0604030504040204" pitchFamily="50" charset="-128"/>
              <a:ea typeface="Meiryo UI" panose="020B0604030504040204" pitchFamily="50" charset="-128"/>
            </a:endParaRPr>
          </a:p>
        </p:txBody>
      </p:sp>
      <p:sp>
        <p:nvSpPr>
          <p:cNvPr id="86" name="Text Box 54"/>
          <p:cNvSpPr txBox="1">
            <a:spLocks noChangeArrowheads="1"/>
          </p:cNvSpPr>
          <p:nvPr/>
        </p:nvSpPr>
        <p:spPr bwMode="auto">
          <a:xfrm>
            <a:off x="6701526" y="2796087"/>
            <a:ext cx="286328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eaLnBrk="1" hangingPunct="1"/>
            <a:r>
              <a:rPr lang="ja-JP" altLang="en-US" b="1" dirty="0">
                <a:latin typeface="Meiryo UI" panose="020B0604030504040204" pitchFamily="50" charset="-128"/>
                <a:ea typeface="Meiryo UI" panose="020B0604030504040204" pitchFamily="50" charset="-128"/>
              </a:rPr>
              <a:t>アミノ酸が長くつながっている</a:t>
            </a:r>
          </a:p>
        </p:txBody>
      </p:sp>
      <p:sp>
        <p:nvSpPr>
          <p:cNvPr id="2" name="テキスト ボックス 1"/>
          <p:cNvSpPr txBox="1"/>
          <p:nvPr/>
        </p:nvSpPr>
        <p:spPr>
          <a:xfrm>
            <a:off x="834907" y="5596720"/>
            <a:ext cx="3154175" cy="830997"/>
          </a:xfrm>
          <a:prstGeom prst="rect">
            <a:avLst/>
          </a:prstGeom>
          <a:noFill/>
        </p:spPr>
        <p:txBody>
          <a:bodyPr wrap="square" rtlCol="0">
            <a:spAutoFit/>
          </a:bodyPr>
          <a:lstStyle/>
          <a:p>
            <a:pPr algn="ctr"/>
            <a:r>
              <a:rPr kumimoji="1" lang="ja-JP" altLang="en-US" sz="2400" dirty="0">
                <a:latin typeface="Meiryo UI" panose="020B0604030504040204" pitchFamily="50" charset="-128"/>
                <a:ea typeface="Meiryo UI" panose="020B0604030504040204" pitchFamily="50" charset="-128"/>
              </a:rPr>
              <a:t>フォールディング</a:t>
            </a:r>
            <a:endParaRPr kumimoji="1" lang="en-US" altLang="ja-JP" sz="2400" dirty="0">
              <a:latin typeface="Meiryo UI" panose="020B0604030504040204" pitchFamily="50" charset="-128"/>
              <a:ea typeface="Meiryo UI" panose="020B0604030504040204" pitchFamily="50" charset="-128"/>
            </a:endParaRPr>
          </a:p>
          <a:p>
            <a:pPr algn="ctr"/>
            <a:r>
              <a:rPr lang="ja-JP" altLang="en-US" sz="2400" dirty="0">
                <a:latin typeface="Meiryo UI" panose="020B0604030504040204" pitchFamily="50" charset="-128"/>
                <a:ea typeface="Meiryo UI" panose="020B0604030504040204" pitchFamily="50" charset="-128"/>
              </a:rPr>
              <a:t>（三次元立体構造）</a:t>
            </a:r>
            <a:endParaRPr kumimoji="1" lang="ja-JP" altLang="en-US" sz="2400" dirty="0">
              <a:latin typeface="Meiryo UI" panose="020B0604030504040204" pitchFamily="50" charset="-128"/>
              <a:ea typeface="Meiryo UI" panose="020B0604030504040204" pitchFamily="50" charset="-128"/>
            </a:endParaRPr>
          </a:p>
        </p:txBody>
      </p:sp>
      <p:sp>
        <p:nvSpPr>
          <p:cNvPr id="22" name="テキスト プレースホルダー 2"/>
          <p:cNvSpPr txBox="1">
            <a:spLocks/>
          </p:cNvSpPr>
          <p:nvPr/>
        </p:nvSpPr>
        <p:spPr bwMode="auto">
          <a:xfrm>
            <a:off x="1279168" y="1469464"/>
            <a:ext cx="2568722" cy="468312"/>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compatLnSpc="1">
            <a:prstTxWarp prst="textNoShape">
              <a:avLst/>
            </a:prstTxWarp>
          </a:bodyPr>
          <a:lstStyle>
            <a:defPPr>
              <a:defRPr lang="ja-JP"/>
            </a:defPPr>
            <a:lvl1pPr marL="0" algn="r" defTabSz="914400" rtl="0" eaLnBrk="1" latinLnBrk="0" hangingPunct="1">
              <a:defRPr kumimoji="1" sz="1200"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a:spcBef>
                <a:spcPct val="0"/>
              </a:spcBef>
              <a:spcAft>
                <a:spcPct val="0"/>
              </a:spcAft>
            </a:pPr>
            <a:r>
              <a:rPr lang="en-US" altLang="ja-JP" sz="2400" dirty="0">
                <a:solidFill>
                  <a:schemeClr val="tx1"/>
                </a:solidFill>
                <a:latin typeface="UD デジタル 教科書体 NK-B" panose="02020700000000000000" pitchFamily="18" charset="-128"/>
                <a:ea typeface="UD デジタル 教科書体 NK-B" panose="02020700000000000000" pitchFamily="18" charset="-128"/>
              </a:rPr>
              <a:t>Cas9</a:t>
            </a:r>
            <a:r>
              <a:rPr lang="ja-JP" altLang="en-US" sz="2400" dirty="0">
                <a:solidFill>
                  <a:schemeClr val="tx1"/>
                </a:solidFill>
                <a:latin typeface="UD デジタル 教科書体 NK-B" panose="02020700000000000000" pitchFamily="18" charset="-128"/>
                <a:ea typeface="UD デジタル 教科書体 NK-B" panose="02020700000000000000" pitchFamily="18" charset="-128"/>
              </a:rPr>
              <a:t>タンパク質</a:t>
            </a:r>
          </a:p>
        </p:txBody>
      </p:sp>
    </p:spTree>
    <p:extLst>
      <p:ext uri="{BB962C8B-B14F-4D97-AF65-F5344CB8AC3E}">
        <p14:creationId xmlns:p14="http://schemas.microsoft.com/office/powerpoint/2010/main" val="18760054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図 29"/>
          <p:cNvPicPr>
            <a:picLocks noChangeAspect="1"/>
          </p:cNvPicPr>
          <p:nvPr/>
        </p:nvPicPr>
        <p:blipFill>
          <a:blip r:embed="rId2"/>
          <a:stretch>
            <a:fillRect/>
          </a:stretch>
        </p:blipFill>
        <p:spPr>
          <a:xfrm>
            <a:off x="5820504" y="586024"/>
            <a:ext cx="2458792" cy="2183483"/>
          </a:xfrm>
          <a:prstGeom prst="rect">
            <a:avLst/>
          </a:prstGeom>
        </p:spPr>
      </p:pic>
      <p:pic>
        <p:nvPicPr>
          <p:cNvPr id="32" name="図 31"/>
          <p:cNvPicPr>
            <a:picLocks noChangeAspect="1"/>
          </p:cNvPicPr>
          <p:nvPr/>
        </p:nvPicPr>
        <p:blipFill>
          <a:blip r:embed="rId3"/>
          <a:stretch>
            <a:fillRect/>
          </a:stretch>
        </p:blipFill>
        <p:spPr>
          <a:xfrm>
            <a:off x="8758599" y="393815"/>
            <a:ext cx="2942976" cy="2304109"/>
          </a:xfrm>
          <a:prstGeom prst="rect">
            <a:avLst/>
          </a:prstGeom>
        </p:spPr>
      </p:pic>
      <p:pic>
        <p:nvPicPr>
          <p:cNvPr id="59" name="図 58"/>
          <p:cNvPicPr>
            <a:picLocks noChangeAspect="1"/>
          </p:cNvPicPr>
          <p:nvPr/>
        </p:nvPicPr>
        <p:blipFill>
          <a:blip r:embed="rId4"/>
          <a:stretch>
            <a:fillRect/>
          </a:stretch>
        </p:blipFill>
        <p:spPr>
          <a:xfrm>
            <a:off x="1186687" y="410420"/>
            <a:ext cx="961270" cy="1062943"/>
          </a:xfrm>
          <a:prstGeom prst="rect">
            <a:avLst/>
          </a:prstGeom>
        </p:spPr>
      </p:pic>
      <p:pic>
        <p:nvPicPr>
          <p:cNvPr id="60" name="図 59"/>
          <p:cNvPicPr>
            <a:picLocks noChangeAspect="1"/>
          </p:cNvPicPr>
          <p:nvPr/>
        </p:nvPicPr>
        <p:blipFill>
          <a:blip r:embed="rId5"/>
          <a:stretch>
            <a:fillRect/>
          </a:stretch>
        </p:blipFill>
        <p:spPr>
          <a:xfrm>
            <a:off x="99794" y="389417"/>
            <a:ext cx="1086893" cy="1059143"/>
          </a:xfrm>
          <a:prstGeom prst="rect">
            <a:avLst/>
          </a:prstGeom>
        </p:spPr>
      </p:pic>
      <p:pic>
        <p:nvPicPr>
          <p:cNvPr id="61" name="図 60"/>
          <p:cNvPicPr>
            <a:picLocks noChangeAspect="1"/>
          </p:cNvPicPr>
          <p:nvPr/>
        </p:nvPicPr>
        <p:blipFill>
          <a:blip r:embed="rId6"/>
          <a:stretch>
            <a:fillRect/>
          </a:stretch>
        </p:blipFill>
        <p:spPr>
          <a:xfrm>
            <a:off x="1198500" y="1821532"/>
            <a:ext cx="742061" cy="1130291"/>
          </a:xfrm>
          <a:prstGeom prst="rect">
            <a:avLst/>
          </a:prstGeom>
        </p:spPr>
      </p:pic>
      <p:pic>
        <p:nvPicPr>
          <p:cNvPr id="62" name="図 61"/>
          <p:cNvPicPr>
            <a:picLocks noChangeAspect="1"/>
          </p:cNvPicPr>
          <p:nvPr/>
        </p:nvPicPr>
        <p:blipFill>
          <a:blip r:embed="rId7"/>
          <a:stretch>
            <a:fillRect/>
          </a:stretch>
        </p:blipFill>
        <p:spPr>
          <a:xfrm>
            <a:off x="190633" y="1747034"/>
            <a:ext cx="912599" cy="1190575"/>
          </a:xfrm>
          <a:prstGeom prst="rect">
            <a:avLst/>
          </a:prstGeom>
        </p:spPr>
      </p:pic>
      <p:pic>
        <p:nvPicPr>
          <p:cNvPr id="50" name="Picture 3" descr="RNApolym"/>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21020" y="3532866"/>
            <a:ext cx="3263963" cy="33469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 name="Picture 200" descr="figure-01-02.jpg                                               0002D558projects                       B63F1671:"/>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rot="5383103">
            <a:off x="968387" y="1120633"/>
            <a:ext cx="3298234" cy="1022284"/>
          </a:xfrm>
          <a:prstGeom prst="rect">
            <a:avLst/>
          </a:prstGeom>
          <a:noFill/>
          <a:extLst>
            <a:ext uri="{909E8E84-426E-40DD-AFC4-6F175D3DCCD1}">
              <a14:hiddenFill xmlns:a14="http://schemas.microsoft.com/office/drawing/2010/main">
                <a:solidFill>
                  <a:srgbClr val="FFFFFF"/>
                </a:solidFill>
              </a14:hiddenFill>
            </a:ext>
          </a:extLst>
        </p:spPr>
      </p:pic>
      <p:sp>
        <p:nvSpPr>
          <p:cNvPr id="7" name="二等辺三角形 6"/>
          <p:cNvSpPr/>
          <p:nvPr/>
        </p:nvSpPr>
        <p:spPr>
          <a:xfrm>
            <a:off x="7026956" y="2098173"/>
            <a:ext cx="3006291" cy="2193323"/>
          </a:xfrm>
          <a:prstGeom prst="triangle">
            <a:avLst/>
          </a:prstGeom>
          <a:solidFill>
            <a:schemeClr val="accent2">
              <a:lumMod val="75000"/>
            </a:schemeClr>
          </a:solidFill>
          <a:ln>
            <a:solidFill>
              <a:srgbClr val="C00000"/>
            </a:solidFill>
          </a:ln>
          <a:scene3d>
            <a:camera prst="orthographicFront"/>
            <a:lightRig rig="threePt" dir="t"/>
          </a:scene3d>
          <a:sp3d>
            <a:bevelT w="101600" prst="ribl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角丸四角形 7"/>
          <p:cNvSpPr/>
          <p:nvPr/>
        </p:nvSpPr>
        <p:spPr>
          <a:xfrm>
            <a:off x="541514" y="3053779"/>
            <a:ext cx="1568918" cy="664143"/>
          </a:xfrm>
          <a:prstGeom prst="roundRect">
            <a:avLst/>
          </a:prstGeom>
          <a:solidFill>
            <a:schemeClr val="accent2">
              <a:lumMod val="7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solidFill>
                  <a:schemeClr val="bg1"/>
                </a:solidFill>
                <a:latin typeface="Meiryo UI" panose="020B0604030504040204" pitchFamily="50" charset="-128"/>
                <a:ea typeface="Meiryo UI" panose="020B0604030504040204" pitchFamily="50" charset="-128"/>
              </a:rPr>
              <a:t>DNA</a:t>
            </a:r>
          </a:p>
          <a:p>
            <a:pPr algn="ctr"/>
            <a:r>
              <a:rPr lang="ja-JP" altLang="en-US" b="1" dirty="0">
                <a:solidFill>
                  <a:schemeClr val="bg1"/>
                </a:solidFill>
                <a:latin typeface="Meiryo UI" panose="020B0604030504040204" pitchFamily="50" charset="-128"/>
                <a:ea typeface="Meiryo UI" panose="020B0604030504040204" pitchFamily="50" charset="-128"/>
              </a:rPr>
              <a:t>（核酸）</a:t>
            </a:r>
            <a:endParaRPr kumimoji="1" lang="ja-JP" altLang="en-US" b="1" dirty="0">
              <a:solidFill>
                <a:schemeClr val="bg1"/>
              </a:solidFill>
              <a:latin typeface="Meiryo UI" panose="020B0604030504040204" pitchFamily="50" charset="-128"/>
              <a:ea typeface="Meiryo UI" panose="020B0604030504040204" pitchFamily="50" charset="-128"/>
            </a:endParaRPr>
          </a:p>
        </p:txBody>
      </p:sp>
      <p:sp>
        <p:nvSpPr>
          <p:cNvPr id="12" name="角丸四角形 11"/>
          <p:cNvSpPr/>
          <p:nvPr/>
        </p:nvSpPr>
        <p:spPr>
          <a:xfrm>
            <a:off x="7811010" y="2382425"/>
            <a:ext cx="1470076" cy="596786"/>
          </a:xfrm>
          <a:prstGeom prst="roundRect">
            <a:avLst/>
          </a:prstGeom>
          <a:solidFill>
            <a:srgbClr val="00206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800" b="1" dirty="0">
                <a:solidFill>
                  <a:schemeClr val="bg1"/>
                </a:solidFill>
                <a:latin typeface="Meiryo UI" panose="020B0604030504040204" pitchFamily="50" charset="-128"/>
                <a:ea typeface="Meiryo UI" panose="020B0604030504040204" pitchFamily="50" charset="-128"/>
              </a:rPr>
              <a:t>糖鎖</a:t>
            </a:r>
            <a:endParaRPr kumimoji="1" lang="ja-JP" altLang="en-US" sz="2400" b="1" dirty="0">
              <a:solidFill>
                <a:schemeClr val="bg1"/>
              </a:solidFill>
              <a:latin typeface="Meiryo UI" panose="020B0604030504040204" pitchFamily="50" charset="-128"/>
              <a:ea typeface="Meiryo UI" panose="020B0604030504040204" pitchFamily="50" charset="-128"/>
            </a:endParaRPr>
          </a:p>
        </p:txBody>
      </p:sp>
      <p:sp>
        <p:nvSpPr>
          <p:cNvPr id="13" name="角丸四角形 12"/>
          <p:cNvSpPr/>
          <p:nvPr/>
        </p:nvSpPr>
        <p:spPr>
          <a:xfrm>
            <a:off x="5273859" y="3079965"/>
            <a:ext cx="1644281" cy="623236"/>
          </a:xfrm>
          <a:prstGeom prst="roundRect">
            <a:avLst/>
          </a:prstGeom>
          <a:solidFill>
            <a:schemeClr val="accent4">
              <a:lumMod val="60000"/>
              <a:lumOff val="40000"/>
            </a:schemeClr>
          </a:solidFill>
          <a:ln w="19050">
            <a:solidFill>
              <a:schemeClr val="tx1"/>
            </a:solid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tx1"/>
                </a:solidFill>
                <a:latin typeface="Meiryo UI" panose="020B0604030504040204" pitchFamily="50" charset="-128"/>
                <a:ea typeface="Meiryo UI" panose="020B0604030504040204" pitchFamily="50" charset="-128"/>
              </a:rPr>
              <a:t>タンパク質</a:t>
            </a:r>
            <a:endParaRPr kumimoji="1" lang="ja-JP" altLang="en-US" sz="1400" dirty="0">
              <a:solidFill>
                <a:schemeClr val="tx1"/>
              </a:solidFill>
              <a:latin typeface="Meiryo UI" panose="020B0604030504040204" pitchFamily="50" charset="-128"/>
              <a:ea typeface="Meiryo UI" panose="020B0604030504040204" pitchFamily="50" charset="-128"/>
            </a:endParaRPr>
          </a:p>
        </p:txBody>
      </p:sp>
      <p:sp>
        <p:nvSpPr>
          <p:cNvPr id="15" name="右矢印 14"/>
          <p:cNvSpPr/>
          <p:nvPr/>
        </p:nvSpPr>
        <p:spPr>
          <a:xfrm>
            <a:off x="7011334" y="3248887"/>
            <a:ext cx="530994" cy="287202"/>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右矢印 17"/>
          <p:cNvSpPr/>
          <p:nvPr/>
        </p:nvSpPr>
        <p:spPr>
          <a:xfrm>
            <a:off x="9515784" y="3245664"/>
            <a:ext cx="890485" cy="287202"/>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右矢印 40"/>
          <p:cNvSpPr/>
          <p:nvPr/>
        </p:nvSpPr>
        <p:spPr>
          <a:xfrm>
            <a:off x="2182762" y="3126339"/>
            <a:ext cx="649890" cy="488357"/>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角丸四角形 45"/>
          <p:cNvSpPr/>
          <p:nvPr/>
        </p:nvSpPr>
        <p:spPr>
          <a:xfrm>
            <a:off x="2893017" y="3063717"/>
            <a:ext cx="1568918" cy="664143"/>
          </a:xfrm>
          <a:prstGeom prst="roundRect">
            <a:avLst/>
          </a:prstGeom>
          <a:solidFill>
            <a:srgbClr val="FFC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b="1" dirty="0">
                <a:solidFill>
                  <a:schemeClr val="tx1"/>
                </a:solidFill>
                <a:latin typeface="Meiryo UI" panose="020B0604030504040204" pitchFamily="50" charset="-128"/>
                <a:ea typeface="Meiryo UI" panose="020B0604030504040204" pitchFamily="50" charset="-128"/>
              </a:rPr>
              <a:t>mRNA</a:t>
            </a:r>
            <a:endParaRPr kumimoji="1" lang="ja-JP" altLang="en-US" b="1" dirty="0">
              <a:solidFill>
                <a:schemeClr val="tx1"/>
              </a:solidFill>
              <a:latin typeface="Meiryo UI" panose="020B0604030504040204" pitchFamily="50" charset="-128"/>
              <a:ea typeface="Meiryo UI" panose="020B0604030504040204" pitchFamily="50" charset="-128"/>
            </a:endParaRPr>
          </a:p>
        </p:txBody>
      </p:sp>
      <p:sp>
        <p:nvSpPr>
          <p:cNvPr id="6" name="正方形/長方形 5"/>
          <p:cNvSpPr/>
          <p:nvPr/>
        </p:nvSpPr>
        <p:spPr>
          <a:xfrm>
            <a:off x="2994220" y="3395788"/>
            <a:ext cx="1359668" cy="276999"/>
          </a:xfrm>
          <a:prstGeom prst="rect">
            <a:avLst/>
          </a:prstGeom>
        </p:spPr>
        <p:txBody>
          <a:bodyPr wrap="none">
            <a:spAutoFit/>
          </a:bodyPr>
          <a:lstStyle/>
          <a:p>
            <a:pPr algn="ctr"/>
            <a:r>
              <a:rPr lang="en-US" altLang="ja-JP" sz="1200" dirty="0">
                <a:latin typeface="Meiryo UI" panose="020B0604030504040204" pitchFamily="50" charset="-128"/>
                <a:ea typeface="Meiryo UI" panose="020B0604030504040204" pitchFamily="50" charset="-128"/>
              </a:rPr>
              <a:t>Messenger RNA</a:t>
            </a:r>
            <a:endParaRPr lang="ja-JP" altLang="en-US" sz="1200" dirty="0">
              <a:latin typeface="Meiryo UI" panose="020B0604030504040204" pitchFamily="50" charset="-128"/>
              <a:ea typeface="Meiryo UI" panose="020B0604030504040204" pitchFamily="50" charset="-128"/>
            </a:endParaRPr>
          </a:p>
        </p:txBody>
      </p:sp>
      <p:sp>
        <p:nvSpPr>
          <p:cNvPr id="53" name="テキスト ボックス 52"/>
          <p:cNvSpPr txBox="1"/>
          <p:nvPr/>
        </p:nvSpPr>
        <p:spPr>
          <a:xfrm>
            <a:off x="2150384" y="3217450"/>
            <a:ext cx="644990" cy="338554"/>
          </a:xfrm>
          <a:prstGeom prst="rect">
            <a:avLst/>
          </a:prstGeom>
          <a:noFill/>
        </p:spPr>
        <p:txBody>
          <a:bodyPr wrap="square" rtlCol="0">
            <a:spAutoFit/>
          </a:bodyPr>
          <a:lstStyle/>
          <a:p>
            <a:pPr algn="ctr"/>
            <a:r>
              <a:rPr kumimoji="1" lang="ja-JP" altLang="en-US" sz="1600" b="1" dirty="0">
                <a:solidFill>
                  <a:schemeClr val="bg1"/>
                </a:solidFill>
                <a:latin typeface="Meiryo UI" panose="020B0604030504040204" pitchFamily="50" charset="-128"/>
                <a:ea typeface="Meiryo UI" panose="020B0604030504040204" pitchFamily="50" charset="-128"/>
              </a:rPr>
              <a:t>転写</a:t>
            </a:r>
          </a:p>
        </p:txBody>
      </p:sp>
      <p:sp>
        <p:nvSpPr>
          <p:cNvPr id="55" name="右矢印 54"/>
          <p:cNvSpPr/>
          <p:nvPr/>
        </p:nvSpPr>
        <p:spPr>
          <a:xfrm>
            <a:off x="4530775" y="3132889"/>
            <a:ext cx="649890" cy="488357"/>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テキスト ボックス 55"/>
          <p:cNvSpPr txBox="1"/>
          <p:nvPr/>
        </p:nvSpPr>
        <p:spPr>
          <a:xfrm>
            <a:off x="4498397" y="3214061"/>
            <a:ext cx="644990" cy="338554"/>
          </a:xfrm>
          <a:prstGeom prst="rect">
            <a:avLst/>
          </a:prstGeom>
          <a:noFill/>
        </p:spPr>
        <p:txBody>
          <a:bodyPr wrap="square" rtlCol="0">
            <a:spAutoFit/>
          </a:bodyPr>
          <a:lstStyle/>
          <a:p>
            <a:pPr algn="ctr"/>
            <a:r>
              <a:rPr kumimoji="1" lang="ja-JP" altLang="en-US" sz="1600" b="1" dirty="0">
                <a:solidFill>
                  <a:schemeClr val="bg1"/>
                </a:solidFill>
                <a:latin typeface="Meiryo UI" panose="020B0604030504040204" pitchFamily="50" charset="-128"/>
                <a:ea typeface="Meiryo UI" panose="020B0604030504040204" pitchFamily="50" charset="-128"/>
              </a:rPr>
              <a:t>翻訳</a:t>
            </a:r>
          </a:p>
        </p:txBody>
      </p:sp>
      <p:sp>
        <p:nvSpPr>
          <p:cNvPr id="66" name="テキスト ボックス 65"/>
          <p:cNvSpPr txBox="1"/>
          <p:nvPr/>
        </p:nvSpPr>
        <p:spPr>
          <a:xfrm>
            <a:off x="508446" y="124175"/>
            <a:ext cx="1196051" cy="276999"/>
          </a:xfrm>
          <a:prstGeom prst="rect">
            <a:avLst/>
          </a:prstGeom>
          <a:noFill/>
        </p:spPr>
        <p:txBody>
          <a:bodyPr wrap="square" rtlCol="0">
            <a:spAutoFit/>
          </a:bodyPr>
          <a:lstStyle/>
          <a:p>
            <a:pPr algn="ctr"/>
            <a:r>
              <a:rPr kumimoji="1" lang="ja-JP" altLang="en-US" sz="1200" b="1" dirty="0">
                <a:latin typeface="Meiryo UI" panose="020B0604030504040204" pitchFamily="50" charset="-128"/>
                <a:ea typeface="Meiryo UI" panose="020B0604030504040204" pitchFamily="50" charset="-128"/>
              </a:rPr>
              <a:t>プリン塩基</a:t>
            </a:r>
          </a:p>
        </p:txBody>
      </p:sp>
      <p:sp>
        <p:nvSpPr>
          <p:cNvPr id="67" name="テキスト ボックス 66"/>
          <p:cNvSpPr txBox="1"/>
          <p:nvPr/>
        </p:nvSpPr>
        <p:spPr>
          <a:xfrm>
            <a:off x="535356" y="1585638"/>
            <a:ext cx="1196051" cy="276999"/>
          </a:xfrm>
          <a:prstGeom prst="rect">
            <a:avLst/>
          </a:prstGeom>
          <a:noFill/>
        </p:spPr>
        <p:txBody>
          <a:bodyPr wrap="square" rtlCol="0">
            <a:spAutoFit/>
          </a:bodyPr>
          <a:lstStyle/>
          <a:p>
            <a:pPr algn="ctr"/>
            <a:r>
              <a:rPr kumimoji="1" lang="ja-JP" altLang="en-US" sz="1200" b="1" dirty="0">
                <a:latin typeface="Meiryo UI" panose="020B0604030504040204" pitchFamily="50" charset="-128"/>
                <a:ea typeface="Meiryo UI" panose="020B0604030504040204" pitchFamily="50" charset="-128"/>
              </a:rPr>
              <a:t>ぴリミジン塩基</a:t>
            </a:r>
          </a:p>
        </p:txBody>
      </p:sp>
      <p:pic>
        <p:nvPicPr>
          <p:cNvPr id="31" name="図 30"/>
          <p:cNvPicPr>
            <a:picLocks noChangeAspect="1"/>
          </p:cNvPicPr>
          <p:nvPr/>
        </p:nvPicPr>
        <p:blipFill>
          <a:blip r:embed="rId10"/>
          <a:stretch>
            <a:fillRect/>
          </a:stretch>
        </p:blipFill>
        <p:spPr>
          <a:xfrm>
            <a:off x="4525919" y="0"/>
            <a:ext cx="854378" cy="3077093"/>
          </a:xfrm>
          <a:prstGeom prst="rect">
            <a:avLst/>
          </a:prstGeom>
        </p:spPr>
      </p:pic>
      <p:sp>
        <p:nvSpPr>
          <p:cNvPr id="33" name="テキスト ボックス 32"/>
          <p:cNvSpPr txBox="1"/>
          <p:nvPr/>
        </p:nvSpPr>
        <p:spPr>
          <a:xfrm>
            <a:off x="8365858" y="102732"/>
            <a:ext cx="3548268" cy="338554"/>
          </a:xfrm>
          <a:prstGeom prst="rect">
            <a:avLst/>
          </a:prstGeom>
          <a:noFill/>
        </p:spPr>
        <p:txBody>
          <a:bodyPr wrap="square" rtlCol="0">
            <a:spAutoFit/>
          </a:bodyPr>
          <a:lstStyle/>
          <a:p>
            <a:pPr algn="ctr"/>
            <a:r>
              <a:rPr kumimoji="1" lang="ja-JP" altLang="en-US" sz="1600" b="1" dirty="0">
                <a:latin typeface="Meiryo UI" panose="020B0604030504040204" pitchFamily="50" charset="-128"/>
                <a:ea typeface="Meiryo UI" panose="020B0604030504040204" pitchFamily="50" charset="-128"/>
              </a:rPr>
              <a:t>糖鎖の働きにより成熟したタンパク質へ</a:t>
            </a:r>
          </a:p>
        </p:txBody>
      </p:sp>
      <p:sp>
        <p:nvSpPr>
          <p:cNvPr id="34" name="テキスト ボックス 33"/>
          <p:cNvSpPr txBox="1"/>
          <p:nvPr/>
        </p:nvSpPr>
        <p:spPr>
          <a:xfrm rot="2061295">
            <a:off x="10783542" y="1522765"/>
            <a:ext cx="1196051" cy="369332"/>
          </a:xfrm>
          <a:prstGeom prst="rect">
            <a:avLst/>
          </a:prstGeom>
          <a:noFill/>
        </p:spPr>
        <p:txBody>
          <a:bodyPr wrap="square" rtlCol="0">
            <a:spAutoFit/>
          </a:bodyPr>
          <a:lstStyle/>
          <a:p>
            <a:r>
              <a:rPr kumimoji="1" lang="ja-JP" altLang="en-US" b="1" dirty="0">
                <a:latin typeface="Meiryo UI" panose="020B0604030504040204" pitchFamily="50" charset="-128"/>
                <a:ea typeface="Meiryo UI" panose="020B0604030504040204" pitchFamily="50" charset="-128"/>
              </a:rPr>
              <a:t>←糖鎖</a:t>
            </a:r>
          </a:p>
        </p:txBody>
      </p:sp>
      <p:sp>
        <p:nvSpPr>
          <p:cNvPr id="35" name="テキスト ボックス 34"/>
          <p:cNvSpPr txBox="1"/>
          <p:nvPr/>
        </p:nvSpPr>
        <p:spPr>
          <a:xfrm>
            <a:off x="8758891" y="1634821"/>
            <a:ext cx="1006401" cy="646331"/>
          </a:xfrm>
          <a:prstGeom prst="rect">
            <a:avLst/>
          </a:prstGeom>
          <a:noFill/>
        </p:spPr>
        <p:txBody>
          <a:bodyPr wrap="square" rtlCol="0">
            <a:spAutoFit/>
          </a:bodyPr>
          <a:lstStyle/>
          <a:p>
            <a:pPr algn="ctr"/>
            <a:r>
              <a:rPr lang="ja-JP" altLang="en-US" b="1" dirty="0">
                <a:latin typeface="Meiryo UI" panose="020B0604030504040204" pitchFamily="50" charset="-128"/>
                <a:ea typeface="Meiryo UI" panose="020B0604030504040204" pitchFamily="50" charset="-128"/>
              </a:rPr>
              <a:t>↑</a:t>
            </a:r>
            <a:endParaRPr lang="en-US" altLang="ja-JP" b="1" dirty="0">
              <a:latin typeface="Meiryo UI" panose="020B0604030504040204" pitchFamily="50" charset="-128"/>
              <a:ea typeface="Meiryo UI" panose="020B0604030504040204" pitchFamily="50" charset="-128"/>
            </a:endParaRPr>
          </a:p>
          <a:p>
            <a:pPr algn="ctr"/>
            <a:r>
              <a:rPr kumimoji="1" lang="ja-JP" altLang="en-US" b="1" dirty="0">
                <a:latin typeface="Meiryo UI" panose="020B0604030504040204" pitchFamily="50" charset="-128"/>
                <a:ea typeface="Meiryo UI" panose="020B0604030504040204" pitchFamily="50" charset="-128"/>
              </a:rPr>
              <a:t>糖鎖</a:t>
            </a:r>
          </a:p>
        </p:txBody>
      </p:sp>
      <p:sp>
        <p:nvSpPr>
          <p:cNvPr id="36" name="テキスト ボックス 35"/>
          <p:cNvSpPr txBox="1"/>
          <p:nvPr/>
        </p:nvSpPr>
        <p:spPr>
          <a:xfrm>
            <a:off x="9587008" y="685639"/>
            <a:ext cx="1196051" cy="369332"/>
          </a:xfrm>
          <a:prstGeom prst="rect">
            <a:avLst/>
          </a:prstGeom>
          <a:noFill/>
        </p:spPr>
        <p:txBody>
          <a:bodyPr wrap="square" rtlCol="0">
            <a:spAutoFit/>
          </a:bodyPr>
          <a:lstStyle/>
          <a:p>
            <a:r>
              <a:rPr kumimoji="1" lang="ja-JP" altLang="en-US" b="1" dirty="0">
                <a:latin typeface="Meiryo UI" panose="020B0604030504040204" pitchFamily="50" charset="-128"/>
                <a:ea typeface="Meiryo UI" panose="020B0604030504040204" pitchFamily="50" charset="-128"/>
              </a:rPr>
              <a:t>←糖鎖</a:t>
            </a:r>
          </a:p>
        </p:txBody>
      </p:sp>
      <p:sp>
        <p:nvSpPr>
          <p:cNvPr id="37" name="テキスト ボックス 36"/>
          <p:cNvSpPr txBox="1"/>
          <p:nvPr/>
        </p:nvSpPr>
        <p:spPr>
          <a:xfrm>
            <a:off x="3460454" y="1949287"/>
            <a:ext cx="1596843" cy="523220"/>
          </a:xfrm>
          <a:prstGeom prst="rect">
            <a:avLst/>
          </a:prstGeom>
          <a:noFill/>
        </p:spPr>
        <p:txBody>
          <a:bodyPr wrap="square" rtlCol="0">
            <a:spAutoFit/>
          </a:bodyPr>
          <a:lstStyle/>
          <a:p>
            <a:pPr algn="r"/>
            <a:r>
              <a:rPr kumimoji="1" lang="en-US" altLang="ja-JP" sz="2800" b="1" dirty="0">
                <a:solidFill>
                  <a:schemeClr val="accent2">
                    <a:lumMod val="50000"/>
                  </a:schemeClr>
                </a:solidFill>
                <a:latin typeface="Meiryo UI" panose="020B0604030504040204" pitchFamily="50" charset="-128"/>
                <a:ea typeface="Meiryo UI" panose="020B0604030504040204" pitchFamily="50" charset="-128"/>
              </a:rPr>
              <a:t>RNA</a:t>
            </a:r>
            <a:r>
              <a:rPr kumimoji="1" lang="ja-JP" altLang="en-US" sz="2800" b="1" dirty="0">
                <a:latin typeface="Meiryo UI" panose="020B0604030504040204" pitchFamily="50" charset="-128"/>
                <a:ea typeface="Meiryo UI" panose="020B0604030504040204" pitchFamily="50" charset="-128"/>
              </a:rPr>
              <a:t>→</a:t>
            </a:r>
          </a:p>
        </p:txBody>
      </p:sp>
      <p:sp>
        <p:nvSpPr>
          <p:cNvPr id="38" name="テキスト ボックス 37"/>
          <p:cNvSpPr txBox="1"/>
          <p:nvPr/>
        </p:nvSpPr>
        <p:spPr>
          <a:xfrm>
            <a:off x="3819554" y="987907"/>
            <a:ext cx="831343" cy="954107"/>
          </a:xfrm>
          <a:prstGeom prst="rect">
            <a:avLst/>
          </a:prstGeom>
          <a:noFill/>
        </p:spPr>
        <p:txBody>
          <a:bodyPr wrap="square" rtlCol="0">
            <a:spAutoFit/>
          </a:bodyPr>
          <a:lstStyle/>
          <a:p>
            <a:pPr algn="ctr"/>
            <a:r>
              <a:rPr kumimoji="1" lang="ja-JP" altLang="en-US" sz="1400" b="1" dirty="0">
                <a:latin typeface="Meiryo UI" panose="020B0604030504040204" pitchFamily="50" charset="-128"/>
                <a:ea typeface="Meiryo UI" panose="020B0604030504040204" pitchFamily="50" charset="-128"/>
              </a:rPr>
              <a:t>アデニン</a:t>
            </a:r>
            <a:endParaRPr kumimoji="1" lang="en-US" altLang="ja-JP" sz="1400" b="1" dirty="0">
              <a:latin typeface="Meiryo UI" panose="020B0604030504040204" pitchFamily="50" charset="-128"/>
              <a:ea typeface="Meiryo UI" panose="020B0604030504040204" pitchFamily="50" charset="-128"/>
            </a:endParaRPr>
          </a:p>
          <a:p>
            <a:pPr algn="ctr"/>
            <a:r>
              <a:rPr lang="ja-JP" altLang="en-US" sz="1400" b="1" dirty="0">
                <a:latin typeface="Meiryo UI" panose="020B0604030504040204" pitchFamily="50" charset="-128"/>
                <a:ea typeface="Meiryo UI" panose="020B0604030504040204" pitchFamily="50" charset="-128"/>
              </a:rPr>
              <a:t>グアニン</a:t>
            </a:r>
            <a:endParaRPr lang="en-US" altLang="ja-JP" sz="1400" b="1" dirty="0">
              <a:latin typeface="Meiryo UI" panose="020B0604030504040204" pitchFamily="50" charset="-128"/>
              <a:ea typeface="Meiryo UI" panose="020B0604030504040204" pitchFamily="50" charset="-128"/>
            </a:endParaRPr>
          </a:p>
          <a:p>
            <a:pPr algn="ctr"/>
            <a:r>
              <a:rPr lang="ja-JP" altLang="en-US" sz="1400" b="1" dirty="0">
                <a:latin typeface="Meiryo UI" panose="020B0604030504040204" pitchFamily="50" charset="-128"/>
                <a:ea typeface="Meiryo UI" panose="020B0604030504040204" pitchFamily="50" charset="-128"/>
              </a:rPr>
              <a:t>シトシン</a:t>
            </a:r>
            <a:endParaRPr lang="en-US" altLang="ja-JP" sz="1400" b="1" dirty="0">
              <a:latin typeface="Meiryo UI" panose="020B0604030504040204" pitchFamily="50" charset="-128"/>
              <a:ea typeface="Meiryo UI" panose="020B0604030504040204" pitchFamily="50" charset="-128"/>
            </a:endParaRPr>
          </a:p>
          <a:p>
            <a:pPr algn="ctr"/>
            <a:r>
              <a:rPr lang="ja-JP" altLang="en-US" sz="1400" b="1" dirty="0">
                <a:solidFill>
                  <a:srgbClr val="FF0000"/>
                </a:solidFill>
                <a:latin typeface="Meiryo UI" panose="020B0604030504040204" pitchFamily="50" charset="-128"/>
                <a:ea typeface="Meiryo UI" panose="020B0604030504040204" pitchFamily="50" charset="-128"/>
              </a:rPr>
              <a:t>ウラシル</a:t>
            </a:r>
            <a:endParaRPr kumimoji="1" lang="en-US" altLang="ja-JP" sz="1400" b="1" dirty="0">
              <a:solidFill>
                <a:srgbClr val="FF0000"/>
              </a:solidFill>
              <a:latin typeface="Meiryo UI" panose="020B0604030504040204" pitchFamily="50" charset="-128"/>
              <a:ea typeface="Meiryo UI" panose="020B0604030504040204" pitchFamily="50" charset="-128"/>
            </a:endParaRPr>
          </a:p>
        </p:txBody>
      </p:sp>
      <p:sp>
        <p:nvSpPr>
          <p:cNvPr id="39" name="テキスト ボックス 38"/>
          <p:cNvSpPr txBox="1"/>
          <p:nvPr/>
        </p:nvSpPr>
        <p:spPr>
          <a:xfrm>
            <a:off x="5640267" y="99083"/>
            <a:ext cx="2540053" cy="338554"/>
          </a:xfrm>
          <a:prstGeom prst="rect">
            <a:avLst/>
          </a:prstGeom>
          <a:noFill/>
        </p:spPr>
        <p:txBody>
          <a:bodyPr wrap="square" rtlCol="0">
            <a:spAutoFit/>
          </a:bodyPr>
          <a:lstStyle/>
          <a:p>
            <a:pPr algn="ctr"/>
            <a:r>
              <a:rPr kumimoji="1" lang="ja-JP" altLang="en-US" sz="1600" b="1" dirty="0">
                <a:latin typeface="Meiryo UI" panose="020B0604030504040204" pitchFamily="50" charset="-128"/>
                <a:ea typeface="Meiryo UI" panose="020B0604030504040204" pitchFamily="50" charset="-128"/>
              </a:rPr>
              <a:t>生まれたてのタンパク質</a:t>
            </a:r>
          </a:p>
        </p:txBody>
      </p:sp>
      <p:sp>
        <p:nvSpPr>
          <p:cNvPr id="40" name="テキスト ボックス 39"/>
          <p:cNvSpPr txBox="1"/>
          <p:nvPr/>
        </p:nvSpPr>
        <p:spPr>
          <a:xfrm>
            <a:off x="4804782" y="2626773"/>
            <a:ext cx="2693890" cy="461665"/>
          </a:xfrm>
          <a:prstGeom prst="rect">
            <a:avLst/>
          </a:prstGeom>
          <a:noFill/>
        </p:spPr>
        <p:txBody>
          <a:bodyPr wrap="square" rtlCol="0">
            <a:spAutoFit/>
          </a:bodyPr>
          <a:lstStyle/>
          <a:p>
            <a:pPr algn="ctr"/>
            <a:r>
              <a:rPr kumimoji="1" lang="en-US" altLang="ja-JP" sz="1200" dirty="0">
                <a:latin typeface="Meiryo UI" panose="020B0604030504040204" pitchFamily="50" charset="-128"/>
                <a:ea typeface="Meiryo UI" panose="020B0604030504040204" pitchFamily="50" charset="-128"/>
              </a:rPr>
              <a:t>20</a:t>
            </a:r>
            <a:r>
              <a:rPr kumimoji="1" lang="ja-JP" altLang="en-US" sz="1200" dirty="0">
                <a:latin typeface="Meiryo UI" panose="020B0604030504040204" pitchFamily="50" charset="-128"/>
                <a:ea typeface="Meiryo UI" panose="020B0604030504040204" pitchFamily="50" charset="-128"/>
              </a:rPr>
              <a:t>のアミノ酸から</a:t>
            </a:r>
            <a:endParaRPr kumimoji="1" lang="en-US" altLang="ja-JP" sz="1200" dirty="0">
              <a:latin typeface="Meiryo UI" panose="020B0604030504040204" pitchFamily="50" charset="-128"/>
              <a:ea typeface="Meiryo UI" panose="020B0604030504040204" pitchFamily="50" charset="-128"/>
            </a:endParaRPr>
          </a:p>
          <a:p>
            <a:pPr algn="ctr"/>
            <a:r>
              <a:rPr kumimoji="1" lang="ja-JP" altLang="en-US" sz="1200" dirty="0">
                <a:latin typeface="Meiryo UI" panose="020B0604030504040204" pitchFamily="50" charset="-128"/>
                <a:ea typeface="Meiryo UI" panose="020B0604030504040204" pitchFamily="50" charset="-128"/>
              </a:rPr>
              <a:t>細胞内のリボソームで生合成される</a:t>
            </a:r>
            <a:endParaRPr kumimoji="1" lang="en-US" altLang="ja-JP" sz="1200" dirty="0">
              <a:latin typeface="Meiryo UI" panose="020B0604030504040204" pitchFamily="50" charset="-128"/>
              <a:ea typeface="Meiryo UI" panose="020B0604030504040204" pitchFamily="50" charset="-128"/>
            </a:endParaRPr>
          </a:p>
        </p:txBody>
      </p:sp>
      <p:sp>
        <p:nvSpPr>
          <p:cNvPr id="42" name="右矢印 41"/>
          <p:cNvSpPr/>
          <p:nvPr/>
        </p:nvSpPr>
        <p:spPr>
          <a:xfrm>
            <a:off x="5380297" y="1365099"/>
            <a:ext cx="440207" cy="576915"/>
          </a:xfrm>
          <a:prstGeom prst="rightArrow">
            <a:avLst/>
          </a:prstGeom>
          <a:solidFill>
            <a:schemeClr val="accent6">
              <a:lumMod val="75000"/>
            </a:schemeClr>
          </a:solidFill>
          <a:ln>
            <a:solidFill>
              <a:schemeClr val="accent6">
                <a:lumMod val="75000"/>
              </a:schemeClr>
            </a:solidFill>
          </a:ln>
          <a:effectLst>
            <a:glow rad="1397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右矢印 42"/>
          <p:cNvSpPr/>
          <p:nvPr/>
        </p:nvSpPr>
        <p:spPr>
          <a:xfrm>
            <a:off x="8239540" y="1359093"/>
            <a:ext cx="440207" cy="576915"/>
          </a:xfrm>
          <a:prstGeom prst="rightArrow">
            <a:avLst/>
          </a:prstGeom>
          <a:solidFill>
            <a:schemeClr val="accent6">
              <a:lumMod val="75000"/>
            </a:schemeClr>
          </a:solidFill>
          <a:ln>
            <a:solidFill>
              <a:schemeClr val="accent6">
                <a:lumMod val="75000"/>
              </a:schemeClr>
            </a:solidFill>
          </a:ln>
          <a:effectLst>
            <a:glow rad="1397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右矢印 43"/>
          <p:cNvSpPr/>
          <p:nvPr/>
        </p:nvSpPr>
        <p:spPr>
          <a:xfrm>
            <a:off x="3263303" y="1365965"/>
            <a:ext cx="440207" cy="576915"/>
          </a:xfrm>
          <a:prstGeom prst="rightArrow">
            <a:avLst/>
          </a:prstGeom>
          <a:solidFill>
            <a:schemeClr val="accent6">
              <a:lumMod val="75000"/>
            </a:schemeClr>
          </a:solidFill>
          <a:ln>
            <a:solidFill>
              <a:schemeClr val="accent6">
                <a:lumMod val="75000"/>
              </a:schemeClr>
            </a:solidFill>
          </a:ln>
          <a:effectLst>
            <a:glow rad="1397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角丸四角形吹き出し 44"/>
          <p:cNvSpPr/>
          <p:nvPr/>
        </p:nvSpPr>
        <p:spPr>
          <a:xfrm>
            <a:off x="4075044" y="4501452"/>
            <a:ext cx="1817650" cy="2030145"/>
          </a:xfrm>
          <a:prstGeom prst="wedgeRoundRectCallout">
            <a:avLst>
              <a:gd name="adj1" fmla="val -72199"/>
              <a:gd name="adj2" fmla="val -8545"/>
              <a:gd name="adj3" fmla="val 16667"/>
            </a:avLst>
          </a:prstGeom>
          <a:solidFill>
            <a:srgbClr val="FFC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1200" b="1" dirty="0">
                <a:solidFill>
                  <a:schemeClr val="tx1"/>
                </a:solidFill>
                <a:latin typeface="Meiryo UI" panose="020B0604030504040204" pitchFamily="50" charset="-128"/>
                <a:ea typeface="Meiryo UI" panose="020B0604030504040204" pitchFamily="50" charset="-128"/>
              </a:rPr>
              <a:t>RNA</a:t>
            </a:r>
            <a:r>
              <a:rPr lang="ja-JP" altLang="en-US" sz="1200" b="1" dirty="0">
                <a:solidFill>
                  <a:schemeClr val="tx1"/>
                </a:solidFill>
                <a:latin typeface="Meiryo UI" panose="020B0604030504040204" pitchFamily="50" charset="-128"/>
                <a:ea typeface="Meiryo UI" panose="020B0604030504040204" pitchFamily="50" charset="-128"/>
              </a:rPr>
              <a:t>ポリメラーゼ</a:t>
            </a:r>
            <a:r>
              <a:rPr lang="ja-JP" altLang="en-US" sz="1200" dirty="0">
                <a:solidFill>
                  <a:schemeClr val="tx1"/>
                </a:solidFill>
                <a:latin typeface="Meiryo UI" panose="020B0604030504040204" pitchFamily="50" charset="-128"/>
                <a:ea typeface="Meiryo UI" panose="020B0604030504040204" pitchFamily="50" charset="-128"/>
              </a:rPr>
              <a:t>は、</a:t>
            </a:r>
            <a:r>
              <a:rPr lang="en-US" altLang="ja-JP" sz="1200" dirty="0">
                <a:solidFill>
                  <a:schemeClr val="tx1"/>
                </a:solidFill>
                <a:latin typeface="Meiryo UI" panose="020B0604030504040204" pitchFamily="50" charset="-128"/>
                <a:ea typeface="Meiryo UI" panose="020B0604030504040204" pitchFamily="50" charset="-128"/>
              </a:rPr>
              <a:t>DNA</a:t>
            </a:r>
            <a:r>
              <a:rPr lang="ja-JP" altLang="en-US" sz="1200" dirty="0">
                <a:solidFill>
                  <a:schemeClr val="tx1"/>
                </a:solidFill>
                <a:latin typeface="Meiryo UI" panose="020B0604030504040204" pitchFamily="50" charset="-128"/>
                <a:ea typeface="Meiryo UI" panose="020B0604030504040204" pitchFamily="50" charset="-128"/>
              </a:rPr>
              <a:t>の二重ラセンをほどきながら、二本鎖のうち鋳型となる鎖の塩基の配列を読んで、これと相補的な塩基をもったヌクレオチドを取り込み結合し「</a:t>
            </a:r>
            <a:r>
              <a:rPr lang="ja-JP" altLang="en-US" sz="1200" b="1" dirty="0">
                <a:solidFill>
                  <a:schemeClr val="tx1"/>
                </a:solidFill>
                <a:latin typeface="Meiryo UI" panose="020B0604030504040204" pitchFamily="50" charset="-128"/>
                <a:ea typeface="Meiryo UI" panose="020B0604030504040204" pitchFamily="50" charset="-128"/>
              </a:rPr>
              <a:t>メッセンジャー</a:t>
            </a:r>
            <a:r>
              <a:rPr lang="en-US" altLang="ja-JP" sz="1200" b="1" dirty="0">
                <a:solidFill>
                  <a:schemeClr val="tx1"/>
                </a:solidFill>
                <a:latin typeface="Meiryo UI" panose="020B0604030504040204" pitchFamily="50" charset="-128"/>
                <a:ea typeface="Meiryo UI" panose="020B0604030504040204" pitchFamily="50" charset="-128"/>
              </a:rPr>
              <a:t>RNA</a:t>
            </a:r>
            <a:r>
              <a:rPr lang="ja-JP" altLang="en-US" sz="1200" b="1" dirty="0">
                <a:solidFill>
                  <a:schemeClr val="tx1"/>
                </a:solidFill>
                <a:latin typeface="Meiryo UI" panose="020B0604030504040204" pitchFamily="50" charset="-128"/>
                <a:ea typeface="Meiryo UI" panose="020B0604030504040204" pitchFamily="50" charset="-128"/>
              </a:rPr>
              <a:t>」（</a:t>
            </a:r>
            <a:r>
              <a:rPr lang="en-US" altLang="ja-JP" sz="1200" b="1" dirty="0">
                <a:solidFill>
                  <a:schemeClr val="tx1"/>
                </a:solidFill>
                <a:latin typeface="Meiryo UI" panose="020B0604030504040204" pitchFamily="50" charset="-128"/>
                <a:ea typeface="Meiryo UI" panose="020B0604030504040204" pitchFamily="50" charset="-128"/>
              </a:rPr>
              <a:t>mRNA</a:t>
            </a:r>
            <a:r>
              <a:rPr lang="ja-JP" altLang="en-US" sz="1200" b="1" dirty="0">
                <a:solidFill>
                  <a:schemeClr val="tx1"/>
                </a:solidFill>
                <a:latin typeface="Meiryo UI" panose="020B0604030504040204" pitchFamily="50" charset="-128"/>
                <a:ea typeface="Meiryo UI" panose="020B0604030504040204" pitchFamily="50" charset="-128"/>
              </a:rPr>
              <a:t>）</a:t>
            </a:r>
            <a:r>
              <a:rPr lang="ja-JP" altLang="en-US" sz="1200" dirty="0">
                <a:solidFill>
                  <a:schemeClr val="tx1"/>
                </a:solidFill>
                <a:latin typeface="Meiryo UI" panose="020B0604030504040204" pitchFamily="50" charset="-128"/>
                <a:ea typeface="Meiryo UI" panose="020B0604030504040204" pitchFamily="50" charset="-128"/>
              </a:rPr>
              <a:t>を合成。</a:t>
            </a:r>
            <a:endParaRPr kumimoji="1" lang="ja-JP" altLang="en-US" sz="1200" dirty="0">
              <a:solidFill>
                <a:schemeClr val="tx1"/>
              </a:solidFill>
              <a:latin typeface="Meiryo UI" panose="020B0604030504040204" pitchFamily="50" charset="-128"/>
              <a:ea typeface="Meiryo UI" panose="020B0604030504040204" pitchFamily="50" charset="-128"/>
            </a:endParaRPr>
          </a:p>
        </p:txBody>
      </p:sp>
      <p:sp>
        <p:nvSpPr>
          <p:cNvPr id="47" name="テキスト ボックス 46"/>
          <p:cNvSpPr txBox="1"/>
          <p:nvPr/>
        </p:nvSpPr>
        <p:spPr>
          <a:xfrm>
            <a:off x="3926648" y="4134025"/>
            <a:ext cx="2168984" cy="369332"/>
          </a:xfrm>
          <a:prstGeom prst="rect">
            <a:avLst/>
          </a:prstGeom>
          <a:noFill/>
        </p:spPr>
        <p:txBody>
          <a:bodyPr wrap="square" rtlCol="0">
            <a:spAutoFit/>
          </a:bodyPr>
          <a:lstStyle/>
          <a:p>
            <a:pPr algn="ctr"/>
            <a:r>
              <a:rPr kumimoji="1" lang="en-US" altLang="ja-JP" b="1" dirty="0">
                <a:latin typeface="Meiryo UI" panose="020B0604030504040204" pitchFamily="50" charset="-128"/>
                <a:ea typeface="Meiryo UI" panose="020B0604030504040204" pitchFamily="50" charset="-128"/>
              </a:rPr>
              <a:t>RNA</a:t>
            </a:r>
            <a:r>
              <a:rPr kumimoji="1" lang="ja-JP" altLang="en-US" b="1" dirty="0">
                <a:latin typeface="Meiryo UI" panose="020B0604030504040204" pitchFamily="50" charset="-128"/>
                <a:ea typeface="Meiryo UI" panose="020B0604030504040204" pitchFamily="50" charset="-128"/>
              </a:rPr>
              <a:t>ポリメラーゼ</a:t>
            </a:r>
          </a:p>
        </p:txBody>
      </p:sp>
      <p:sp>
        <p:nvSpPr>
          <p:cNvPr id="48" name="角丸四角形 47"/>
          <p:cNvSpPr/>
          <p:nvPr/>
        </p:nvSpPr>
        <p:spPr>
          <a:xfrm>
            <a:off x="7581370" y="3750844"/>
            <a:ext cx="1901792" cy="445119"/>
          </a:xfrm>
          <a:prstGeom prst="roundRect">
            <a:avLst/>
          </a:prstGeom>
          <a:solidFill>
            <a:srgbClr val="002060"/>
          </a:solidFill>
          <a:ln>
            <a:solidFill>
              <a:schemeClr val="bg1"/>
            </a:solid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bg1"/>
                </a:solidFill>
                <a:latin typeface="Meiryo UI" panose="020B0604030504040204" pitchFamily="50" charset="-128"/>
                <a:ea typeface="Meiryo UI" panose="020B0604030504040204" pitchFamily="50" charset="-128"/>
              </a:rPr>
              <a:t>★糖鎖修飾★</a:t>
            </a:r>
          </a:p>
        </p:txBody>
      </p:sp>
      <p:sp>
        <p:nvSpPr>
          <p:cNvPr id="51" name="角丸四角形 50"/>
          <p:cNvSpPr/>
          <p:nvPr/>
        </p:nvSpPr>
        <p:spPr>
          <a:xfrm>
            <a:off x="6340509" y="5279196"/>
            <a:ext cx="2132282" cy="557204"/>
          </a:xfrm>
          <a:prstGeom prst="roundRect">
            <a:avLst/>
          </a:prstGeom>
          <a:solidFill>
            <a:srgbClr val="00206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800" b="1" dirty="0">
                <a:solidFill>
                  <a:schemeClr val="bg1"/>
                </a:solidFill>
                <a:latin typeface="Meiryo UI" panose="020B0604030504040204" pitchFamily="50" charset="-128"/>
                <a:ea typeface="Meiryo UI" panose="020B0604030504040204" pitchFamily="50" charset="-128"/>
              </a:rPr>
              <a:t>糖鎖の効用</a:t>
            </a:r>
            <a:endParaRPr kumimoji="1" lang="ja-JP" altLang="en-US" sz="2400" b="1" dirty="0">
              <a:solidFill>
                <a:schemeClr val="bg1"/>
              </a:solidFill>
              <a:latin typeface="Meiryo UI" panose="020B0604030504040204" pitchFamily="50" charset="-128"/>
              <a:ea typeface="Meiryo UI" panose="020B0604030504040204" pitchFamily="50" charset="-128"/>
            </a:endParaRPr>
          </a:p>
        </p:txBody>
      </p:sp>
      <p:sp>
        <p:nvSpPr>
          <p:cNvPr id="52" name="角丸四角形 51"/>
          <p:cNvSpPr/>
          <p:nvPr/>
        </p:nvSpPr>
        <p:spPr>
          <a:xfrm>
            <a:off x="7581370" y="3053759"/>
            <a:ext cx="1901791" cy="623236"/>
          </a:xfrm>
          <a:prstGeom prst="roundRect">
            <a:avLst/>
          </a:prstGeom>
          <a:solidFill>
            <a:srgbClr val="FFFF00"/>
          </a:solidFill>
          <a:effectLst>
            <a:glow rad="228600">
              <a:schemeClr val="accent4">
                <a:satMod val="175000"/>
                <a:alpha val="40000"/>
              </a:schemeClr>
            </a:glow>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tx1"/>
                </a:solidFill>
                <a:latin typeface="Meiryo UI" panose="020B0604030504040204" pitchFamily="50" charset="-128"/>
                <a:ea typeface="Meiryo UI" panose="020B0604030504040204" pitchFamily="50" charset="-128"/>
              </a:rPr>
              <a:t>タンパク質</a:t>
            </a:r>
            <a:endParaRPr kumimoji="1" lang="en-US" altLang="ja-JP" b="1" dirty="0">
              <a:solidFill>
                <a:schemeClr val="tx1"/>
              </a:solidFill>
              <a:latin typeface="Meiryo UI" panose="020B0604030504040204" pitchFamily="50" charset="-128"/>
              <a:ea typeface="Meiryo UI" panose="020B0604030504040204" pitchFamily="50" charset="-128"/>
            </a:endParaRPr>
          </a:p>
          <a:p>
            <a:pPr algn="ctr"/>
            <a:r>
              <a:rPr kumimoji="1" lang="ja-JP" altLang="en-US" b="1" dirty="0">
                <a:solidFill>
                  <a:schemeClr val="tx1"/>
                </a:solidFill>
                <a:latin typeface="Meiryo UI" panose="020B0604030504040204" pitchFamily="50" charset="-128"/>
                <a:ea typeface="Meiryo UI" panose="020B0604030504040204" pitchFamily="50" charset="-128"/>
              </a:rPr>
              <a:t>翻訳後修飾</a:t>
            </a:r>
          </a:p>
        </p:txBody>
      </p:sp>
      <p:sp>
        <p:nvSpPr>
          <p:cNvPr id="54" name="テキスト ボックス 53"/>
          <p:cNvSpPr txBox="1"/>
          <p:nvPr/>
        </p:nvSpPr>
        <p:spPr>
          <a:xfrm>
            <a:off x="6232489" y="4363079"/>
            <a:ext cx="5883309" cy="646331"/>
          </a:xfrm>
          <a:prstGeom prst="rect">
            <a:avLst/>
          </a:prstGeom>
          <a:noFill/>
        </p:spPr>
        <p:txBody>
          <a:bodyPr wrap="square" rtlCol="0">
            <a:spAutoFit/>
          </a:bodyPr>
          <a:lstStyle/>
          <a:p>
            <a:pPr algn="ctr"/>
            <a:r>
              <a:rPr kumimoji="1" lang="ja-JP" altLang="en-US" b="1" u="sng" dirty="0">
                <a:solidFill>
                  <a:srgbClr val="C00000"/>
                </a:solidFill>
                <a:latin typeface="Meiryo UI" panose="020B0604030504040204" pitchFamily="50" charset="-128"/>
                <a:ea typeface="Meiryo UI" panose="020B0604030504040204" pitchFamily="50" charset="-128"/>
              </a:rPr>
              <a:t>生まれたてのタンパク質に糖鎖が付くことで・・・</a:t>
            </a:r>
            <a:endParaRPr kumimoji="1" lang="en-US" altLang="ja-JP" b="1" u="sng" dirty="0">
              <a:solidFill>
                <a:srgbClr val="C00000"/>
              </a:solidFill>
              <a:latin typeface="Meiryo UI" panose="020B0604030504040204" pitchFamily="50" charset="-128"/>
              <a:ea typeface="Meiryo UI" panose="020B0604030504040204" pitchFamily="50" charset="-128"/>
            </a:endParaRPr>
          </a:p>
          <a:p>
            <a:pPr algn="ctr"/>
            <a:r>
              <a:rPr kumimoji="1" lang="ja-JP" altLang="en-US" b="1" dirty="0">
                <a:latin typeface="Meiryo UI" panose="020B0604030504040204" pitchFamily="50" charset="-128"/>
                <a:ea typeface="Meiryo UI" panose="020B0604030504040204" pitchFamily="50" charset="-128"/>
              </a:rPr>
              <a:t>タンパク質の</a:t>
            </a:r>
            <a:r>
              <a:rPr lang="ja-JP" altLang="en-US" b="1" dirty="0">
                <a:latin typeface="Meiryo UI" panose="020B0604030504040204" pitchFamily="50" charset="-128"/>
                <a:ea typeface="Meiryo UI" panose="020B0604030504040204" pitchFamily="50" charset="-128"/>
              </a:rPr>
              <a:t>構造が変化し、圧倒的な多様性が生まれる！</a:t>
            </a:r>
            <a:endParaRPr kumimoji="1" lang="ja-JP" altLang="en-US" b="1" dirty="0">
              <a:latin typeface="Meiryo UI" panose="020B0604030504040204" pitchFamily="50" charset="-128"/>
              <a:ea typeface="Meiryo UI" panose="020B0604030504040204" pitchFamily="50" charset="-128"/>
            </a:endParaRPr>
          </a:p>
        </p:txBody>
      </p:sp>
      <p:sp>
        <p:nvSpPr>
          <p:cNvPr id="57" name="テキスト ボックス 56"/>
          <p:cNvSpPr txBox="1"/>
          <p:nvPr/>
        </p:nvSpPr>
        <p:spPr>
          <a:xfrm>
            <a:off x="8488015" y="4974920"/>
            <a:ext cx="3209426" cy="1846659"/>
          </a:xfrm>
          <a:prstGeom prst="rect">
            <a:avLst/>
          </a:prstGeom>
          <a:noFill/>
        </p:spPr>
        <p:txBody>
          <a:bodyPr wrap="square" rtlCol="0">
            <a:spAutoFit/>
          </a:bodyPr>
          <a:lstStyle/>
          <a:p>
            <a:r>
              <a:rPr kumimoji="1" lang="ja-JP" altLang="en-US" sz="1600" b="1" dirty="0">
                <a:latin typeface="Meiryo UI" panose="020B0604030504040204" pitchFamily="50" charset="-128"/>
                <a:ea typeface="Meiryo UI" panose="020B0604030504040204" pitchFamily="50" charset="-128"/>
              </a:rPr>
              <a:t>１．タンパク質の物性改良</a:t>
            </a:r>
            <a:endParaRPr kumimoji="1" lang="en-US" altLang="ja-JP" sz="1600" b="1" dirty="0">
              <a:latin typeface="Meiryo UI" panose="020B0604030504040204" pitchFamily="50" charset="-128"/>
              <a:ea typeface="Meiryo UI" panose="020B0604030504040204" pitchFamily="50" charset="-128"/>
            </a:endParaRPr>
          </a:p>
          <a:p>
            <a:r>
              <a:rPr kumimoji="1" lang="ja-JP" altLang="en-US" sz="1600" b="1" dirty="0">
                <a:latin typeface="Meiryo UI" panose="020B0604030504040204" pitchFamily="50" charset="-128"/>
                <a:ea typeface="Meiryo UI" panose="020B0604030504040204" pitchFamily="50" charset="-128"/>
              </a:rPr>
              <a:t>２．タンパク質の品質管理</a:t>
            </a:r>
            <a:endParaRPr kumimoji="1" lang="en-US" altLang="ja-JP" sz="1600" b="1" dirty="0">
              <a:latin typeface="Meiryo UI" panose="020B0604030504040204" pitchFamily="50" charset="-128"/>
              <a:ea typeface="Meiryo UI" panose="020B0604030504040204" pitchFamily="50" charset="-128"/>
            </a:endParaRPr>
          </a:p>
          <a:p>
            <a:r>
              <a:rPr lang="ja-JP" altLang="en-US" sz="1600" b="1" dirty="0">
                <a:latin typeface="Meiryo UI" panose="020B0604030504040204" pitchFamily="50" charset="-128"/>
                <a:ea typeface="Meiryo UI" panose="020B0604030504040204" pitchFamily="50" charset="-128"/>
              </a:rPr>
              <a:t>３．タンパク質の保護</a:t>
            </a:r>
            <a:endParaRPr lang="en-US" altLang="ja-JP" sz="1600" b="1" dirty="0">
              <a:latin typeface="Meiryo UI" panose="020B0604030504040204" pitchFamily="50" charset="-128"/>
              <a:ea typeface="Meiryo UI" panose="020B0604030504040204" pitchFamily="50" charset="-128"/>
            </a:endParaRPr>
          </a:p>
          <a:p>
            <a:r>
              <a:rPr kumimoji="1" lang="ja-JP" altLang="en-US" sz="1600" b="1" dirty="0">
                <a:latin typeface="Meiryo UI" panose="020B0604030504040204" pitchFamily="50" charset="-128"/>
                <a:ea typeface="Meiryo UI" panose="020B0604030504040204" pitchFamily="50" charset="-128"/>
              </a:rPr>
              <a:t>４．細胞の種類の識別</a:t>
            </a:r>
            <a:endParaRPr kumimoji="1" lang="en-US" altLang="ja-JP" sz="1600" b="1" dirty="0">
              <a:latin typeface="Meiryo UI" panose="020B0604030504040204" pitchFamily="50" charset="-128"/>
              <a:ea typeface="Meiryo UI" panose="020B0604030504040204" pitchFamily="50" charset="-128"/>
            </a:endParaRPr>
          </a:p>
          <a:p>
            <a:r>
              <a:rPr lang="ja-JP" altLang="en-US" sz="1600" b="1" dirty="0">
                <a:latin typeface="Meiryo UI" panose="020B0604030504040204" pitchFamily="50" charset="-128"/>
                <a:ea typeface="Meiryo UI" panose="020B0604030504040204" pitchFamily="50" charset="-128"/>
              </a:rPr>
              <a:t>５．ウィルス感染の入り口</a:t>
            </a:r>
            <a:endParaRPr lang="en-US" altLang="ja-JP" sz="1600" b="1" dirty="0">
              <a:latin typeface="Meiryo UI" panose="020B0604030504040204" pitchFamily="50" charset="-128"/>
              <a:ea typeface="Meiryo UI" panose="020B0604030504040204" pitchFamily="50" charset="-128"/>
            </a:endParaRPr>
          </a:p>
          <a:p>
            <a:r>
              <a:rPr kumimoji="1" lang="ja-JP" altLang="en-US" sz="1600" b="1" dirty="0">
                <a:latin typeface="Meiryo UI" panose="020B0604030504040204" pitchFamily="50" charset="-128"/>
                <a:ea typeface="Meiryo UI" panose="020B0604030504040204" pitchFamily="50" charset="-128"/>
              </a:rPr>
              <a:t>６．細胞間の情報伝達のアンテナ</a:t>
            </a:r>
            <a:endParaRPr kumimoji="1" lang="en-US" altLang="ja-JP" sz="1600" b="1" dirty="0">
              <a:latin typeface="Meiryo UI" panose="020B0604030504040204" pitchFamily="50" charset="-128"/>
              <a:ea typeface="Meiryo UI" panose="020B0604030504040204" pitchFamily="50" charset="-128"/>
            </a:endParaRPr>
          </a:p>
          <a:p>
            <a:r>
              <a:rPr lang="ja-JP" altLang="en-US" sz="1600" b="1" dirty="0">
                <a:latin typeface="Meiryo UI" panose="020B0604030504040204" pitchFamily="50" charset="-128"/>
                <a:ea typeface="Meiryo UI" panose="020B0604030504040204" pitchFamily="50" charset="-128"/>
              </a:rPr>
              <a:t>７．薬を体内に運ぶ（</a:t>
            </a:r>
            <a:r>
              <a:rPr lang="en-US" altLang="ja-JP" sz="1600" b="1" dirty="0">
                <a:latin typeface="Meiryo UI" panose="020B0604030504040204" pitchFamily="50" charset="-128"/>
                <a:ea typeface="Meiryo UI" panose="020B0604030504040204" pitchFamily="50" charset="-128"/>
              </a:rPr>
              <a:t>DSS</a:t>
            </a:r>
            <a:r>
              <a:rPr lang="ja-JP" altLang="en-US" sz="1600" b="1" dirty="0">
                <a:latin typeface="Meiryo UI" panose="020B0604030504040204" pitchFamily="50" charset="-128"/>
                <a:ea typeface="Meiryo UI" panose="020B0604030504040204" pitchFamily="50" charset="-128"/>
              </a:rPr>
              <a:t>）</a:t>
            </a:r>
            <a:endParaRPr kumimoji="1" lang="ja-JP" altLang="en-US" sz="1600" b="1" dirty="0">
              <a:latin typeface="Meiryo UI" panose="020B0604030504040204" pitchFamily="50" charset="-128"/>
              <a:ea typeface="Meiryo UI" panose="020B0604030504040204" pitchFamily="50" charset="-128"/>
            </a:endParaRPr>
          </a:p>
        </p:txBody>
      </p:sp>
      <p:sp>
        <p:nvSpPr>
          <p:cNvPr id="58" name="テキスト ボックス 57"/>
          <p:cNvSpPr txBox="1"/>
          <p:nvPr/>
        </p:nvSpPr>
        <p:spPr>
          <a:xfrm>
            <a:off x="10092728" y="2700211"/>
            <a:ext cx="1862704" cy="1569660"/>
          </a:xfrm>
          <a:prstGeom prst="rect">
            <a:avLst/>
          </a:prstGeom>
          <a:noFill/>
        </p:spPr>
        <p:txBody>
          <a:bodyPr wrap="square" rtlCol="0">
            <a:spAutoFit/>
          </a:bodyPr>
          <a:lstStyle/>
          <a:p>
            <a:pPr algn="ctr"/>
            <a:r>
              <a:rPr lang="ja-JP" altLang="en-US" sz="2400" b="1" u="sng" dirty="0">
                <a:latin typeface="Meiryo UI" panose="020B0604030504040204" pitchFamily="50" charset="-128"/>
                <a:ea typeface="Meiryo UI" panose="020B0604030504040204" pitchFamily="50" charset="-128"/>
              </a:rPr>
              <a:t>再生</a:t>
            </a:r>
            <a:endParaRPr lang="en-US" altLang="ja-JP" sz="2400" b="1" u="sng" dirty="0">
              <a:latin typeface="Meiryo UI" panose="020B0604030504040204" pitchFamily="50" charset="-128"/>
              <a:ea typeface="Meiryo UI" panose="020B0604030504040204" pitchFamily="50" charset="-128"/>
            </a:endParaRPr>
          </a:p>
          <a:p>
            <a:pPr algn="ctr"/>
            <a:r>
              <a:rPr lang="ja-JP" altLang="en-US" sz="2400" b="1" u="sng" dirty="0">
                <a:latin typeface="Meiryo UI" panose="020B0604030504040204" pitchFamily="50" charset="-128"/>
                <a:ea typeface="Meiryo UI" panose="020B0604030504040204" pitchFamily="50" charset="-128"/>
              </a:rPr>
              <a:t>細胞死</a:t>
            </a:r>
            <a:endParaRPr lang="en-US" altLang="ja-JP" sz="2400" b="1" u="sng" dirty="0">
              <a:latin typeface="Meiryo UI" panose="020B0604030504040204" pitchFamily="50" charset="-128"/>
              <a:ea typeface="Meiryo UI" panose="020B0604030504040204" pitchFamily="50" charset="-128"/>
            </a:endParaRPr>
          </a:p>
          <a:p>
            <a:pPr algn="ctr"/>
            <a:r>
              <a:rPr lang="ja-JP" altLang="en-US" sz="2400" b="1" u="sng" dirty="0">
                <a:latin typeface="Meiryo UI" panose="020B0604030504040204" pitchFamily="50" charset="-128"/>
                <a:ea typeface="Meiryo UI" panose="020B0604030504040204" pitchFamily="50" charset="-128"/>
              </a:rPr>
              <a:t>分化・代謝</a:t>
            </a:r>
            <a:endParaRPr lang="en-US" altLang="ja-JP" sz="2400" b="1" u="sng" dirty="0">
              <a:latin typeface="Meiryo UI" panose="020B0604030504040204" pitchFamily="50" charset="-128"/>
              <a:ea typeface="Meiryo UI" panose="020B0604030504040204" pitchFamily="50" charset="-128"/>
            </a:endParaRPr>
          </a:p>
          <a:p>
            <a:pPr algn="ctr"/>
            <a:r>
              <a:rPr kumimoji="1" lang="ja-JP" altLang="en-US" sz="2400" b="1" u="sng" dirty="0">
                <a:latin typeface="Meiryo UI" panose="020B0604030504040204" pitchFamily="50" charset="-128"/>
                <a:ea typeface="Meiryo UI" panose="020B0604030504040204" pitchFamily="50" charset="-128"/>
              </a:rPr>
              <a:t>細胞</a:t>
            </a:r>
            <a:r>
              <a:rPr lang="ja-JP" altLang="en-US" sz="2400" b="1" u="sng" dirty="0">
                <a:latin typeface="Meiryo UI" panose="020B0604030504040204" pitchFamily="50" charset="-128"/>
                <a:ea typeface="Meiryo UI" panose="020B0604030504040204" pitchFamily="50" charset="-128"/>
              </a:rPr>
              <a:t>の増殖</a:t>
            </a:r>
            <a:endParaRPr kumimoji="1" lang="ja-JP" altLang="en-US" sz="2400" b="1" u="sng" dirty="0">
              <a:latin typeface="Meiryo UI" panose="020B0604030504040204" pitchFamily="50" charset="-128"/>
              <a:ea typeface="Meiryo UI" panose="020B0604030504040204" pitchFamily="50" charset="-128"/>
            </a:endParaRPr>
          </a:p>
        </p:txBody>
      </p:sp>
      <p:pic>
        <p:nvPicPr>
          <p:cNvPr id="69" name="Picture 9" descr="MCj04244660000[1]"/>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6910293" y="5898249"/>
            <a:ext cx="979150" cy="8420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70259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box(in)">
                                      <p:cBhvr>
                                        <p:cTn id="7"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8AFBCCE6-A631-4286-86E2-918F094934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190625"/>
            <a:ext cx="12192000" cy="4476750"/>
          </a:xfrm>
          <a:prstGeom prst="rect">
            <a:avLst/>
          </a:prstGeom>
          <a:noFill/>
          <a:extLst>
            <a:ext uri="{909E8E84-426E-40DD-AFC4-6F175D3DCCD1}">
              <a14:hiddenFill xmlns:a14="http://schemas.microsoft.com/office/drawing/2010/main">
                <a:solidFill>
                  <a:srgbClr val="FFFFFF"/>
                </a:solidFill>
              </a14:hiddenFill>
            </a:ext>
          </a:extLst>
        </p:spPr>
      </p:pic>
      <p:sp>
        <p:nvSpPr>
          <p:cNvPr id="24" name="テキスト ボックス 23">
            <a:extLst>
              <a:ext uri="{FF2B5EF4-FFF2-40B4-BE49-F238E27FC236}">
                <a16:creationId xmlns:a16="http://schemas.microsoft.com/office/drawing/2014/main" id="{83BC7C45-078B-4F87-82EF-E2E497A4F183}"/>
              </a:ext>
            </a:extLst>
          </p:cNvPr>
          <p:cNvSpPr txBox="1"/>
          <p:nvPr/>
        </p:nvSpPr>
        <p:spPr>
          <a:xfrm>
            <a:off x="1923469" y="6042681"/>
            <a:ext cx="9370877" cy="646331"/>
          </a:xfrm>
          <a:prstGeom prst="rect">
            <a:avLst/>
          </a:prstGeom>
          <a:noFill/>
        </p:spPr>
        <p:txBody>
          <a:bodyPr wrap="square">
            <a:spAutoFit/>
          </a:bodyPr>
          <a:lstStyle/>
          <a:p>
            <a:r>
              <a:rPr lang="en-US" altLang="ja-JP" b="1" i="0" dirty="0">
                <a:solidFill>
                  <a:srgbClr val="202020"/>
                </a:solidFill>
                <a:effectLst/>
                <a:latin typeface="72 Condensed" panose="020B0506030000000003" pitchFamily="34" charset="0"/>
                <a:cs typeface="72 Condensed" panose="020B0506030000000003" pitchFamily="34" charset="0"/>
              </a:rPr>
              <a:t>Peter Ward &amp; Joseph </a:t>
            </a:r>
            <a:r>
              <a:rPr lang="en-US" altLang="ja-JP" b="1" i="0" dirty="0" err="1">
                <a:solidFill>
                  <a:srgbClr val="202020"/>
                </a:solidFill>
                <a:effectLst/>
                <a:latin typeface="72 Condensed" panose="020B0506030000000003" pitchFamily="34" charset="0"/>
                <a:cs typeface="72 Condensed" panose="020B0506030000000003" pitchFamily="34" charset="0"/>
              </a:rPr>
              <a:t>Kirschvink</a:t>
            </a:r>
            <a:br>
              <a:rPr lang="en-US" altLang="ja-JP" dirty="0">
                <a:latin typeface="72 Condensed" panose="020B0506030000000003" pitchFamily="34" charset="0"/>
                <a:cs typeface="72 Condensed" panose="020B0506030000000003" pitchFamily="34" charset="0"/>
              </a:rPr>
            </a:br>
            <a:r>
              <a:rPr lang="en-US" altLang="ja-JP" b="0" i="0" dirty="0">
                <a:solidFill>
                  <a:srgbClr val="202020"/>
                </a:solidFill>
                <a:effectLst/>
                <a:latin typeface="72 Condensed" panose="020B0506030000000003" pitchFamily="34" charset="0"/>
                <a:cs typeface="72 Condensed" panose="020B0506030000000003" pitchFamily="34" charset="0"/>
              </a:rPr>
              <a:t>A New History of Life ―The Radical New Discoveries about the Origins and Evolution of Life on Earth 2015</a:t>
            </a:r>
            <a:endParaRPr lang="ja-JP" altLang="en-US" dirty="0">
              <a:latin typeface="72 Condensed" panose="020B0506030000000003" pitchFamily="34" charset="0"/>
              <a:cs typeface="72 Condensed" panose="020B0506030000000003" pitchFamily="34" charset="0"/>
            </a:endParaRPr>
          </a:p>
        </p:txBody>
      </p:sp>
      <p:sp>
        <p:nvSpPr>
          <p:cNvPr id="25" name="テキスト ボックス 24">
            <a:extLst>
              <a:ext uri="{FF2B5EF4-FFF2-40B4-BE49-F238E27FC236}">
                <a16:creationId xmlns:a16="http://schemas.microsoft.com/office/drawing/2014/main" id="{C8C05A20-C4E5-4A9F-8F3A-B4AE1DD94121}"/>
              </a:ext>
            </a:extLst>
          </p:cNvPr>
          <p:cNvSpPr txBox="1"/>
          <p:nvPr/>
        </p:nvSpPr>
        <p:spPr>
          <a:xfrm>
            <a:off x="231112" y="-196435"/>
            <a:ext cx="12191999" cy="1862048"/>
          </a:xfrm>
          <a:prstGeom prst="rect">
            <a:avLst/>
          </a:prstGeom>
          <a:noFill/>
        </p:spPr>
        <p:txBody>
          <a:bodyPr wrap="square" rtlCol="0">
            <a:spAutoFit/>
          </a:bodyPr>
          <a:lstStyle/>
          <a:p>
            <a:pPr algn="ctr"/>
            <a:r>
              <a:rPr lang="en-US" altLang="ja-JP" sz="11500" b="1" dirty="0">
                <a:solidFill>
                  <a:srgbClr val="C00000"/>
                </a:solidFill>
                <a:latin typeface="Cooper Black" panose="0208090404030B020404" pitchFamily="18" charset="0"/>
                <a:ea typeface="UD デジタル 教科書体 NK-B" panose="02020700000000000000" pitchFamily="18" charset="-128"/>
              </a:rPr>
              <a:t>RNA</a:t>
            </a:r>
            <a:r>
              <a:rPr lang="ja-JP" altLang="en-US" sz="11500" b="1" dirty="0">
                <a:solidFill>
                  <a:srgbClr val="002060"/>
                </a:solidFill>
                <a:latin typeface="Cooper Black" panose="0208090404030B020404" pitchFamily="18" charset="0"/>
                <a:ea typeface="UD デジタル 教科書体 NK-B" panose="02020700000000000000" pitchFamily="18" charset="-128"/>
              </a:rPr>
              <a:t>ワールド</a:t>
            </a:r>
            <a:endParaRPr kumimoji="1" lang="ja-JP" altLang="en-US" sz="9600" b="1" dirty="0">
              <a:solidFill>
                <a:srgbClr val="002060"/>
              </a:solidFill>
              <a:latin typeface="UD デジタル 教科書体 NK-B" panose="02020700000000000000" pitchFamily="18" charset="-128"/>
              <a:ea typeface="UD デジタル 教科書体 NK-B" panose="02020700000000000000" pitchFamily="18" charset="-128"/>
            </a:endParaRPr>
          </a:p>
        </p:txBody>
      </p:sp>
    </p:spTree>
    <p:extLst>
      <p:ext uri="{BB962C8B-B14F-4D97-AF65-F5344CB8AC3E}">
        <p14:creationId xmlns:p14="http://schemas.microsoft.com/office/powerpoint/2010/main" val="6464656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88669A2C-7216-4ED3-9010-D0B00FC25A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75113" y="2170243"/>
            <a:ext cx="2641116" cy="4516308"/>
          </a:xfrm>
          <a:prstGeom prst="rect">
            <a:avLst/>
          </a:prstGeom>
          <a:noFill/>
          <a:extLst>
            <a:ext uri="{909E8E84-426E-40DD-AFC4-6F175D3DCCD1}">
              <a14:hiddenFill xmlns:a14="http://schemas.microsoft.com/office/drawing/2010/main">
                <a:solidFill>
                  <a:srgbClr val="FFFFFF"/>
                </a:solidFill>
              </a14:hiddenFill>
            </a:ext>
          </a:extLst>
        </p:spPr>
      </p:pic>
      <p:sp>
        <p:nvSpPr>
          <p:cNvPr id="74" name="テキスト ボックス 73">
            <a:extLst>
              <a:ext uri="{FF2B5EF4-FFF2-40B4-BE49-F238E27FC236}">
                <a16:creationId xmlns:a16="http://schemas.microsoft.com/office/drawing/2014/main" id="{358AA015-91FE-4C13-991E-FCA077266A63}"/>
              </a:ext>
            </a:extLst>
          </p:cNvPr>
          <p:cNvSpPr txBox="1"/>
          <p:nvPr/>
        </p:nvSpPr>
        <p:spPr>
          <a:xfrm>
            <a:off x="3332938" y="275604"/>
            <a:ext cx="5561789" cy="523220"/>
          </a:xfrm>
          <a:prstGeom prst="rect">
            <a:avLst/>
          </a:prstGeom>
          <a:noFill/>
        </p:spPr>
        <p:txBody>
          <a:bodyPr wrap="square">
            <a:spAutoFit/>
          </a:bodyPr>
          <a:lstStyle/>
          <a:p>
            <a:pPr algn="ctr"/>
            <a:r>
              <a:rPr kumimoji="1" lang="en-US" altLang="ja-JP" sz="2800" dirty="0">
                <a:solidFill>
                  <a:sysClr val="windowText" lastClr="000000"/>
                </a:solidFill>
                <a:latin typeface="Yet R" panose="02030504000101010101" pitchFamily="18" charset="-127"/>
                <a:ea typeface="Yet R" panose="02030504000101010101" pitchFamily="18" charset="-127"/>
                <a:cs typeface="72 Black" panose="020B0A04030603020204" pitchFamily="34" charset="0"/>
              </a:rPr>
              <a:t>RNA</a:t>
            </a:r>
            <a:r>
              <a:rPr kumimoji="1" lang="ja-JP" altLang="en-US" sz="2800" dirty="0">
                <a:solidFill>
                  <a:sysClr val="windowText" lastClr="000000"/>
                </a:solidFill>
                <a:latin typeface="Yet R" panose="02030504000101010101" pitchFamily="18" charset="-127"/>
                <a:ea typeface="Yet R" panose="02030504000101010101" pitchFamily="18" charset="-127"/>
                <a:cs typeface="72 Black" panose="020B0A04030603020204" pitchFamily="34" charset="0"/>
              </a:rPr>
              <a:t>の種類</a:t>
            </a:r>
            <a:endParaRPr lang="ja-JP" altLang="en-US" sz="2800" dirty="0">
              <a:latin typeface="Yet R" panose="02030504000101010101" pitchFamily="18" charset="-127"/>
              <a:ea typeface="Yet R" panose="02030504000101010101" pitchFamily="18" charset="-127"/>
            </a:endParaRPr>
          </a:p>
        </p:txBody>
      </p:sp>
      <p:pic>
        <p:nvPicPr>
          <p:cNvPr id="4098" name="Picture 2">
            <a:extLst>
              <a:ext uri="{FF2B5EF4-FFF2-40B4-BE49-F238E27FC236}">
                <a16:creationId xmlns:a16="http://schemas.microsoft.com/office/drawing/2014/main" id="{3ADE25EC-CE23-4D59-A26B-7C6684926E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49488" y="1531534"/>
            <a:ext cx="7620000" cy="2362200"/>
          </a:xfrm>
          <a:prstGeom prst="rect">
            <a:avLst/>
          </a:prstGeom>
          <a:noFill/>
          <a:extLst>
            <a:ext uri="{909E8E84-426E-40DD-AFC4-6F175D3DCCD1}">
              <a14:hiddenFill xmlns:a14="http://schemas.microsoft.com/office/drawing/2010/main">
                <a:solidFill>
                  <a:srgbClr val="FFFFFF"/>
                </a:solidFill>
              </a14:hiddenFill>
            </a:ext>
          </a:extLst>
        </p:spPr>
      </p:pic>
      <p:sp>
        <p:nvSpPr>
          <p:cNvPr id="9" name="テキスト ボックス 8">
            <a:extLst>
              <a:ext uri="{FF2B5EF4-FFF2-40B4-BE49-F238E27FC236}">
                <a16:creationId xmlns:a16="http://schemas.microsoft.com/office/drawing/2014/main" id="{B08306E1-318D-4C8F-8FED-73779C14D080}"/>
              </a:ext>
            </a:extLst>
          </p:cNvPr>
          <p:cNvSpPr txBox="1"/>
          <p:nvPr/>
        </p:nvSpPr>
        <p:spPr>
          <a:xfrm>
            <a:off x="3059133" y="3830932"/>
            <a:ext cx="6109398" cy="307777"/>
          </a:xfrm>
          <a:prstGeom prst="rect">
            <a:avLst/>
          </a:prstGeom>
          <a:noFill/>
        </p:spPr>
        <p:txBody>
          <a:bodyPr wrap="square">
            <a:spAutoFit/>
          </a:bodyPr>
          <a:lstStyle/>
          <a:p>
            <a:pPr algn="ctr"/>
            <a:r>
              <a:rPr lang="en-US" altLang="ja-JP" sz="1400" dirty="0">
                <a:latin typeface="Aharoni" panose="02010803020104030203" pitchFamily="2" charset="-79"/>
                <a:cs typeface="Aharoni" panose="02010803020104030203" pitchFamily="2" charset="-79"/>
              </a:rPr>
              <a:t>http://nsgene-lab.jp/expression/rna/</a:t>
            </a:r>
            <a:endParaRPr lang="ja-JP" altLang="en-US" sz="1400" dirty="0">
              <a:latin typeface="Aharoni" panose="02010803020104030203" pitchFamily="2" charset="-79"/>
              <a:cs typeface="Aharoni" panose="02010803020104030203" pitchFamily="2" charset="-79"/>
            </a:endParaRPr>
          </a:p>
        </p:txBody>
      </p:sp>
      <p:sp>
        <p:nvSpPr>
          <p:cNvPr id="2" name="矢印: 右 1">
            <a:extLst>
              <a:ext uri="{FF2B5EF4-FFF2-40B4-BE49-F238E27FC236}">
                <a16:creationId xmlns:a16="http://schemas.microsoft.com/office/drawing/2014/main" id="{C1A0D7E2-A73C-4C02-9678-1B3BC0646F1F}"/>
              </a:ext>
            </a:extLst>
          </p:cNvPr>
          <p:cNvSpPr/>
          <p:nvPr/>
        </p:nvSpPr>
        <p:spPr>
          <a:xfrm>
            <a:off x="1599031" y="1828798"/>
            <a:ext cx="723481" cy="45217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06D12718-7336-488F-BA5E-72EEF16BDEB3}"/>
              </a:ext>
            </a:extLst>
          </p:cNvPr>
          <p:cNvSpPr txBox="1"/>
          <p:nvPr/>
        </p:nvSpPr>
        <p:spPr>
          <a:xfrm>
            <a:off x="463565" y="1895657"/>
            <a:ext cx="1185706" cy="338554"/>
          </a:xfrm>
          <a:prstGeom prst="rect">
            <a:avLst/>
          </a:prstGeom>
          <a:noFill/>
        </p:spPr>
        <p:txBody>
          <a:bodyPr wrap="square" rtlCol="0">
            <a:spAutoFit/>
          </a:bodyPr>
          <a:lstStyle/>
          <a:p>
            <a:r>
              <a:rPr kumimoji="1" lang="ja-JP" altLang="en-US" sz="1600" dirty="0">
                <a:latin typeface="Yet R" panose="02030504000101010101" pitchFamily="18" charset="-127"/>
                <a:ea typeface="Yet R" panose="02030504000101010101" pitchFamily="18" charset="-127"/>
                <a:cs typeface="Aharoni" panose="02010803020104030203" pitchFamily="2" charset="-79"/>
              </a:rPr>
              <a:t>ｍ</a:t>
            </a:r>
            <a:r>
              <a:rPr kumimoji="1" lang="en-US" altLang="ja-JP" sz="1600" dirty="0">
                <a:latin typeface="Yet R" panose="02030504000101010101" pitchFamily="18" charset="-127"/>
                <a:ea typeface="Yet R" panose="02030504000101010101" pitchFamily="18" charset="-127"/>
                <a:cs typeface="Aharoni" panose="02010803020104030203" pitchFamily="2" charset="-79"/>
              </a:rPr>
              <a:t>RNA</a:t>
            </a:r>
            <a:r>
              <a:rPr kumimoji="1" lang="ja-JP" altLang="en-US" sz="1600" dirty="0">
                <a:latin typeface="Yet R" panose="02030504000101010101" pitchFamily="18" charset="-127"/>
                <a:ea typeface="Yet R" panose="02030504000101010101" pitchFamily="18" charset="-127"/>
                <a:cs typeface="Aharoni" panose="02010803020104030203" pitchFamily="2" charset="-79"/>
              </a:rPr>
              <a:t>医薬</a:t>
            </a:r>
          </a:p>
        </p:txBody>
      </p:sp>
      <p:sp>
        <p:nvSpPr>
          <p:cNvPr id="10" name="矢印: 右 9">
            <a:extLst>
              <a:ext uri="{FF2B5EF4-FFF2-40B4-BE49-F238E27FC236}">
                <a16:creationId xmlns:a16="http://schemas.microsoft.com/office/drawing/2014/main" id="{52BADD75-F574-4B90-A609-990A0C963F16}"/>
              </a:ext>
            </a:extLst>
          </p:cNvPr>
          <p:cNvSpPr/>
          <p:nvPr/>
        </p:nvSpPr>
        <p:spPr>
          <a:xfrm>
            <a:off x="1586295" y="3414700"/>
            <a:ext cx="723481" cy="452176"/>
          </a:xfrm>
          <a:prstGeom prst="rightArrow">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a:extLst>
              <a:ext uri="{FF2B5EF4-FFF2-40B4-BE49-F238E27FC236}">
                <a16:creationId xmlns:a16="http://schemas.microsoft.com/office/drawing/2014/main" id="{BF26C11C-D8AC-4EF7-A9CE-2D6CCDB4229C}"/>
              </a:ext>
            </a:extLst>
          </p:cNvPr>
          <p:cNvSpPr txBox="1"/>
          <p:nvPr/>
        </p:nvSpPr>
        <p:spPr>
          <a:xfrm>
            <a:off x="450829" y="3481559"/>
            <a:ext cx="1185706" cy="338554"/>
          </a:xfrm>
          <a:prstGeom prst="rect">
            <a:avLst/>
          </a:prstGeom>
          <a:noFill/>
        </p:spPr>
        <p:txBody>
          <a:bodyPr wrap="square" rtlCol="0">
            <a:spAutoFit/>
          </a:bodyPr>
          <a:lstStyle/>
          <a:p>
            <a:pPr algn="r"/>
            <a:r>
              <a:rPr kumimoji="1" lang="ja-JP" altLang="en-US" sz="1600" dirty="0">
                <a:latin typeface="Yet R" panose="02030504000101010101" pitchFamily="18" charset="-127"/>
                <a:ea typeface="Yet R" panose="02030504000101010101" pitchFamily="18" charset="-127"/>
                <a:cs typeface="Aharoni" panose="02010803020104030203" pitchFamily="2" charset="-79"/>
              </a:rPr>
              <a:t>農薬</a:t>
            </a:r>
          </a:p>
        </p:txBody>
      </p:sp>
      <p:sp>
        <p:nvSpPr>
          <p:cNvPr id="5" name="テキスト ボックス 4">
            <a:extLst>
              <a:ext uri="{FF2B5EF4-FFF2-40B4-BE49-F238E27FC236}">
                <a16:creationId xmlns:a16="http://schemas.microsoft.com/office/drawing/2014/main" id="{5F900662-CFEC-49CD-B190-B9484473EF1A}"/>
              </a:ext>
            </a:extLst>
          </p:cNvPr>
          <p:cNvSpPr txBox="1"/>
          <p:nvPr/>
        </p:nvSpPr>
        <p:spPr>
          <a:xfrm>
            <a:off x="854110" y="4772965"/>
            <a:ext cx="9706708" cy="1754326"/>
          </a:xfrm>
          <a:prstGeom prst="rect">
            <a:avLst/>
          </a:prstGeom>
          <a:noFill/>
        </p:spPr>
        <p:txBody>
          <a:bodyPr wrap="square" rtlCol="0">
            <a:spAutoFit/>
          </a:bodyPr>
          <a:lstStyle/>
          <a:p>
            <a:r>
              <a:rPr kumimoji="1" lang="ja-JP" altLang="en-US" dirty="0">
                <a:latin typeface="Yet R" panose="02030504000101010101" pitchFamily="18" charset="-127"/>
                <a:ea typeface="Yet R" panose="02030504000101010101" pitchFamily="18" charset="-127"/>
              </a:rPr>
              <a:t>〇</a:t>
            </a:r>
            <a:r>
              <a:rPr kumimoji="1" lang="en-US" altLang="ja-JP" dirty="0">
                <a:latin typeface="Yet R" panose="02030504000101010101" pitchFamily="18" charset="-127"/>
                <a:ea typeface="Yet R" panose="02030504000101010101" pitchFamily="18" charset="-127"/>
              </a:rPr>
              <a:t>miRNA</a:t>
            </a:r>
            <a:r>
              <a:rPr kumimoji="1" lang="ja-JP" altLang="en-US" dirty="0">
                <a:latin typeface="Yet R" panose="02030504000101010101" pitchFamily="18" charset="-127"/>
                <a:ea typeface="Yet R" panose="02030504000101010101" pitchFamily="18" charset="-127"/>
              </a:rPr>
              <a:t>（マイクロ</a:t>
            </a:r>
            <a:r>
              <a:rPr kumimoji="1" lang="en-US" altLang="ja-JP" dirty="0">
                <a:latin typeface="Yet R" panose="02030504000101010101" pitchFamily="18" charset="-127"/>
                <a:ea typeface="Yet R" panose="02030504000101010101" pitchFamily="18" charset="-127"/>
              </a:rPr>
              <a:t>RNA</a:t>
            </a:r>
            <a:r>
              <a:rPr kumimoji="1" lang="ja-JP" altLang="en-US" dirty="0">
                <a:latin typeface="Yet R" panose="02030504000101010101" pitchFamily="18" charset="-127"/>
                <a:ea typeface="Yet R" panose="02030504000101010101" pitchFamily="18" charset="-127"/>
              </a:rPr>
              <a:t>）は</a:t>
            </a:r>
            <a:r>
              <a:rPr kumimoji="1" lang="en-US" altLang="ja-JP" dirty="0">
                <a:latin typeface="Yet R" panose="02030504000101010101" pitchFamily="18" charset="-127"/>
                <a:ea typeface="Yet R" panose="02030504000101010101" pitchFamily="18" charset="-127"/>
              </a:rPr>
              <a:t>RNA</a:t>
            </a:r>
            <a:r>
              <a:rPr kumimoji="1" lang="ja-JP" altLang="en-US" dirty="0">
                <a:latin typeface="Yet R" panose="02030504000101010101" pitchFamily="18" charset="-127"/>
                <a:ea typeface="Yet R" panose="02030504000101010101" pitchFamily="18" charset="-127"/>
              </a:rPr>
              <a:t>干渉（</a:t>
            </a:r>
            <a:r>
              <a:rPr kumimoji="1" lang="en-US" altLang="ja-JP" dirty="0">
                <a:latin typeface="Yet R" panose="02030504000101010101" pitchFamily="18" charset="-127"/>
                <a:ea typeface="Yet R" panose="02030504000101010101" pitchFamily="18" charset="-127"/>
              </a:rPr>
              <a:t>RNA interference</a:t>
            </a:r>
            <a:r>
              <a:rPr kumimoji="1" lang="ja-JP" altLang="en-US" dirty="0">
                <a:latin typeface="Yet R" panose="02030504000101010101" pitchFamily="18" charset="-127"/>
                <a:ea typeface="Yet R" panose="02030504000101010101" pitchFamily="18" charset="-127"/>
              </a:rPr>
              <a:t>：</a:t>
            </a:r>
            <a:r>
              <a:rPr kumimoji="1" lang="en-US" altLang="ja-JP" dirty="0">
                <a:latin typeface="Yet R" panose="02030504000101010101" pitchFamily="18" charset="-127"/>
                <a:ea typeface="Yet R" panose="02030504000101010101" pitchFamily="18" charset="-127"/>
              </a:rPr>
              <a:t>RNAi</a:t>
            </a:r>
            <a:r>
              <a:rPr kumimoji="1" lang="ja-JP" altLang="en-US" dirty="0">
                <a:latin typeface="Yet R" panose="02030504000101010101" pitchFamily="18" charset="-127"/>
                <a:ea typeface="Yet R" panose="02030504000101010101" pitchFamily="18" charset="-127"/>
              </a:rPr>
              <a:t>）という遺伝子発現の制御に関与する</a:t>
            </a:r>
            <a:endParaRPr kumimoji="1" lang="en-US" altLang="ja-JP" dirty="0">
              <a:latin typeface="Yet R" panose="02030504000101010101" pitchFamily="18" charset="-127"/>
              <a:ea typeface="Yet R" panose="02030504000101010101" pitchFamily="18" charset="-127"/>
            </a:endParaRPr>
          </a:p>
          <a:p>
            <a:endParaRPr kumimoji="1" lang="en-US" altLang="ja-JP" dirty="0">
              <a:latin typeface="Yet R" panose="02030504000101010101" pitchFamily="18" charset="-127"/>
              <a:ea typeface="Yet R" panose="02030504000101010101" pitchFamily="18" charset="-127"/>
            </a:endParaRPr>
          </a:p>
          <a:p>
            <a:r>
              <a:rPr kumimoji="1" lang="ja-JP" altLang="en-US" dirty="0">
                <a:latin typeface="Yet R" panose="02030504000101010101" pitchFamily="18" charset="-127"/>
                <a:ea typeface="Yet R" panose="02030504000101010101" pitchFamily="18" charset="-127"/>
              </a:rPr>
              <a:t>〇</a:t>
            </a:r>
            <a:r>
              <a:rPr kumimoji="1" lang="en-US" altLang="ja-JP" dirty="0">
                <a:latin typeface="Yet R" panose="02030504000101010101" pitchFamily="18" charset="-127"/>
                <a:ea typeface="Yet R" panose="02030504000101010101" pitchFamily="18" charset="-127"/>
              </a:rPr>
              <a:t>RNA</a:t>
            </a:r>
            <a:r>
              <a:rPr kumimoji="1" lang="ja-JP" altLang="en-US" dirty="0">
                <a:latin typeface="Yet R" panose="02030504000101010101" pitchFamily="18" charset="-127"/>
                <a:ea typeface="Yet R" panose="02030504000101010101" pitchFamily="18" charset="-127"/>
              </a:rPr>
              <a:t>干渉は後にご説明する農業での利用の際に登場する</a:t>
            </a:r>
            <a:endParaRPr kumimoji="1" lang="en-US" altLang="ja-JP" dirty="0">
              <a:latin typeface="Yet R" panose="02030504000101010101" pitchFamily="18" charset="-127"/>
              <a:ea typeface="Yet R" panose="02030504000101010101" pitchFamily="18" charset="-127"/>
            </a:endParaRPr>
          </a:p>
          <a:p>
            <a:endParaRPr kumimoji="1" lang="en-US" altLang="ja-JP" dirty="0">
              <a:latin typeface="Yet R" panose="02030504000101010101" pitchFamily="18" charset="-127"/>
              <a:ea typeface="Yet R" panose="02030504000101010101" pitchFamily="18" charset="-127"/>
            </a:endParaRPr>
          </a:p>
          <a:p>
            <a:r>
              <a:rPr kumimoji="1" lang="ja-JP" altLang="en-US" dirty="0">
                <a:latin typeface="Yet R" panose="02030504000101010101" pitchFamily="18" charset="-127"/>
                <a:ea typeface="Yet R" panose="02030504000101010101" pitchFamily="18" charset="-127"/>
              </a:rPr>
              <a:t>〇</a:t>
            </a:r>
            <a:r>
              <a:rPr kumimoji="1" lang="en-US" altLang="ja-JP" dirty="0">
                <a:latin typeface="Yet R" panose="02030504000101010101" pitchFamily="18" charset="-127"/>
                <a:ea typeface="Yet R" panose="02030504000101010101" pitchFamily="18" charset="-127"/>
              </a:rPr>
              <a:t>RNA</a:t>
            </a:r>
            <a:r>
              <a:rPr kumimoji="1" lang="ja-JP" altLang="en-US" dirty="0">
                <a:latin typeface="Yet R" panose="02030504000101010101" pitchFamily="18" charset="-127"/>
                <a:ea typeface="Yet R" panose="02030504000101010101" pitchFamily="18" charset="-127"/>
              </a:rPr>
              <a:t>にはジャンク</a:t>
            </a:r>
            <a:r>
              <a:rPr kumimoji="1" lang="en-US" altLang="ja-JP" dirty="0">
                <a:latin typeface="Yet R" panose="02030504000101010101" pitchFamily="18" charset="-127"/>
                <a:ea typeface="Yet R" panose="02030504000101010101" pitchFamily="18" charset="-127"/>
              </a:rPr>
              <a:t>DNA</a:t>
            </a:r>
            <a:r>
              <a:rPr kumimoji="1" lang="ja-JP" altLang="en-US" dirty="0">
                <a:latin typeface="Yet R" panose="02030504000101010101" pitchFamily="18" charset="-127"/>
                <a:ea typeface="Yet R" panose="02030504000101010101" pitchFamily="18" charset="-127"/>
              </a:rPr>
              <a:t>領域の情報を持つ</a:t>
            </a:r>
            <a:r>
              <a:rPr kumimoji="1" lang="en-US" altLang="ja-JP" dirty="0">
                <a:latin typeface="Yet R" panose="02030504000101010101" pitchFamily="18" charset="-127"/>
                <a:ea typeface="Yet R" panose="02030504000101010101" pitchFamily="18" charset="-127"/>
              </a:rPr>
              <a:t>RNA</a:t>
            </a:r>
            <a:r>
              <a:rPr kumimoji="1" lang="ja-JP" altLang="en-US" dirty="0">
                <a:latin typeface="Yet R" panose="02030504000101010101" pitchFamily="18" charset="-127"/>
                <a:ea typeface="Yet R" panose="02030504000101010101" pitchFamily="18" charset="-127"/>
              </a:rPr>
              <a:t>が存在する</a:t>
            </a:r>
          </a:p>
        </p:txBody>
      </p:sp>
      <p:sp>
        <p:nvSpPr>
          <p:cNvPr id="23" name="テキスト ボックス 22">
            <a:extLst>
              <a:ext uri="{FF2B5EF4-FFF2-40B4-BE49-F238E27FC236}">
                <a16:creationId xmlns:a16="http://schemas.microsoft.com/office/drawing/2014/main" id="{CA7A25B8-5589-4A00-AB99-A80CC6640A89}"/>
              </a:ext>
            </a:extLst>
          </p:cNvPr>
          <p:cNvSpPr txBox="1"/>
          <p:nvPr/>
        </p:nvSpPr>
        <p:spPr>
          <a:xfrm>
            <a:off x="2381791" y="977039"/>
            <a:ext cx="7355393" cy="646331"/>
          </a:xfrm>
          <a:prstGeom prst="rect">
            <a:avLst/>
          </a:prstGeom>
          <a:noFill/>
        </p:spPr>
        <p:txBody>
          <a:bodyPr wrap="square" rtlCol="0">
            <a:spAutoFit/>
          </a:bodyPr>
          <a:lstStyle/>
          <a:p>
            <a:pPr algn="ctr"/>
            <a:r>
              <a:rPr kumimoji="1" lang="ja-JP" altLang="en-US" dirty="0">
                <a:latin typeface="Yet R" panose="02030504000101010101" pitchFamily="18" charset="-127"/>
                <a:ea typeface="Yet R" panose="02030504000101010101" pitchFamily="18" charset="-127"/>
              </a:rPr>
              <a:t>コーディング</a:t>
            </a:r>
            <a:r>
              <a:rPr kumimoji="1" lang="en-US" altLang="ja-JP" dirty="0">
                <a:latin typeface="Yet R" panose="02030504000101010101" pitchFamily="18" charset="-127"/>
                <a:ea typeface="Yet R" panose="02030504000101010101" pitchFamily="18" charset="-127"/>
              </a:rPr>
              <a:t>RNA</a:t>
            </a:r>
            <a:r>
              <a:rPr kumimoji="1" lang="ja-JP" altLang="en-US" dirty="0">
                <a:latin typeface="Yet R" panose="02030504000101010101" pitchFamily="18" charset="-127"/>
                <a:ea typeface="Yet R" panose="02030504000101010101" pitchFamily="18" charset="-127"/>
              </a:rPr>
              <a:t>とノンコーディング</a:t>
            </a:r>
            <a:r>
              <a:rPr kumimoji="1" lang="en-US" altLang="ja-JP" dirty="0">
                <a:latin typeface="Yet R" panose="02030504000101010101" pitchFamily="18" charset="-127"/>
                <a:ea typeface="Yet R" panose="02030504000101010101" pitchFamily="18" charset="-127"/>
              </a:rPr>
              <a:t>RNA</a:t>
            </a:r>
            <a:r>
              <a:rPr kumimoji="1" lang="ja-JP" altLang="en-US" dirty="0">
                <a:latin typeface="Yet R" panose="02030504000101010101" pitchFamily="18" charset="-127"/>
                <a:ea typeface="Yet R" panose="02030504000101010101" pitchFamily="18" charset="-127"/>
              </a:rPr>
              <a:t>の</a:t>
            </a:r>
            <a:r>
              <a:rPr kumimoji="1" lang="en-US" altLang="ja-JP" dirty="0">
                <a:latin typeface="Yet R" panose="02030504000101010101" pitchFamily="18" charset="-127"/>
                <a:ea typeface="Yet R" panose="02030504000101010101" pitchFamily="18" charset="-127"/>
              </a:rPr>
              <a:t>2</a:t>
            </a:r>
            <a:r>
              <a:rPr kumimoji="1" lang="ja-JP" altLang="en-US" dirty="0">
                <a:latin typeface="Yet R" panose="02030504000101010101" pitchFamily="18" charset="-127"/>
                <a:ea typeface="Yet R" panose="02030504000101010101" pitchFamily="18" charset="-127"/>
              </a:rPr>
              <a:t>種類に大別</a:t>
            </a:r>
            <a:endParaRPr kumimoji="1" lang="en-US" altLang="ja-JP" dirty="0">
              <a:latin typeface="Yet R" panose="02030504000101010101" pitchFamily="18" charset="-127"/>
              <a:ea typeface="Yet R" panose="02030504000101010101" pitchFamily="18" charset="-127"/>
            </a:endParaRPr>
          </a:p>
          <a:p>
            <a:pPr algn="ctr"/>
            <a:r>
              <a:rPr kumimoji="1" lang="en-US" altLang="ja-JP" dirty="0">
                <a:latin typeface="Yet R" panose="02030504000101010101" pitchFamily="18" charset="-127"/>
                <a:ea typeface="Yet R" panose="02030504000101010101" pitchFamily="18" charset="-127"/>
              </a:rPr>
              <a:t>RNA</a:t>
            </a:r>
            <a:r>
              <a:rPr kumimoji="1" lang="ja-JP" altLang="en-US" dirty="0">
                <a:latin typeface="Yet R" panose="02030504000101010101" pitchFamily="18" charset="-127"/>
                <a:ea typeface="Yet R" panose="02030504000101010101" pitchFamily="18" charset="-127"/>
              </a:rPr>
              <a:t>には</a:t>
            </a:r>
            <a:r>
              <a:rPr kumimoji="1" lang="en-US" altLang="ja-JP" dirty="0">
                <a:latin typeface="Yet R" panose="02030504000101010101" pitchFamily="18" charset="-127"/>
                <a:ea typeface="Yet R" panose="02030504000101010101" pitchFamily="18" charset="-127"/>
              </a:rPr>
              <a:t>1</a:t>
            </a:r>
            <a:r>
              <a:rPr kumimoji="1" lang="ja-JP" altLang="en-US" dirty="0">
                <a:latin typeface="Yet R" panose="02030504000101010101" pitchFamily="18" charset="-127"/>
                <a:ea typeface="Yet R" panose="02030504000101010101" pitchFamily="18" charset="-127"/>
              </a:rPr>
              <a:t>本鎖</a:t>
            </a:r>
            <a:r>
              <a:rPr kumimoji="1" lang="en-US" altLang="ja-JP" dirty="0">
                <a:latin typeface="Yet R" panose="02030504000101010101" pitchFamily="18" charset="-127"/>
                <a:ea typeface="Yet R" panose="02030504000101010101" pitchFamily="18" charset="-127"/>
              </a:rPr>
              <a:t>RNA</a:t>
            </a:r>
            <a:r>
              <a:rPr kumimoji="1" lang="ja-JP" altLang="en-US" dirty="0">
                <a:latin typeface="Yet R" panose="02030504000101010101" pitchFamily="18" charset="-127"/>
                <a:ea typeface="Yet R" panose="02030504000101010101" pitchFamily="18" charset="-127"/>
              </a:rPr>
              <a:t>と二重鎖</a:t>
            </a:r>
            <a:r>
              <a:rPr kumimoji="1" lang="en-US" altLang="ja-JP" dirty="0">
                <a:latin typeface="Yet R" panose="02030504000101010101" pitchFamily="18" charset="-127"/>
                <a:ea typeface="Yet R" panose="02030504000101010101" pitchFamily="18" charset="-127"/>
              </a:rPr>
              <a:t>RNA</a:t>
            </a:r>
            <a:r>
              <a:rPr kumimoji="1" lang="ja-JP" altLang="en-US" dirty="0">
                <a:latin typeface="Yet R" panose="02030504000101010101" pitchFamily="18" charset="-127"/>
                <a:ea typeface="Yet R" panose="02030504000101010101" pitchFamily="18" charset="-127"/>
              </a:rPr>
              <a:t>（右下図）が存在する</a:t>
            </a:r>
          </a:p>
        </p:txBody>
      </p:sp>
      <p:sp>
        <p:nvSpPr>
          <p:cNvPr id="3" name="テキスト ボックス 2">
            <a:extLst>
              <a:ext uri="{FF2B5EF4-FFF2-40B4-BE49-F238E27FC236}">
                <a16:creationId xmlns:a16="http://schemas.microsoft.com/office/drawing/2014/main" id="{AB9CC3F9-3603-471E-8982-FEE7808F634A}"/>
              </a:ext>
            </a:extLst>
          </p:cNvPr>
          <p:cNvSpPr txBox="1"/>
          <p:nvPr/>
        </p:nvSpPr>
        <p:spPr>
          <a:xfrm>
            <a:off x="10482441" y="1828798"/>
            <a:ext cx="1457011" cy="338554"/>
          </a:xfrm>
          <a:prstGeom prst="rect">
            <a:avLst/>
          </a:prstGeom>
          <a:noFill/>
        </p:spPr>
        <p:txBody>
          <a:bodyPr wrap="square" rtlCol="0">
            <a:spAutoFit/>
          </a:bodyPr>
          <a:lstStyle/>
          <a:p>
            <a:pPr algn="ctr"/>
            <a:r>
              <a:rPr kumimoji="1" lang="ja-JP" altLang="en-US" sz="1600" dirty="0">
                <a:latin typeface="UD Digi Kyokasho NK-B" panose="02020700000000000000" pitchFamily="18" charset="-128"/>
                <a:ea typeface="UD Digi Kyokasho NK-B" panose="02020700000000000000" pitchFamily="18" charset="-128"/>
              </a:rPr>
              <a:t>二重鎖</a:t>
            </a:r>
            <a:r>
              <a:rPr kumimoji="1" lang="en-US" altLang="ja-JP" sz="1600" dirty="0">
                <a:latin typeface="UD Digi Kyokasho NK-B" panose="02020700000000000000" pitchFamily="18" charset="-128"/>
                <a:ea typeface="UD Digi Kyokasho NK-B" panose="02020700000000000000" pitchFamily="18" charset="-128"/>
              </a:rPr>
              <a:t>RNA</a:t>
            </a:r>
            <a:endParaRPr kumimoji="1" lang="ja-JP" altLang="en-US" sz="1600" dirty="0">
              <a:latin typeface="UD Digi Kyokasho NK-B" panose="02020700000000000000" pitchFamily="18" charset="-128"/>
              <a:ea typeface="UD Digi Kyokasho NK-B" panose="02020700000000000000" pitchFamily="18" charset="-128"/>
            </a:endParaRPr>
          </a:p>
        </p:txBody>
      </p:sp>
    </p:spTree>
    <p:extLst>
      <p:ext uri="{BB962C8B-B14F-4D97-AF65-F5344CB8AC3E}">
        <p14:creationId xmlns:p14="http://schemas.microsoft.com/office/powerpoint/2010/main" val="30589912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a:extLst>
              <a:ext uri="{FF2B5EF4-FFF2-40B4-BE49-F238E27FC236}">
                <a16:creationId xmlns:a16="http://schemas.microsoft.com/office/drawing/2014/main" id="{B408BB23-B963-4EDF-B027-AFBC6666F4A4}"/>
              </a:ext>
            </a:extLst>
          </p:cNvPr>
          <p:cNvPicPr>
            <a:picLocks noChangeAspect="1"/>
          </p:cNvPicPr>
          <p:nvPr/>
        </p:nvPicPr>
        <p:blipFill>
          <a:blip r:embed="rId2"/>
          <a:stretch>
            <a:fillRect/>
          </a:stretch>
        </p:blipFill>
        <p:spPr>
          <a:xfrm>
            <a:off x="122608" y="614157"/>
            <a:ext cx="5487724" cy="3594503"/>
          </a:xfrm>
          <a:prstGeom prst="rect">
            <a:avLst/>
          </a:prstGeom>
        </p:spPr>
      </p:pic>
      <p:sp>
        <p:nvSpPr>
          <p:cNvPr id="74" name="テキスト ボックス 73">
            <a:extLst>
              <a:ext uri="{FF2B5EF4-FFF2-40B4-BE49-F238E27FC236}">
                <a16:creationId xmlns:a16="http://schemas.microsoft.com/office/drawing/2014/main" id="{358AA015-91FE-4C13-991E-FCA077266A63}"/>
              </a:ext>
            </a:extLst>
          </p:cNvPr>
          <p:cNvSpPr txBox="1"/>
          <p:nvPr/>
        </p:nvSpPr>
        <p:spPr>
          <a:xfrm>
            <a:off x="3278593" y="84544"/>
            <a:ext cx="5561789" cy="523220"/>
          </a:xfrm>
          <a:prstGeom prst="rect">
            <a:avLst/>
          </a:prstGeom>
          <a:noFill/>
        </p:spPr>
        <p:txBody>
          <a:bodyPr wrap="square">
            <a:spAutoFit/>
          </a:bodyPr>
          <a:lstStyle/>
          <a:p>
            <a:pPr algn="ctr"/>
            <a:r>
              <a:rPr kumimoji="1" lang="ja-JP" altLang="en-US" sz="2800" dirty="0">
                <a:solidFill>
                  <a:sysClr val="windowText" lastClr="000000"/>
                </a:solidFill>
                <a:latin typeface="Yet R" panose="02030504000101010101" pitchFamily="18" charset="-127"/>
                <a:ea typeface="Yet R" panose="02030504000101010101" pitchFamily="18" charset="-127"/>
                <a:cs typeface="72 Black" panose="020B0A04030603020204" pitchFamily="34" charset="0"/>
              </a:rPr>
              <a:t>移動する</a:t>
            </a:r>
            <a:r>
              <a:rPr kumimoji="1" lang="en-US" altLang="ja-JP" sz="2800" dirty="0">
                <a:solidFill>
                  <a:sysClr val="windowText" lastClr="000000"/>
                </a:solidFill>
                <a:latin typeface="Yet R" panose="02030504000101010101" pitchFamily="18" charset="-127"/>
                <a:ea typeface="Yet R" panose="02030504000101010101" pitchFamily="18" charset="-127"/>
                <a:cs typeface="72 Black" panose="020B0A04030603020204" pitchFamily="34" charset="0"/>
              </a:rPr>
              <a:t>RNA</a:t>
            </a:r>
            <a:r>
              <a:rPr kumimoji="1" lang="ja-JP" altLang="en-US" sz="2800" dirty="0">
                <a:solidFill>
                  <a:sysClr val="windowText" lastClr="000000"/>
                </a:solidFill>
                <a:latin typeface="Yet R" panose="02030504000101010101" pitchFamily="18" charset="-127"/>
                <a:ea typeface="Yet R" panose="02030504000101010101" pitchFamily="18" charset="-127"/>
                <a:cs typeface="72 Black" panose="020B0A04030603020204" pitchFamily="34" charset="0"/>
              </a:rPr>
              <a:t>と莫大な数の</a:t>
            </a:r>
            <a:r>
              <a:rPr kumimoji="1" lang="en-US" altLang="ja-JP" sz="2800" dirty="0">
                <a:solidFill>
                  <a:sysClr val="windowText" lastClr="000000"/>
                </a:solidFill>
                <a:latin typeface="Yet R" panose="02030504000101010101" pitchFamily="18" charset="-127"/>
                <a:ea typeface="Yet R" panose="02030504000101010101" pitchFamily="18" charset="-127"/>
                <a:cs typeface="72 Black" panose="020B0A04030603020204" pitchFamily="34" charset="0"/>
              </a:rPr>
              <a:t>RNA</a:t>
            </a:r>
            <a:endParaRPr lang="ja-JP" altLang="en-US" sz="2800" dirty="0">
              <a:latin typeface="Yet R" panose="02030504000101010101" pitchFamily="18" charset="-127"/>
              <a:ea typeface="Yet R" panose="02030504000101010101" pitchFamily="18" charset="-127"/>
            </a:endParaRPr>
          </a:p>
        </p:txBody>
      </p:sp>
      <p:sp>
        <p:nvSpPr>
          <p:cNvPr id="13" name="テキスト ボックス 12">
            <a:extLst>
              <a:ext uri="{FF2B5EF4-FFF2-40B4-BE49-F238E27FC236}">
                <a16:creationId xmlns:a16="http://schemas.microsoft.com/office/drawing/2014/main" id="{B3640709-B0EA-441E-95F9-20EA0AA05013}"/>
              </a:ext>
            </a:extLst>
          </p:cNvPr>
          <p:cNvSpPr txBox="1"/>
          <p:nvPr/>
        </p:nvSpPr>
        <p:spPr>
          <a:xfrm>
            <a:off x="0" y="798824"/>
            <a:ext cx="3898760" cy="400110"/>
          </a:xfrm>
          <a:prstGeom prst="rect">
            <a:avLst/>
          </a:prstGeom>
          <a:noFill/>
        </p:spPr>
        <p:txBody>
          <a:bodyPr wrap="square" rtlCol="0">
            <a:spAutoFit/>
          </a:bodyPr>
          <a:lstStyle/>
          <a:p>
            <a:pPr algn="ctr"/>
            <a:r>
              <a:rPr lang="ja-JP" altLang="en-US" sz="2000" dirty="0">
                <a:latin typeface="UD Digi Kyokasho NK-B" panose="02020700000000000000" pitchFamily="18" charset="-128"/>
                <a:ea typeface="UD Digi Kyokasho NK-B" panose="02020700000000000000" pitchFamily="18" charset="-128"/>
              </a:rPr>
              <a:t>エクソソーム（</a:t>
            </a:r>
            <a:r>
              <a:rPr lang="en-US" altLang="ja-JP" sz="2000" dirty="0" err="1">
                <a:latin typeface="UD Digi Kyokasho NK-B" panose="02020700000000000000" pitchFamily="18" charset="-128"/>
                <a:ea typeface="UD Digi Kyokasho NK-B" panose="02020700000000000000" pitchFamily="18" charset="-128"/>
              </a:rPr>
              <a:t>Exosome</a:t>
            </a:r>
            <a:r>
              <a:rPr lang="ja-JP" altLang="en-US" sz="2000" dirty="0">
                <a:latin typeface="UD Digi Kyokasho NK-B" panose="02020700000000000000" pitchFamily="18" charset="-128"/>
                <a:ea typeface="UD Digi Kyokasho NK-B" panose="02020700000000000000" pitchFamily="18" charset="-128"/>
              </a:rPr>
              <a:t>）</a:t>
            </a:r>
            <a:endParaRPr kumimoji="1" lang="ja-JP" altLang="en-US" sz="2000" dirty="0">
              <a:latin typeface="UD Digi Kyokasho NK-B" panose="02020700000000000000" pitchFamily="18" charset="-128"/>
              <a:ea typeface="UD Digi Kyokasho NK-B" panose="02020700000000000000" pitchFamily="18" charset="-128"/>
            </a:endParaRPr>
          </a:p>
        </p:txBody>
      </p:sp>
      <p:graphicFrame>
        <p:nvGraphicFramePr>
          <p:cNvPr id="14" name="表 13">
            <a:extLst>
              <a:ext uri="{FF2B5EF4-FFF2-40B4-BE49-F238E27FC236}">
                <a16:creationId xmlns:a16="http://schemas.microsoft.com/office/drawing/2014/main" id="{FF64FFF5-BBF2-4117-9980-D24874B46A42}"/>
              </a:ext>
            </a:extLst>
          </p:cNvPr>
          <p:cNvGraphicFramePr>
            <a:graphicFrameLocks noGrp="1"/>
          </p:cNvGraphicFramePr>
          <p:nvPr>
            <p:extLst>
              <p:ext uri="{D42A27DB-BD31-4B8C-83A1-F6EECF244321}">
                <p14:modId xmlns:p14="http://schemas.microsoft.com/office/powerpoint/2010/main" val="2535722314"/>
              </p:ext>
            </p:extLst>
          </p:nvPr>
        </p:nvGraphicFramePr>
        <p:xfrm>
          <a:off x="1193559" y="4347662"/>
          <a:ext cx="10121900" cy="2280285"/>
        </p:xfrm>
        <a:graphic>
          <a:graphicData uri="http://schemas.openxmlformats.org/drawingml/2006/table">
            <a:tbl>
              <a:tblPr>
                <a:tableStyleId>{5C22544A-7EE6-4342-B048-85BDC9FD1C3A}</a:tableStyleId>
              </a:tblPr>
              <a:tblGrid>
                <a:gridCol w="1894881">
                  <a:extLst>
                    <a:ext uri="{9D8B030D-6E8A-4147-A177-3AD203B41FA5}">
                      <a16:colId xmlns:a16="http://schemas.microsoft.com/office/drawing/2014/main" val="20000"/>
                    </a:ext>
                  </a:extLst>
                </a:gridCol>
                <a:gridCol w="1701266">
                  <a:extLst>
                    <a:ext uri="{9D8B030D-6E8A-4147-A177-3AD203B41FA5}">
                      <a16:colId xmlns:a16="http://schemas.microsoft.com/office/drawing/2014/main" val="20001"/>
                    </a:ext>
                  </a:extLst>
                </a:gridCol>
                <a:gridCol w="6525753">
                  <a:extLst>
                    <a:ext uri="{9D8B030D-6E8A-4147-A177-3AD203B41FA5}">
                      <a16:colId xmlns:a16="http://schemas.microsoft.com/office/drawing/2014/main" val="20002"/>
                    </a:ext>
                  </a:extLst>
                </a:gridCol>
              </a:tblGrid>
              <a:tr h="238125">
                <a:tc>
                  <a:txBody>
                    <a:bodyPr/>
                    <a:lstStyle/>
                    <a:p>
                      <a:pPr algn="ctr" fontAlgn="ctr"/>
                      <a:r>
                        <a:rPr lang="ja-JP" altLang="en-US" sz="1600" u="none" strike="noStrike" dirty="0">
                          <a:effectLst/>
                          <a:latin typeface="Meiryo UI" panose="020B0604030504040204" pitchFamily="50" charset="-128"/>
                          <a:ea typeface="Meiryo UI" panose="020B0604030504040204" pitchFamily="50" charset="-128"/>
                        </a:rPr>
                        <a:t>がん種</a:t>
                      </a:r>
                      <a:endParaRPr lang="ja-JP" altLang="en-US" sz="1600" b="0" i="0" u="none" strike="noStrike" dirty="0">
                        <a:solidFill>
                          <a:srgbClr val="FFFFFF"/>
                        </a:solidFill>
                        <a:effectLst/>
                        <a:latin typeface="Meiryo UI" panose="020B0604030504040204" pitchFamily="50" charset="-128"/>
                        <a:ea typeface="Meiryo UI" panose="020B0604030504040204" pitchFamily="50" charset="-128"/>
                      </a:endParaRPr>
                    </a:p>
                  </a:txBody>
                  <a:tcPr marL="9525" marR="9525" marT="9525" marB="0" anchor="ctr">
                    <a:solidFill>
                      <a:schemeClr val="accent2"/>
                    </a:solidFill>
                  </a:tcPr>
                </a:tc>
                <a:tc>
                  <a:txBody>
                    <a:bodyPr/>
                    <a:lstStyle/>
                    <a:p>
                      <a:pPr algn="ctr" fontAlgn="ctr"/>
                      <a:r>
                        <a:rPr lang="ja-JP" altLang="en-US" sz="1600" u="none" strike="noStrike" dirty="0">
                          <a:effectLst/>
                          <a:latin typeface="Meiryo UI" panose="020B0604030504040204" pitchFamily="50" charset="-128"/>
                          <a:ea typeface="Meiryo UI" panose="020B0604030504040204" pitchFamily="50" charset="-128"/>
                        </a:rPr>
                        <a:t>体液の種類</a:t>
                      </a:r>
                      <a:endParaRPr lang="ja-JP" altLang="en-US" sz="1600" b="0" i="0" u="none" strike="noStrike" dirty="0">
                        <a:solidFill>
                          <a:srgbClr val="FFFFFF"/>
                        </a:solidFill>
                        <a:effectLst/>
                        <a:latin typeface="Meiryo UI" panose="020B0604030504040204" pitchFamily="50" charset="-128"/>
                        <a:ea typeface="Meiryo UI" panose="020B0604030504040204" pitchFamily="50" charset="-128"/>
                      </a:endParaRPr>
                    </a:p>
                  </a:txBody>
                  <a:tcPr marL="9525" marR="9525" marT="9525" marB="0" anchor="ctr">
                    <a:solidFill>
                      <a:schemeClr val="accent2"/>
                    </a:solidFill>
                  </a:tcPr>
                </a:tc>
                <a:tc>
                  <a:txBody>
                    <a:bodyPr/>
                    <a:lstStyle/>
                    <a:p>
                      <a:pPr algn="ctr" fontAlgn="ctr"/>
                      <a:r>
                        <a:rPr lang="ja-JP" altLang="en-US" sz="1600" u="none" strike="noStrike" dirty="0">
                          <a:effectLst/>
                          <a:latin typeface="Meiryo UI" panose="020B0604030504040204" pitchFamily="50" charset="-128"/>
                          <a:ea typeface="Meiryo UI" panose="020B0604030504040204" pitchFamily="50" charset="-128"/>
                        </a:rPr>
                        <a:t>がんマーカーとなるマイクロ</a:t>
                      </a:r>
                      <a:r>
                        <a:rPr lang="en-US" altLang="ja-JP" sz="1600" u="none" strike="noStrike" dirty="0">
                          <a:effectLst/>
                          <a:latin typeface="Meiryo UI" panose="020B0604030504040204" pitchFamily="50" charset="-128"/>
                          <a:ea typeface="Meiryo UI" panose="020B0604030504040204" pitchFamily="50" charset="-128"/>
                        </a:rPr>
                        <a:t>RNA</a:t>
                      </a:r>
                      <a:r>
                        <a:rPr lang="ja-JP" altLang="en-US" sz="1600" u="none" strike="noStrike" dirty="0">
                          <a:effectLst/>
                          <a:latin typeface="Meiryo UI" panose="020B0604030504040204" pitchFamily="50" charset="-128"/>
                          <a:ea typeface="Meiryo UI" panose="020B0604030504040204" pitchFamily="50" charset="-128"/>
                        </a:rPr>
                        <a:t>の種類</a:t>
                      </a:r>
                      <a:endParaRPr lang="ja-JP" altLang="en-US" sz="1600" b="0" i="0" u="none" strike="noStrike" dirty="0">
                        <a:solidFill>
                          <a:srgbClr val="FFFFFF"/>
                        </a:solidFill>
                        <a:effectLst/>
                        <a:latin typeface="Meiryo UI" panose="020B0604030504040204" pitchFamily="50" charset="-128"/>
                        <a:ea typeface="Meiryo UI" panose="020B0604030504040204" pitchFamily="50" charset="-128"/>
                      </a:endParaRPr>
                    </a:p>
                  </a:txBody>
                  <a:tcPr marL="9525" marR="9525" marT="9525" marB="0" anchor="ctr">
                    <a:solidFill>
                      <a:schemeClr val="accent2"/>
                    </a:solidFill>
                  </a:tcPr>
                </a:tc>
                <a:extLst>
                  <a:ext uri="{0D108BD9-81ED-4DB2-BD59-A6C34878D82A}">
                    <a16:rowId xmlns:a16="http://schemas.microsoft.com/office/drawing/2014/main" val="10000"/>
                  </a:ext>
                </a:extLst>
              </a:tr>
              <a:tr h="219075">
                <a:tc>
                  <a:txBody>
                    <a:bodyPr/>
                    <a:lstStyle/>
                    <a:p>
                      <a:pPr algn="ctr" fontAlgn="ctr"/>
                      <a:r>
                        <a:rPr lang="ja-JP" altLang="en-US" sz="1600" u="none" strike="noStrike" dirty="0">
                          <a:effectLst/>
                          <a:latin typeface="Meiryo UI" panose="020B0604030504040204" pitchFamily="50" charset="-128"/>
                          <a:ea typeface="Meiryo UI" panose="020B0604030504040204" pitchFamily="50" charset="-128"/>
                        </a:rPr>
                        <a:t>肺がん</a:t>
                      </a:r>
                      <a:endParaRPr lang="ja-JP" altLang="en-US" sz="1600" b="0" i="0" u="none" strike="noStrike" dirty="0">
                        <a:solidFill>
                          <a:srgbClr val="000000"/>
                        </a:solidFill>
                        <a:effectLst/>
                        <a:latin typeface="Meiryo UI" panose="020B0604030504040204" pitchFamily="50" charset="-128"/>
                        <a:ea typeface="Meiryo UI" panose="020B0604030504040204" pitchFamily="50" charset="-128"/>
                      </a:endParaRPr>
                    </a:p>
                  </a:txBody>
                  <a:tcPr marL="9525" marR="9525" marT="9525" marB="0" anchor="ctr">
                    <a:solidFill>
                      <a:schemeClr val="accent2">
                        <a:lumMod val="40000"/>
                        <a:lumOff val="60000"/>
                      </a:schemeClr>
                    </a:solidFill>
                  </a:tcPr>
                </a:tc>
                <a:tc>
                  <a:txBody>
                    <a:bodyPr/>
                    <a:lstStyle/>
                    <a:p>
                      <a:pPr algn="ctr" fontAlgn="ctr"/>
                      <a:r>
                        <a:rPr lang="ja-JP" altLang="en-US" sz="1600" u="none" strike="noStrike">
                          <a:effectLst/>
                          <a:latin typeface="Meiryo UI" panose="020B0604030504040204" pitchFamily="50" charset="-128"/>
                          <a:ea typeface="Meiryo UI" panose="020B0604030504040204" pitchFamily="50" charset="-128"/>
                        </a:rPr>
                        <a:t>血漿</a:t>
                      </a:r>
                      <a:endParaRPr lang="ja-JP" altLang="en-US" sz="1600" b="0" i="0" u="none" strike="noStrike">
                        <a:solidFill>
                          <a:srgbClr val="000000"/>
                        </a:solidFill>
                        <a:effectLst/>
                        <a:latin typeface="Meiryo UI" panose="020B0604030504040204" pitchFamily="50" charset="-128"/>
                        <a:ea typeface="Meiryo UI" panose="020B0604030504040204" pitchFamily="50" charset="-128"/>
                      </a:endParaRPr>
                    </a:p>
                  </a:txBody>
                  <a:tcPr marL="9525" marR="9525" marT="9525" marB="0" anchor="ctr">
                    <a:solidFill>
                      <a:schemeClr val="accent2">
                        <a:lumMod val="40000"/>
                        <a:lumOff val="60000"/>
                      </a:schemeClr>
                    </a:solidFill>
                  </a:tcPr>
                </a:tc>
                <a:tc>
                  <a:txBody>
                    <a:bodyPr/>
                    <a:lstStyle/>
                    <a:p>
                      <a:pPr algn="l" fontAlgn="ctr"/>
                      <a:r>
                        <a:rPr lang="de-DE" sz="1200" u="none" strike="noStrike" dirty="0">
                          <a:effectLst/>
                          <a:latin typeface="Meiryo UI" panose="020B0604030504040204" pitchFamily="50" charset="-128"/>
                          <a:ea typeface="Meiryo UI" panose="020B0604030504040204" pitchFamily="50" charset="-128"/>
                        </a:rPr>
                        <a:t>Let-7f, miR-30a-3p, miR-100, miR-151a-5p, miR-200b-5p, miR-223, miR-301, etc.</a:t>
                      </a:r>
                      <a:endParaRPr lang="de-DE" sz="1200" b="0" i="0" u="none" strike="noStrike" dirty="0">
                        <a:solidFill>
                          <a:srgbClr val="000000"/>
                        </a:solidFill>
                        <a:effectLst/>
                        <a:latin typeface="Meiryo UI" panose="020B0604030504040204" pitchFamily="50" charset="-128"/>
                        <a:ea typeface="Meiryo UI" panose="020B0604030504040204" pitchFamily="50" charset="-128"/>
                      </a:endParaRPr>
                    </a:p>
                  </a:txBody>
                  <a:tcPr marL="9525" marR="9525" marT="9525" marB="0" anchor="ctr">
                    <a:solidFill>
                      <a:schemeClr val="accent2">
                        <a:lumMod val="40000"/>
                        <a:lumOff val="60000"/>
                      </a:schemeClr>
                    </a:solidFill>
                  </a:tcPr>
                </a:tc>
                <a:extLst>
                  <a:ext uri="{0D108BD9-81ED-4DB2-BD59-A6C34878D82A}">
                    <a16:rowId xmlns:a16="http://schemas.microsoft.com/office/drawing/2014/main" val="10001"/>
                  </a:ext>
                </a:extLst>
              </a:tr>
              <a:tr h="209550">
                <a:tc>
                  <a:txBody>
                    <a:bodyPr/>
                    <a:lstStyle/>
                    <a:p>
                      <a:pPr algn="ctr" fontAlgn="ctr"/>
                      <a:r>
                        <a:rPr lang="ja-JP" altLang="en-US" sz="1600" u="none" strike="noStrike" dirty="0">
                          <a:effectLst/>
                          <a:latin typeface="Meiryo UI" panose="020B0604030504040204" pitchFamily="50" charset="-128"/>
                          <a:ea typeface="Meiryo UI" panose="020B0604030504040204" pitchFamily="50" charset="-128"/>
                        </a:rPr>
                        <a:t>乳がん</a:t>
                      </a:r>
                      <a:endParaRPr lang="ja-JP" altLang="en-US" sz="1600" b="0" i="0" u="none" strike="noStrike" dirty="0">
                        <a:solidFill>
                          <a:srgbClr val="000000"/>
                        </a:solidFill>
                        <a:effectLst/>
                        <a:latin typeface="Meiryo UI" panose="020B0604030504040204" pitchFamily="50" charset="-128"/>
                        <a:ea typeface="Meiryo UI" panose="020B0604030504040204" pitchFamily="50" charset="-128"/>
                      </a:endParaRPr>
                    </a:p>
                  </a:txBody>
                  <a:tcPr marL="9525" marR="9525" marT="9525" marB="0" anchor="ctr">
                    <a:solidFill>
                      <a:schemeClr val="accent2">
                        <a:lumMod val="40000"/>
                        <a:lumOff val="60000"/>
                      </a:schemeClr>
                    </a:solidFill>
                  </a:tcPr>
                </a:tc>
                <a:tc>
                  <a:txBody>
                    <a:bodyPr/>
                    <a:lstStyle/>
                    <a:p>
                      <a:pPr algn="ctr" fontAlgn="ctr"/>
                      <a:r>
                        <a:rPr lang="ja-JP" altLang="en-US" sz="1600" u="none" strike="noStrike">
                          <a:effectLst/>
                          <a:latin typeface="Meiryo UI" panose="020B0604030504040204" pitchFamily="50" charset="-128"/>
                          <a:ea typeface="Meiryo UI" panose="020B0604030504040204" pitchFamily="50" charset="-128"/>
                        </a:rPr>
                        <a:t>血清</a:t>
                      </a:r>
                      <a:endParaRPr lang="ja-JP" altLang="en-US" sz="1600" b="0" i="0" u="none" strike="noStrike">
                        <a:solidFill>
                          <a:srgbClr val="000000"/>
                        </a:solidFill>
                        <a:effectLst/>
                        <a:latin typeface="Meiryo UI" panose="020B0604030504040204" pitchFamily="50" charset="-128"/>
                        <a:ea typeface="Meiryo UI" panose="020B0604030504040204" pitchFamily="50" charset="-128"/>
                      </a:endParaRPr>
                    </a:p>
                  </a:txBody>
                  <a:tcPr marL="9525" marR="9525" marT="9525" marB="0" anchor="ctr">
                    <a:solidFill>
                      <a:schemeClr val="accent2">
                        <a:lumMod val="40000"/>
                        <a:lumOff val="60000"/>
                      </a:schemeClr>
                    </a:solidFill>
                  </a:tcPr>
                </a:tc>
                <a:tc>
                  <a:txBody>
                    <a:bodyPr/>
                    <a:lstStyle/>
                    <a:p>
                      <a:pPr algn="l" fontAlgn="ctr"/>
                      <a:r>
                        <a:rPr lang="de-DE" sz="1200" u="none" strike="noStrike" dirty="0">
                          <a:effectLst/>
                          <a:latin typeface="Meiryo UI" panose="020B0604030504040204" pitchFamily="50" charset="-128"/>
                          <a:ea typeface="Meiryo UI" panose="020B0604030504040204" pitchFamily="50" charset="-128"/>
                        </a:rPr>
                        <a:t>miR-21, miR-200a, miR-200c, miR-205, miR-1246, etc.</a:t>
                      </a:r>
                      <a:endParaRPr lang="de-DE" sz="1200" b="0" i="0" u="none" strike="noStrike" dirty="0">
                        <a:solidFill>
                          <a:srgbClr val="000000"/>
                        </a:solidFill>
                        <a:effectLst/>
                        <a:latin typeface="Meiryo UI" panose="020B0604030504040204" pitchFamily="50" charset="-128"/>
                        <a:ea typeface="Meiryo UI" panose="020B0604030504040204" pitchFamily="50" charset="-128"/>
                      </a:endParaRPr>
                    </a:p>
                  </a:txBody>
                  <a:tcPr marL="9525" marR="9525" marT="9525" marB="0" anchor="ctr">
                    <a:solidFill>
                      <a:schemeClr val="accent2">
                        <a:lumMod val="40000"/>
                        <a:lumOff val="60000"/>
                      </a:schemeClr>
                    </a:solidFill>
                  </a:tcPr>
                </a:tc>
                <a:extLst>
                  <a:ext uri="{0D108BD9-81ED-4DB2-BD59-A6C34878D82A}">
                    <a16:rowId xmlns:a16="http://schemas.microsoft.com/office/drawing/2014/main" val="10002"/>
                  </a:ext>
                </a:extLst>
              </a:tr>
              <a:tr h="209550">
                <a:tc>
                  <a:txBody>
                    <a:bodyPr/>
                    <a:lstStyle/>
                    <a:p>
                      <a:pPr algn="ctr" fontAlgn="ctr"/>
                      <a:r>
                        <a:rPr lang="ja-JP" altLang="en-US" sz="1600" u="none" strike="noStrike" dirty="0">
                          <a:effectLst/>
                          <a:latin typeface="Meiryo UI" panose="020B0604030504040204" pitchFamily="50" charset="-128"/>
                          <a:ea typeface="Meiryo UI" panose="020B0604030504040204" pitchFamily="50" charset="-128"/>
                        </a:rPr>
                        <a:t>膵がん</a:t>
                      </a:r>
                      <a:endParaRPr lang="ja-JP" altLang="en-US" sz="1600" b="0" i="0" u="none" strike="noStrike" dirty="0">
                        <a:solidFill>
                          <a:srgbClr val="000000"/>
                        </a:solidFill>
                        <a:effectLst/>
                        <a:latin typeface="Meiryo UI" panose="020B0604030504040204" pitchFamily="50" charset="-128"/>
                        <a:ea typeface="Meiryo UI" panose="020B0604030504040204" pitchFamily="50" charset="-128"/>
                      </a:endParaRPr>
                    </a:p>
                  </a:txBody>
                  <a:tcPr marL="9525" marR="9525" marT="9525" marB="0" anchor="ctr">
                    <a:solidFill>
                      <a:schemeClr val="accent2">
                        <a:lumMod val="40000"/>
                        <a:lumOff val="60000"/>
                      </a:schemeClr>
                    </a:solidFill>
                  </a:tcPr>
                </a:tc>
                <a:tc>
                  <a:txBody>
                    <a:bodyPr/>
                    <a:lstStyle/>
                    <a:p>
                      <a:pPr algn="ctr" fontAlgn="ctr"/>
                      <a:r>
                        <a:rPr lang="ja-JP" altLang="en-US" sz="1600" u="none" strike="noStrike" dirty="0">
                          <a:effectLst/>
                          <a:latin typeface="Meiryo UI" panose="020B0604030504040204" pitchFamily="50" charset="-128"/>
                          <a:ea typeface="Meiryo UI" panose="020B0604030504040204" pitchFamily="50" charset="-128"/>
                        </a:rPr>
                        <a:t>血清</a:t>
                      </a:r>
                      <a:endParaRPr lang="ja-JP" altLang="en-US" sz="1600" b="0" i="0" u="none" strike="noStrike" dirty="0">
                        <a:solidFill>
                          <a:srgbClr val="000000"/>
                        </a:solidFill>
                        <a:effectLst/>
                        <a:latin typeface="Meiryo UI" panose="020B0604030504040204" pitchFamily="50" charset="-128"/>
                        <a:ea typeface="Meiryo UI" panose="020B0604030504040204" pitchFamily="50" charset="-128"/>
                      </a:endParaRPr>
                    </a:p>
                  </a:txBody>
                  <a:tcPr marL="9525" marR="9525" marT="9525" marB="0" anchor="ctr">
                    <a:solidFill>
                      <a:schemeClr val="accent2">
                        <a:lumMod val="40000"/>
                        <a:lumOff val="60000"/>
                      </a:schemeClr>
                    </a:solidFill>
                  </a:tcPr>
                </a:tc>
                <a:tc>
                  <a:txBody>
                    <a:bodyPr/>
                    <a:lstStyle/>
                    <a:p>
                      <a:pPr algn="l" fontAlgn="ctr"/>
                      <a:r>
                        <a:rPr lang="de-DE" sz="1200" u="none" strike="noStrike" dirty="0">
                          <a:effectLst/>
                          <a:latin typeface="Meiryo UI" panose="020B0604030504040204" pitchFamily="50" charset="-128"/>
                          <a:ea typeface="Meiryo UI" panose="020B0604030504040204" pitchFamily="50" charset="-128"/>
                        </a:rPr>
                        <a:t>miR-17-5p, miR-21, miR-1246, miR-3976, miR-43-6, miR-4644, etc.</a:t>
                      </a:r>
                      <a:endParaRPr lang="de-DE" sz="1200" b="0" i="0" u="none" strike="noStrike" dirty="0">
                        <a:solidFill>
                          <a:srgbClr val="000000"/>
                        </a:solidFill>
                        <a:effectLst/>
                        <a:latin typeface="Meiryo UI" panose="020B0604030504040204" pitchFamily="50" charset="-128"/>
                        <a:ea typeface="Meiryo UI" panose="020B0604030504040204" pitchFamily="50" charset="-128"/>
                      </a:endParaRPr>
                    </a:p>
                  </a:txBody>
                  <a:tcPr marL="9525" marR="9525" marT="9525" marB="0" anchor="ctr">
                    <a:solidFill>
                      <a:schemeClr val="accent2">
                        <a:lumMod val="40000"/>
                        <a:lumOff val="60000"/>
                      </a:schemeClr>
                    </a:solidFill>
                  </a:tcPr>
                </a:tc>
                <a:extLst>
                  <a:ext uri="{0D108BD9-81ED-4DB2-BD59-A6C34878D82A}">
                    <a16:rowId xmlns:a16="http://schemas.microsoft.com/office/drawing/2014/main" val="10003"/>
                  </a:ext>
                </a:extLst>
              </a:tr>
              <a:tr h="209550">
                <a:tc>
                  <a:txBody>
                    <a:bodyPr/>
                    <a:lstStyle/>
                    <a:p>
                      <a:pPr algn="ctr" fontAlgn="ctr"/>
                      <a:r>
                        <a:rPr lang="ja-JP" altLang="en-US" sz="1600" u="none" strike="noStrike" dirty="0">
                          <a:effectLst/>
                          <a:latin typeface="Meiryo UI" panose="020B0604030504040204" pitchFamily="50" charset="-128"/>
                          <a:ea typeface="Meiryo UI" panose="020B0604030504040204" pitchFamily="50" charset="-128"/>
                        </a:rPr>
                        <a:t>前立腺がん</a:t>
                      </a:r>
                      <a:endParaRPr lang="ja-JP" altLang="en-US" sz="1600" b="0" i="0" u="none" strike="noStrike" dirty="0">
                        <a:solidFill>
                          <a:srgbClr val="000000"/>
                        </a:solidFill>
                        <a:effectLst/>
                        <a:latin typeface="Meiryo UI" panose="020B0604030504040204" pitchFamily="50" charset="-128"/>
                        <a:ea typeface="Meiryo UI" panose="020B0604030504040204" pitchFamily="50" charset="-128"/>
                      </a:endParaRPr>
                    </a:p>
                  </a:txBody>
                  <a:tcPr marL="9525" marR="9525" marT="9525" marB="0" anchor="ctr">
                    <a:solidFill>
                      <a:schemeClr val="accent2">
                        <a:lumMod val="40000"/>
                        <a:lumOff val="60000"/>
                      </a:schemeClr>
                    </a:solidFill>
                  </a:tcPr>
                </a:tc>
                <a:tc>
                  <a:txBody>
                    <a:bodyPr/>
                    <a:lstStyle/>
                    <a:p>
                      <a:pPr algn="ctr" fontAlgn="ctr"/>
                      <a:r>
                        <a:rPr lang="zh-TW" altLang="en-US" sz="1600" u="none" strike="noStrike" dirty="0">
                          <a:effectLst/>
                          <a:latin typeface="Meiryo UI" panose="020B0604030504040204" pitchFamily="50" charset="-128"/>
                          <a:ea typeface="Meiryo UI" panose="020B0604030504040204" pitchFamily="50" charset="-128"/>
                        </a:rPr>
                        <a:t>血漿、血清、尿</a:t>
                      </a:r>
                      <a:endParaRPr lang="zh-TW" altLang="en-US" sz="1600" b="0" i="0" u="none" strike="noStrike" dirty="0">
                        <a:solidFill>
                          <a:srgbClr val="000000"/>
                        </a:solidFill>
                        <a:effectLst/>
                        <a:latin typeface="Meiryo UI" panose="020B0604030504040204" pitchFamily="50" charset="-128"/>
                        <a:ea typeface="Meiryo UI" panose="020B0604030504040204" pitchFamily="50" charset="-128"/>
                      </a:endParaRPr>
                    </a:p>
                  </a:txBody>
                  <a:tcPr marL="9525" marR="9525" marT="9525" marB="0" anchor="ctr">
                    <a:solidFill>
                      <a:schemeClr val="accent2">
                        <a:lumMod val="40000"/>
                        <a:lumOff val="60000"/>
                      </a:schemeClr>
                    </a:solidFill>
                  </a:tcPr>
                </a:tc>
                <a:tc>
                  <a:txBody>
                    <a:bodyPr/>
                    <a:lstStyle/>
                    <a:p>
                      <a:pPr algn="l" fontAlgn="ctr"/>
                      <a:r>
                        <a:rPr lang="de-DE" sz="1200" u="none" strike="noStrike" dirty="0">
                          <a:effectLst/>
                          <a:latin typeface="Meiryo UI" panose="020B0604030504040204" pitchFamily="50" charset="-128"/>
                          <a:ea typeface="Meiryo UI" panose="020B0604030504040204" pitchFamily="50" charset="-128"/>
                        </a:rPr>
                        <a:t>miR-107, miR-141, miR-375, miR-574-3p, etc.</a:t>
                      </a:r>
                      <a:endParaRPr lang="de-DE" sz="1200" b="0" i="0" u="none" strike="noStrike" dirty="0">
                        <a:solidFill>
                          <a:srgbClr val="000000"/>
                        </a:solidFill>
                        <a:effectLst/>
                        <a:latin typeface="Meiryo UI" panose="020B0604030504040204" pitchFamily="50" charset="-128"/>
                        <a:ea typeface="Meiryo UI" panose="020B0604030504040204" pitchFamily="50" charset="-128"/>
                      </a:endParaRPr>
                    </a:p>
                  </a:txBody>
                  <a:tcPr marL="9525" marR="9525" marT="9525" marB="0" anchor="ctr">
                    <a:solidFill>
                      <a:schemeClr val="accent2">
                        <a:lumMod val="40000"/>
                        <a:lumOff val="60000"/>
                      </a:schemeClr>
                    </a:solidFill>
                  </a:tcPr>
                </a:tc>
                <a:extLst>
                  <a:ext uri="{0D108BD9-81ED-4DB2-BD59-A6C34878D82A}">
                    <a16:rowId xmlns:a16="http://schemas.microsoft.com/office/drawing/2014/main" val="10004"/>
                  </a:ext>
                </a:extLst>
              </a:tr>
              <a:tr h="209550">
                <a:tc>
                  <a:txBody>
                    <a:bodyPr/>
                    <a:lstStyle/>
                    <a:p>
                      <a:pPr algn="ctr" fontAlgn="ctr"/>
                      <a:r>
                        <a:rPr lang="ja-JP" altLang="en-US" sz="1600" u="none" strike="noStrike" dirty="0">
                          <a:effectLst/>
                          <a:latin typeface="Meiryo UI" panose="020B0604030504040204" pitchFamily="50" charset="-128"/>
                          <a:ea typeface="Meiryo UI" panose="020B0604030504040204" pitchFamily="50" charset="-128"/>
                        </a:rPr>
                        <a:t>グリオブラストーマ</a:t>
                      </a:r>
                      <a:endParaRPr lang="ja-JP" altLang="en-US" sz="1600" b="0" i="0" u="none" strike="noStrike" dirty="0">
                        <a:solidFill>
                          <a:srgbClr val="000000"/>
                        </a:solidFill>
                        <a:effectLst/>
                        <a:latin typeface="Meiryo UI" panose="020B0604030504040204" pitchFamily="50" charset="-128"/>
                        <a:ea typeface="Meiryo UI" panose="020B0604030504040204" pitchFamily="50" charset="-128"/>
                      </a:endParaRPr>
                    </a:p>
                  </a:txBody>
                  <a:tcPr marL="9525" marR="9525" marT="9525" marB="0" anchor="ctr">
                    <a:solidFill>
                      <a:schemeClr val="accent2">
                        <a:lumMod val="40000"/>
                        <a:lumOff val="60000"/>
                      </a:schemeClr>
                    </a:solidFill>
                  </a:tcPr>
                </a:tc>
                <a:tc>
                  <a:txBody>
                    <a:bodyPr/>
                    <a:lstStyle/>
                    <a:p>
                      <a:pPr algn="ctr" fontAlgn="ctr"/>
                      <a:r>
                        <a:rPr lang="ja-JP" altLang="en-US" sz="1600" u="none" strike="noStrike" dirty="0">
                          <a:effectLst/>
                          <a:latin typeface="Meiryo UI" panose="020B0604030504040204" pitchFamily="50" charset="-128"/>
                          <a:ea typeface="Meiryo UI" panose="020B0604030504040204" pitchFamily="50" charset="-128"/>
                        </a:rPr>
                        <a:t>血清、脳脊髄液</a:t>
                      </a:r>
                      <a:endParaRPr lang="ja-JP" altLang="en-US" sz="1600" b="0" i="0" u="none" strike="noStrike" dirty="0">
                        <a:solidFill>
                          <a:srgbClr val="000000"/>
                        </a:solidFill>
                        <a:effectLst/>
                        <a:latin typeface="Meiryo UI" panose="020B0604030504040204" pitchFamily="50" charset="-128"/>
                        <a:ea typeface="Meiryo UI" panose="020B0604030504040204" pitchFamily="50" charset="-128"/>
                      </a:endParaRPr>
                    </a:p>
                  </a:txBody>
                  <a:tcPr marL="9525" marR="9525" marT="9525" marB="0" anchor="ctr">
                    <a:solidFill>
                      <a:schemeClr val="accent2">
                        <a:lumMod val="40000"/>
                        <a:lumOff val="60000"/>
                      </a:schemeClr>
                    </a:solidFill>
                  </a:tcPr>
                </a:tc>
                <a:tc>
                  <a:txBody>
                    <a:bodyPr/>
                    <a:lstStyle/>
                    <a:p>
                      <a:pPr algn="l" fontAlgn="ctr"/>
                      <a:r>
                        <a:rPr lang="en-US" sz="1200" u="none" strike="noStrike" dirty="0">
                          <a:effectLst/>
                          <a:latin typeface="Meiryo UI" panose="020B0604030504040204" pitchFamily="50" charset="-128"/>
                          <a:ea typeface="Meiryo UI" panose="020B0604030504040204" pitchFamily="50" charset="-128"/>
                        </a:rPr>
                        <a:t>miR-21, mkiR-320, miR-574-3p, etc.</a:t>
                      </a:r>
                      <a:endParaRPr lang="en-US" sz="1200" b="0" i="0" u="none" strike="noStrike" dirty="0">
                        <a:solidFill>
                          <a:srgbClr val="000000"/>
                        </a:solidFill>
                        <a:effectLst/>
                        <a:latin typeface="Meiryo UI" panose="020B0604030504040204" pitchFamily="50" charset="-128"/>
                        <a:ea typeface="Meiryo UI" panose="020B0604030504040204" pitchFamily="50" charset="-128"/>
                      </a:endParaRPr>
                    </a:p>
                  </a:txBody>
                  <a:tcPr marL="9525" marR="9525" marT="9525" marB="0" anchor="ctr">
                    <a:solidFill>
                      <a:schemeClr val="accent2">
                        <a:lumMod val="40000"/>
                        <a:lumOff val="60000"/>
                      </a:schemeClr>
                    </a:solidFill>
                  </a:tcPr>
                </a:tc>
                <a:extLst>
                  <a:ext uri="{0D108BD9-81ED-4DB2-BD59-A6C34878D82A}">
                    <a16:rowId xmlns:a16="http://schemas.microsoft.com/office/drawing/2014/main" val="10005"/>
                  </a:ext>
                </a:extLst>
              </a:tr>
              <a:tr h="209550">
                <a:tc>
                  <a:txBody>
                    <a:bodyPr/>
                    <a:lstStyle/>
                    <a:p>
                      <a:pPr algn="ctr" fontAlgn="ctr"/>
                      <a:r>
                        <a:rPr lang="ja-JP" altLang="en-US" sz="1600" u="none" strike="noStrike">
                          <a:effectLst/>
                          <a:latin typeface="Meiryo UI" panose="020B0604030504040204" pitchFamily="50" charset="-128"/>
                          <a:ea typeface="Meiryo UI" panose="020B0604030504040204" pitchFamily="50" charset="-128"/>
                        </a:rPr>
                        <a:t>大腸がん</a:t>
                      </a:r>
                      <a:endParaRPr lang="ja-JP" altLang="en-US" sz="1600" b="0" i="0" u="none" strike="noStrike">
                        <a:solidFill>
                          <a:srgbClr val="000000"/>
                        </a:solidFill>
                        <a:effectLst/>
                        <a:latin typeface="Meiryo UI" panose="020B0604030504040204" pitchFamily="50" charset="-128"/>
                        <a:ea typeface="Meiryo UI" panose="020B0604030504040204" pitchFamily="50" charset="-128"/>
                      </a:endParaRPr>
                    </a:p>
                  </a:txBody>
                  <a:tcPr marL="9525" marR="9525" marT="9525" marB="0" anchor="ctr">
                    <a:solidFill>
                      <a:schemeClr val="accent2">
                        <a:lumMod val="40000"/>
                        <a:lumOff val="60000"/>
                      </a:schemeClr>
                    </a:solidFill>
                  </a:tcPr>
                </a:tc>
                <a:tc>
                  <a:txBody>
                    <a:bodyPr/>
                    <a:lstStyle/>
                    <a:p>
                      <a:pPr algn="ctr" fontAlgn="ctr"/>
                      <a:r>
                        <a:rPr lang="ja-JP" altLang="en-US" sz="1600" u="none" strike="noStrike" dirty="0">
                          <a:effectLst/>
                          <a:latin typeface="Meiryo UI" panose="020B0604030504040204" pitchFamily="50" charset="-128"/>
                          <a:ea typeface="Meiryo UI" panose="020B0604030504040204" pitchFamily="50" charset="-128"/>
                        </a:rPr>
                        <a:t>血清</a:t>
                      </a:r>
                      <a:endParaRPr lang="ja-JP" altLang="en-US" sz="1600" b="0" i="0" u="none" strike="noStrike" dirty="0">
                        <a:solidFill>
                          <a:srgbClr val="000000"/>
                        </a:solidFill>
                        <a:effectLst/>
                        <a:latin typeface="Meiryo UI" panose="020B0604030504040204" pitchFamily="50" charset="-128"/>
                        <a:ea typeface="Meiryo UI" panose="020B0604030504040204" pitchFamily="50" charset="-128"/>
                      </a:endParaRPr>
                    </a:p>
                  </a:txBody>
                  <a:tcPr marL="9525" marR="9525" marT="9525" marB="0" anchor="ctr">
                    <a:solidFill>
                      <a:schemeClr val="accent2">
                        <a:lumMod val="40000"/>
                        <a:lumOff val="60000"/>
                      </a:schemeClr>
                    </a:solidFill>
                  </a:tcPr>
                </a:tc>
                <a:tc>
                  <a:txBody>
                    <a:bodyPr/>
                    <a:lstStyle/>
                    <a:p>
                      <a:pPr algn="l" fontAlgn="ctr"/>
                      <a:r>
                        <a:rPr lang="de-DE" sz="1200" u="none" strike="noStrike" dirty="0">
                          <a:effectLst/>
                          <a:latin typeface="Meiryo UI" panose="020B0604030504040204" pitchFamily="50" charset="-128"/>
                          <a:ea typeface="Meiryo UI" panose="020B0604030504040204" pitchFamily="50" charset="-128"/>
                        </a:rPr>
                        <a:t>Let-7a, miR-21, miR-23a, miR-150, miR-223, miR-1229, miR-1246, etc.</a:t>
                      </a:r>
                      <a:endParaRPr lang="de-DE" sz="1200" b="0" i="0" u="none" strike="noStrike" dirty="0">
                        <a:solidFill>
                          <a:srgbClr val="000000"/>
                        </a:solidFill>
                        <a:effectLst/>
                        <a:latin typeface="Meiryo UI" panose="020B0604030504040204" pitchFamily="50" charset="-128"/>
                        <a:ea typeface="Meiryo UI" panose="020B0604030504040204" pitchFamily="50" charset="-128"/>
                      </a:endParaRPr>
                    </a:p>
                  </a:txBody>
                  <a:tcPr marL="9525" marR="9525" marT="9525" marB="0" anchor="ctr">
                    <a:solidFill>
                      <a:schemeClr val="accent2">
                        <a:lumMod val="40000"/>
                        <a:lumOff val="60000"/>
                      </a:schemeClr>
                    </a:solidFill>
                  </a:tcPr>
                </a:tc>
                <a:extLst>
                  <a:ext uri="{0D108BD9-81ED-4DB2-BD59-A6C34878D82A}">
                    <a16:rowId xmlns:a16="http://schemas.microsoft.com/office/drawing/2014/main" val="10006"/>
                  </a:ext>
                </a:extLst>
              </a:tr>
              <a:tr h="209550">
                <a:tc>
                  <a:txBody>
                    <a:bodyPr/>
                    <a:lstStyle/>
                    <a:p>
                      <a:pPr algn="ctr" fontAlgn="ctr"/>
                      <a:r>
                        <a:rPr lang="ja-JP" altLang="en-US" sz="1600" u="none" strike="noStrike" dirty="0">
                          <a:effectLst/>
                          <a:latin typeface="Meiryo UI" panose="020B0604030504040204" pitchFamily="50" charset="-128"/>
                          <a:ea typeface="Meiryo UI" panose="020B0604030504040204" pitchFamily="50" charset="-128"/>
                        </a:rPr>
                        <a:t>卵巣癌</a:t>
                      </a:r>
                      <a:endParaRPr lang="ja-JP" altLang="en-US" sz="1600" b="0" i="0" u="none" strike="noStrike" dirty="0">
                        <a:solidFill>
                          <a:srgbClr val="000000"/>
                        </a:solidFill>
                        <a:effectLst/>
                        <a:latin typeface="Meiryo UI" panose="020B0604030504040204" pitchFamily="50" charset="-128"/>
                        <a:ea typeface="Meiryo UI" panose="020B0604030504040204" pitchFamily="50" charset="-128"/>
                      </a:endParaRPr>
                    </a:p>
                  </a:txBody>
                  <a:tcPr marL="9525" marR="9525" marT="9525" marB="0" anchor="ctr">
                    <a:solidFill>
                      <a:schemeClr val="accent2">
                        <a:lumMod val="40000"/>
                        <a:lumOff val="60000"/>
                      </a:schemeClr>
                    </a:solidFill>
                  </a:tcPr>
                </a:tc>
                <a:tc>
                  <a:txBody>
                    <a:bodyPr/>
                    <a:lstStyle/>
                    <a:p>
                      <a:pPr algn="ctr" fontAlgn="ctr"/>
                      <a:r>
                        <a:rPr lang="ja-JP" altLang="en-US" sz="1600" u="none" strike="noStrike" dirty="0">
                          <a:effectLst/>
                          <a:latin typeface="Meiryo UI" panose="020B0604030504040204" pitchFamily="50" charset="-128"/>
                          <a:ea typeface="Meiryo UI" panose="020B0604030504040204" pitchFamily="50" charset="-128"/>
                        </a:rPr>
                        <a:t>血清</a:t>
                      </a:r>
                      <a:endParaRPr lang="ja-JP" altLang="en-US" sz="1600" b="0" i="0" u="none" strike="noStrike" dirty="0">
                        <a:solidFill>
                          <a:srgbClr val="000000"/>
                        </a:solidFill>
                        <a:effectLst/>
                        <a:latin typeface="Meiryo UI" panose="020B0604030504040204" pitchFamily="50" charset="-128"/>
                        <a:ea typeface="Meiryo UI" panose="020B0604030504040204" pitchFamily="50" charset="-128"/>
                      </a:endParaRPr>
                    </a:p>
                  </a:txBody>
                  <a:tcPr marL="9525" marR="9525" marT="9525" marB="0" anchor="ctr">
                    <a:solidFill>
                      <a:schemeClr val="accent2">
                        <a:lumMod val="40000"/>
                        <a:lumOff val="60000"/>
                      </a:schemeClr>
                    </a:solidFill>
                  </a:tcPr>
                </a:tc>
                <a:tc>
                  <a:txBody>
                    <a:bodyPr/>
                    <a:lstStyle/>
                    <a:p>
                      <a:pPr algn="l" fontAlgn="ctr"/>
                      <a:r>
                        <a:rPr lang="de-DE" sz="1200" u="none" strike="noStrike" dirty="0">
                          <a:effectLst/>
                          <a:latin typeface="Meiryo UI" panose="020B0604030504040204" pitchFamily="50" charset="-128"/>
                          <a:ea typeface="Meiryo UI" panose="020B0604030504040204" pitchFamily="50" charset="-128"/>
                        </a:rPr>
                        <a:t>miR-21, miR-141, miR-200a, miR-200b, miR-200c, miR-203, miR-205, miR-214, etc.</a:t>
                      </a:r>
                      <a:endParaRPr lang="de-DE" sz="1200" b="0" i="0" u="none" strike="noStrike" dirty="0">
                        <a:solidFill>
                          <a:srgbClr val="000000"/>
                        </a:solidFill>
                        <a:effectLst/>
                        <a:latin typeface="Meiryo UI" panose="020B0604030504040204" pitchFamily="50" charset="-128"/>
                        <a:ea typeface="Meiryo UI" panose="020B0604030504040204" pitchFamily="50" charset="-128"/>
                      </a:endParaRPr>
                    </a:p>
                  </a:txBody>
                  <a:tcPr marL="9525" marR="9525" marT="9525" marB="0" anchor="ctr">
                    <a:solidFill>
                      <a:schemeClr val="accent2">
                        <a:lumMod val="40000"/>
                        <a:lumOff val="60000"/>
                      </a:schemeClr>
                    </a:solidFill>
                  </a:tcPr>
                </a:tc>
                <a:extLst>
                  <a:ext uri="{0D108BD9-81ED-4DB2-BD59-A6C34878D82A}">
                    <a16:rowId xmlns:a16="http://schemas.microsoft.com/office/drawing/2014/main" val="10007"/>
                  </a:ext>
                </a:extLst>
              </a:tr>
              <a:tr h="209550">
                <a:tc>
                  <a:txBody>
                    <a:bodyPr/>
                    <a:lstStyle/>
                    <a:p>
                      <a:pPr algn="ctr" fontAlgn="ctr"/>
                      <a:r>
                        <a:rPr lang="ja-JP" altLang="en-US" sz="1600" u="none" strike="noStrike" dirty="0">
                          <a:effectLst/>
                          <a:latin typeface="Meiryo UI" panose="020B0604030504040204" pitchFamily="50" charset="-128"/>
                          <a:ea typeface="Meiryo UI" panose="020B0604030504040204" pitchFamily="50" charset="-128"/>
                        </a:rPr>
                        <a:t>子宮頸がん</a:t>
                      </a:r>
                      <a:endParaRPr lang="ja-JP" altLang="en-US" sz="1600" b="0" i="0" u="none" strike="noStrike" dirty="0">
                        <a:solidFill>
                          <a:srgbClr val="000000"/>
                        </a:solidFill>
                        <a:effectLst/>
                        <a:latin typeface="Meiryo UI" panose="020B0604030504040204" pitchFamily="50" charset="-128"/>
                        <a:ea typeface="Meiryo UI" panose="020B0604030504040204" pitchFamily="50" charset="-128"/>
                      </a:endParaRPr>
                    </a:p>
                  </a:txBody>
                  <a:tcPr marL="9525" marR="9525" marT="9525" marB="0" anchor="ctr">
                    <a:solidFill>
                      <a:schemeClr val="accent2">
                        <a:lumMod val="40000"/>
                        <a:lumOff val="60000"/>
                      </a:schemeClr>
                    </a:solidFill>
                  </a:tcPr>
                </a:tc>
                <a:tc>
                  <a:txBody>
                    <a:bodyPr/>
                    <a:lstStyle/>
                    <a:p>
                      <a:pPr algn="ctr" fontAlgn="ctr"/>
                      <a:r>
                        <a:rPr lang="ja-JP" altLang="en-US" sz="1600" u="none" strike="noStrike" dirty="0">
                          <a:effectLst/>
                          <a:latin typeface="Meiryo UI" panose="020B0604030504040204" pitchFamily="50" charset="-128"/>
                          <a:ea typeface="Meiryo UI" panose="020B0604030504040204" pitchFamily="50" charset="-128"/>
                        </a:rPr>
                        <a:t>膣洗浄液</a:t>
                      </a:r>
                      <a:endParaRPr lang="ja-JP" altLang="en-US" sz="1600" b="0" i="0" u="none" strike="noStrike" dirty="0">
                        <a:solidFill>
                          <a:srgbClr val="000000"/>
                        </a:solidFill>
                        <a:effectLst/>
                        <a:latin typeface="Meiryo UI" panose="020B0604030504040204" pitchFamily="50" charset="-128"/>
                        <a:ea typeface="Meiryo UI" panose="020B0604030504040204" pitchFamily="50" charset="-128"/>
                      </a:endParaRPr>
                    </a:p>
                  </a:txBody>
                  <a:tcPr marL="9525" marR="9525" marT="9525" marB="0" anchor="ctr">
                    <a:solidFill>
                      <a:schemeClr val="accent2">
                        <a:lumMod val="40000"/>
                        <a:lumOff val="60000"/>
                      </a:schemeClr>
                    </a:solidFill>
                  </a:tcPr>
                </a:tc>
                <a:tc>
                  <a:txBody>
                    <a:bodyPr/>
                    <a:lstStyle/>
                    <a:p>
                      <a:pPr algn="l" fontAlgn="ctr"/>
                      <a:r>
                        <a:rPr lang="en-US" sz="1200" u="none" strike="noStrike" dirty="0">
                          <a:effectLst/>
                          <a:latin typeface="Meiryo UI" panose="020B0604030504040204" pitchFamily="50" charset="-128"/>
                          <a:ea typeface="Meiryo UI" panose="020B0604030504040204" pitchFamily="50" charset="-128"/>
                        </a:rPr>
                        <a:t>miR-21, miR-146a, etc.</a:t>
                      </a:r>
                      <a:endParaRPr lang="en-US" sz="1200" b="0" i="0" u="none" strike="noStrike" dirty="0">
                        <a:solidFill>
                          <a:srgbClr val="000000"/>
                        </a:solidFill>
                        <a:effectLst/>
                        <a:latin typeface="Meiryo UI" panose="020B0604030504040204" pitchFamily="50" charset="-128"/>
                        <a:ea typeface="Meiryo UI" panose="020B0604030504040204" pitchFamily="50" charset="-128"/>
                      </a:endParaRPr>
                    </a:p>
                  </a:txBody>
                  <a:tcPr marL="9525" marR="9525" marT="9525" marB="0" anchor="ctr">
                    <a:solidFill>
                      <a:schemeClr val="accent2">
                        <a:lumMod val="40000"/>
                        <a:lumOff val="60000"/>
                      </a:schemeClr>
                    </a:solidFill>
                  </a:tcPr>
                </a:tc>
                <a:extLst>
                  <a:ext uri="{0D108BD9-81ED-4DB2-BD59-A6C34878D82A}">
                    <a16:rowId xmlns:a16="http://schemas.microsoft.com/office/drawing/2014/main" val="10008"/>
                  </a:ext>
                </a:extLst>
              </a:tr>
            </a:tbl>
          </a:graphicData>
        </a:graphic>
      </p:graphicFrame>
      <p:pic>
        <p:nvPicPr>
          <p:cNvPr id="6" name="図 5">
            <a:extLst>
              <a:ext uri="{FF2B5EF4-FFF2-40B4-BE49-F238E27FC236}">
                <a16:creationId xmlns:a16="http://schemas.microsoft.com/office/drawing/2014/main" id="{AEA8B94B-DC6A-4419-A22A-EC999C2D5C73}"/>
              </a:ext>
            </a:extLst>
          </p:cNvPr>
          <p:cNvPicPr>
            <a:picLocks noChangeAspect="1"/>
          </p:cNvPicPr>
          <p:nvPr/>
        </p:nvPicPr>
        <p:blipFill>
          <a:blip r:embed="rId3"/>
          <a:stretch>
            <a:fillRect/>
          </a:stretch>
        </p:blipFill>
        <p:spPr>
          <a:xfrm>
            <a:off x="5610332" y="504290"/>
            <a:ext cx="6657425" cy="3839882"/>
          </a:xfrm>
          <a:prstGeom prst="rect">
            <a:avLst/>
          </a:prstGeom>
        </p:spPr>
      </p:pic>
      <p:sp>
        <p:nvSpPr>
          <p:cNvPr id="50" name="正方形/長方形 49">
            <a:extLst>
              <a:ext uri="{FF2B5EF4-FFF2-40B4-BE49-F238E27FC236}">
                <a16:creationId xmlns:a16="http://schemas.microsoft.com/office/drawing/2014/main" id="{78F40421-0A0D-439D-8A95-A8769B058AB9}"/>
              </a:ext>
            </a:extLst>
          </p:cNvPr>
          <p:cNvSpPr/>
          <p:nvPr/>
        </p:nvSpPr>
        <p:spPr>
          <a:xfrm>
            <a:off x="3870792" y="6631437"/>
            <a:ext cx="4377390" cy="230832"/>
          </a:xfrm>
          <a:prstGeom prst="rect">
            <a:avLst/>
          </a:prstGeom>
        </p:spPr>
        <p:txBody>
          <a:bodyPr wrap="square">
            <a:spAutoFit/>
          </a:bodyPr>
          <a:lstStyle/>
          <a:p>
            <a:pPr algn="ctr"/>
            <a:r>
              <a:rPr lang="en-US" altLang="ja-JP" sz="900" dirty="0"/>
              <a:t>https://www.gelifesciences.co.jp/newsletter/201707_exosome.html</a:t>
            </a:r>
            <a:endParaRPr lang="ja-JP" altLang="en-US" sz="900" dirty="0"/>
          </a:p>
        </p:txBody>
      </p:sp>
    </p:spTree>
    <p:extLst>
      <p:ext uri="{BB962C8B-B14F-4D97-AF65-F5344CB8AC3E}">
        <p14:creationId xmlns:p14="http://schemas.microsoft.com/office/powerpoint/2010/main" val="40998139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テキスト ボックス 7"/>
          <p:cNvSpPr txBox="1"/>
          <p:nvPr/>
        </p:nvSpPr>
        <p:spPr>
          <a:xfrm>
            <a:off x="3281948" y="210382"/>
            <a:ext cx="5692366" cy="6432530"/>
          </a:xfrm>
          <a:prstGeom prst="rect">
            <a:avLst/>
          </a:prstGeom>
          <a:noFill/>
        </p:spPr>
        <p:txBody>
          <a:bodyPr wrap="square" rtlCol="0" anchor="ctr">
            <a:spAutoFit/>
          </a:bodyPr>
          <a:lstStyle/>
          <a:p>
            <a:pPr algn="ctr"/>
            <a:r>
              <a:rPr kumimoji="1" lang="en-US" altLang="ja-JP" sz="41200" b="1" dirty="0">
                <a:solidFill>
                  <a:schemeClr val="bg1">
                    <a:lumMod val="85000"/>
                  </a:schemeClr>
                </a:solidFill>
                <a:latin typeface="Meiryo UI" panose="020B0604030504040204" pitchFamily="50" charset="-128"/>
                <a:ea typeface="Meiryo UI" panose="020B0604030504040204" pitchFamily="50" charset="-128"/>
              </a:rPr>
              <a:t>1</a:t>
            </a:r>
            <a:endParaRPr kumimoji="1" lang="ja-JP" altLang="en-US" sz="41200" b="1" dirty="0">
              <a:solidFill>
                <a:schemeClr val="bg1">
                  <a:lumMod val="85000"/>
                </a:schemeClr>
              </a:solidFill>
              <a:latin typeface="Meiryo UI" panose="020B0604030504040204" pitchFamily="50" charset="-128"/>
              <a:ea typeface="Meiryo UI" panose="020B0604030504040204" pitchFamily="50" charset="-128"/>
            </a:endParaRPr>
          </a:p>
        </p:txBody>
      </p:sp>
      <p:sp>
        <p:nvSpPr>
          <p:cNvPr id="3" name="テキスト ボックス 2"/>
          <p:cNvSpPr txBox="1"/>
          <p:nvPr/>
        </p:nvSpPr>
        <p:spPr>
          <a:xfrm>
            <a:off x="1443463" y="2767280"/>
            <a:ext cx="9378099" cy="1323439"/>
          </a:xfrm>
          <a:prstGeom prst="rect">
            <a:avLst/>
          </a:prstGeom>
          <a:noFill/>
        </p:spPr>
        <p:txBody>
          <a:bodyPr wrap="square" rtlCol="0">
            <a:spAutoFit/>
          </a:bodyPr>
          <a:lstStyle/>
          <a:p>
            <a:pPr algn="ctr"/>
            <a:r>
              <a:rPr lang="en-US" altLang="ja-JP" sz="8000" b="1" dirty="0">
                <a:solidFill>
                  <a:srgbClr val="C00000"/>
                </a:solidFill>
                <a:latin typeface="Yet R" panose="02030504000101010101" pitchFamily="18" charset="-127"/>
                <a:ea typeface="Yet R" panose="02030504000101010101" pitchFamily="18" charset="-127"/>
              </a:rPr>
              <a:t>RNA</a:t>
            </a:r>
            <a:r>
              <a:rPr lang="ja-JP" altLang="en-US" sz="8000" b="1" dirty="0">
                <a:solidFill>
                  <a:srgbClr val="C00000"/>
                </a:solidFill>
                <a:latin typeface="Yet R" panose="02030504000101010101" pitchFamily="18" charset="-127"/>
                <a:ea typeface="Yet R" panose="02030504000101010101" pitchFamily="18" charset="-127"/>
              </a:rPr>
              <a:t>利用</a:t>
            </a:r>
            <a:endParaRPr kumimoji="1" lang="en-US" altLang="ja-JP" sz="3200" dirty="0">
              <a:latin typeface="Yet R" panose="02030504000101010101" pitchFamily="18" charset="-127"/>
              <a:ea typeface="Yet R" panose="02030504000101010101" pitchFamily="18" charset="-127"/>
            </a:endParaRPr>
          </a:p>
        </p:txBody>
      </p:sp>
      <p:pic>
        <p:nvPicPr>
          <p:cNvPr id="5" name="Picture 5" descr="computer gu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41137" y="2059690"/>
            <a:ext cx="2243138" cy="2286000"/>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rot="21024647">
            <a:off x="1777705" y="2976029"/>
            <a:ext cx="686654" cy="2850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dirty="0">
                <a:solidFill>
                  <a:schemeClr val="tx1"/>
                </a:solidFill>
                <a:latin typeface="HG丸ｺﾞｼｯｸM-PRO" panose="020F0600000000000000" pitchFamily="50" charset="-128"/>
                <a:ea typeface="HG丸ｺﾞｼｯｸM-PRO" panose="020F0600000000000000" pitchFamily="50" charset="-128"/>
              </a:rPr>
              <a:t>RNA</a:t>
            </a:r>
            <a:r>
              <a:rPr kumimoji="1" lang="ja-JP" altLang="en-US" sz="1100" dirty="0">
                <a:solidFill>
                  <a:schemeClr val="tx1"/>
                </a:solidFill>
                <a:latin typeface="HG丸ｺﾞｼｯｸM-PRO" panose="020F0600000000000000" pitchFamily="50" charset="-128"/>
                <a:ea typeface="HG丸ｺﾞｼｯｸM-PRO" panose="020F0600000000000000" pitchFamily="50" charset="-128"/>
              </a:rPr>
              <a:t>？</a:t>
            </a:r>
          </a:p>
        </p:txBody>
      </p:sp>
    </p:spTree>
    <p:extLst>
      <p:ext uri="{BB962C8B-B14F-4D97-AF65-F5344CB8AC3E}">
        <p14:creationId xmlns:p14="http://schemas.microsoft.com/office/powerpoint/2010/main" val="11510391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図 23"/>
          <p:cNvPicPr>
            <a:picLocks noChangeAspect="1"/>
          </p:cNvPicPr>
          <p:nvPr/>
        </p:nvPicPr>
        <p:blipFill>
          <a:blip r:embed="rId3"/>
          <a:stretch>
            <a:fillRect/>
          </a:stretch>
        </p:blipFill>
        <p:spPr>
          <a:xfrm>
            <a:off x="5687393" y="2486956"/>
            <a:ext cx="1016593" cy="927133"/>
          </a:xfrm>
          <a:prstGeom prst="rect">
            <a:avLst/>
          </a:prstGeom>
        </p:spPr>
      </p:pic>
      <p:pic>
        <p:nvPicPr>
          <p:cNvPr id="3" name="図 2"/>
          <p:cNvPicPr>
            <a:picLocks noChangeAspect="1"/>
          </p:cNvPicPr>
          <p:nvPr/>
        </p:nvPicPr>
        <p:blipFill>
          <a:blip r:embed="rId3"/>
          <a:stretch>
            <a:fillRect/>
          </a:stretch>
        </p:blipFill>
        <p:spPr>
          <a:xfrm rot="20557929">
            <a:off x="1034227" y="1327826"/>
            <a:ext cx="1492651" cy="1361298"/>
          </a:xfrm>
          <a:prstGeom prst="rect">
            <a:avLst/>
          </a:prstGeom>
        </p:spPr>
      </p:pic>
      <p:grpSp>
        <p:nvGrpSpPr>
          <p:cNvPr id="20" name="グループ化 19"/>
          <p:cNvGrpSpPr/>
          <p:nvPr/>
        </p:nvGrpSpPr>
        <p:grpSpPr>
          <a:xfrm>
            <a:off x="3472868" y="1955549"/>
            <a:ext cx="4629983" cy="4445156"/>
            <a:chOff x="2678783" y="147993"/>
            <a:chExt cx="6834433" cy="6579909"/>
          </a:xfrm>
          <a:noFill/>
          <a:effectLst>
            <a:glow rad="101600">
              <a:schemeClr val="accent2">
                <a:satMod val="175000"/>
                <a:alpha val="40000"/>
              </a:schemeClr>
            </a:glow>
          </a:effectLst>
        </p:grpSpPr>
        <p:sp>
          <p:nvSpPr>
            <p:cNvPr id="21" name="楕円 20"/>
            <p:cNvSpPr/>
            <p:nvPr/>
          </p:nvSpPr>
          <p:spPr>
            <a:xfrm>
              <a:off x="2678783" y="147993"/>
              <a:ext cx="6834433" cy="6579909"/>
            </a:xfrm>
            <a:prstGeom prst="ellipse">
              <a:avLst/>
            </a:prstGeom>
            <a:grpFill/>
            <a:ln w="38100">
              <a:solidFill>
                <a:srgbClr val="C00000"/>
              </a:solidFill>
              <a:prstDash val="sysDot"/>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楕円 21"/>
            <p:cNvSpPr/>
            <p:nvPr/>
          </p:nvSpPr>
          <p:spPr>
            <a:xfrm>
              <a:off x="2770360" y="226337"/>
              <a:ext cx="6645244" cy="6427959"/>
            </a:xfrm>
            <a:prstGeom prst="ellipse">
              <a:avLst/>
            </a:prstGeom>
            <a:grpFill/>
            <a:ln w="38100">
              <a:solidFill>
                <a:schemeClr val="accent2">
                  <a:lumMod val="60000"/>
                  <a:lumOff val="40000"/>
                </a:schemeClr>
              </a:solidFill>
              <a:prstDash val="sysDot"/>
            </a:ln>
            <a:effectLst>
              <a:glow rad="1016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34" name="星 32 33"/>
          <p:cNvSpPr/>
          <p:nvPr/>
        </p:nvSpPr>
        <p:spPr>
          <a:xfrm>
            <a:off x="4637565" y="3892220"/>
            <a:ext cx="2234939" cy="2185415"/>
          </a:xfrm>
          <a:prstGeom prst="star32">
            <a:avLst>
              <a:gd name="adj" fmla="val 48418"/>
            </a:avLst>
          </a:prstGeom>
          <a:noFill/>
          <a:ln w="19050">
            <a:solidFill>
              <a:schemeClr val="accent6">
                <a:lumMod val="50000"/>
              </a:schemeClr>
            </a:solidFill>
            <a:prstDash val="sysDot"/>
          </a:ln>
          <a:effectLst>
            <a:glow rad="635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楕円 34"/>
          <p:cNvSpPr/>
          <p:nvPr/>
        </p:nvSpPr>
        <p:spPr>
          <a:xfrm>
            <a:off x="4721567" y="3953849"/>
            <a:ext cx="2064385" cy="2060520"/>
          </a:xfrm>
          <a:prstGeom prst="ellipse">
            <a:avLst/>
          </a:prstGeom>
          <a:noFill/>
          <a:ln>
            <a:solidFill>
              <a:srgbClr val="FFC000"/>
            </a:solidFill>
            <a:prstDash val="lgDashDotDot"/>
          </a:ln>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テキスト ボックス 38"/>
          <p:cNvSpPr txBox="1"/>
          <p:nvPr/>
        </p:nvSpPr>
        <p:spPr>
          <a:xfrm>
            <a:off x="5120819" y="5315147"/>
            <a:ext cx="1189075" cy="523220"/>
          </a:xfrm>
          <a:prstGeom prst="rect">
            <a:avLst/>
          </a:prstGeom>
          <a:noFill/>
        </p:spPr>
        <p:txBody>
          <a:bodyPr wrap="square" rtlCol="0">
            <a:spAutoFit/>
          </a:bodyPr>
          <a:lstStyle/>
          <a:p>
            <a:pPr algn="ctr"/>
            <a:r>
              <a:rPr lang="en-US" altLang="ja-JP" sz="2800" dirty="0">
                <a:solidFill>
                  <a:srgbClr val="FF0000"/>
                </a:solidFill>
                <a:latin typeface="Cooper Black" panose="0208090404030B020404" pitchFamily="18" charset="0"/>
              </a:rPr>
              <a:t>DNA</a:t>
            </a:r>
            <a:endParaRPr kumimoji="1" lang="ja-JP" altLang="en-US" sz="2800" dirty="0">
              <a:solidFill>
                <a:srgbClr val="FF0000"/>
              </a:solidFill>
              <a:latin typeface="Cooper Black" panose="0208090404030B020404" pitchFamily="18" charset="0"/>
            </a:endParaRPr>
          </a:p>
        </p:txBody>
      </p:sp>
      <p:pic>
        <p:nvPicPr>
          <p:cNvPr id="42" name="Picture 13" descr="第01章03-012p_DNAの構造"/>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5400000">
            <a:off x="5243102" y="4047094"/>
            <a:ext cx="992313" cy="1750084"/>
          </a:xfrm>
          <a:prstGeom prst="rect">
            <a:avLst/>
          </a:prstGeom>
          <a:noFill/>
        </p:spPr>
      </p:pic>
      <p:sp>
        <p:nvSpPr>
          <p:cNvPr id="47" name="テキスト ボックス 46"/>
          <p:cNvSpPr txBox="1"/>
          <p:nvPr/>
        </p:nvSpPr>
        <p:spPr>
          <a:xfrm>
            <a:off x="5473037" y="4162034"/>
            <a:ext cx="996914" cy="307777"/>
          </a:xfrm>
          <a:prstGeom prst="rect">
            <a:avLst/>
          </a:prstGeom>
          <a:noFill/>
        </p:spPr>
        <p:txBody>
          <a:bodyPr wrap="square" rtlCol="0">
            <a:spAutoFit/>
          </a:bodyPr>
          <a:lstStyle/>
          <a:p>
            <a:pPr algn="ctr"/>
            <a:r>
              <a:rPr kumimoji="1" lang="ja-JP" altLang="en-US" sz="1400" dirty="0">
                <a:solidFill>
                  <a:srgbClr val="7030A0"/>
                </a:solidFill>
                <a:latin typeface="UD デジタル 教科書体 NK-B" panose="02020700000000000000" pitchFamily="18" charset="-128"/>
                <a:ea typeface="UD デジタル 教科書体 NK-B" panose="02020700000000000000" pitchFamily="18" charset="-128"/>
              </a:rPr>
              <a:t>染色体</a:t>
            </a:r>
          </a:p>
        </p:txBody>
      </p:sp>
      <p:sp>
        <p:nvSpPr>
          <p:cNvPr id="48" name="テキスト ボックス 47"/>
          <p:cNvSpPr txBox="1"/>
          <p:nvPr/>
        </p:nvSpPr>
        <p:spPr>
          <a:xfrm>
            <a:off x="5789038" y="4958647"/>
            <a:ext cx="996914" cy="307777"/>
          </a:xfrm>
          <a:prstGeom prst="rect">
            <a:avLst/>
          </a:prstGeom>
          <a:noFill/>
        </p:spPr>
        <p:txBody>
          <a:bodyPr wrap="square" rtlCol="0">
            <a:spAutoFit/>
          </a:bodyPr>
          <a:lstStyle/>
          <a:p>
            <a:r>
              <a:rPr lang="ja-JP" altLang="en-US" sz="1400" dirty="0">
                <a:latin typeface="UD デジタル 教科書体 NK-B" panose="02020700000000000000" pitchFamily="18" charset="-128"/>
                <a:ea typeface="UD デジタル 教科書体 NK-B" panose="02020700000000000000" pitchFamily="18" charset="-128"/>
              </a:rPr>
              <a:t>ヒストン</a:t>
            </a:r>
            <a:endParaRPr kumimoji="1" lang="ja-JP" altLang="en-US" sz="1400" dirty="0">
              <a:latin typeface="UD デジタル 教科書体 NK-B" panose="02020700000000000000" pitchFamily="18" charset="-128"/>
              <a:ea typeface="UD デジタル 教科書体 NK-B" panose="02020700000000000000" pitchFamily="18" charset="-128"/>
            </a:endParaRPr>
          </a:p>
        </p:txBody>
      </p:sp>
      <p:pic>
        <p:nvPicPr>
          <p:cNvPr id="2" name="図 1"/>
          <p:cNvPicPr>
            <a:picLocks noChangeAspect="1"/>
          </p:cNvPicPr>
          <p:nvPr/>
        </p:nvPicPr>
        <p:blipFill>
          <a:blip r:embed="rId5"/>
          <a:stretch>
            <a:fillRect/>
          </a:stretch>
        </p:blipFill>
        <p:spPr>
          <a:xfrm rot="20059963">
            <a:off x="4331737" y="1494636"/>
            <a:ext cx="797767" cy="1326546"/>
          </a:xfrm>
          <a:prstGeom prst="rect">
            <a:avLst/>
          </a:prstGeom>
          <a:noFill/>
        </p:spPr>
      </p:pic>
      <p:pic>
        <p:nvPicPr>
          <p:cNvPr id="16" name="図 15"/>
          <p:cNvPicPr>
            <a:picLocks noChangeAspect="1"/>
          </p:cNvPicPr>
          <p:nvPr/>
        </p:nvPicPr>
        <p:blipFill>
          <a:blip r:embed="rId6"/>
          <a:stretch>
            <a:fillRect/>
          </a:stretch>
        </p:blipFill>
        <p:spPr>
          <a:xfrm rot="16200000">
            <a:off x="10416777" y="2506521"/>
            <a:ext cx="636640" cy="116148"/>
          </a:xfrm>
          <a:prstGeom prst="rect">
            <a:avLst/>
          </a:prstGeom>
        </p:spPr>
      </p:pic>
      <p:pic>
        <p:nvPicPr>
          <p:cNvPr id="17" name="図 16"/>
          <p:cNvPicPr>
            <a:picLocks noChangeAspect="1"/>
          </p:cNvPicPr>
          <p:nvPr/>
        </p:nvPicPr>
        <p:blipFill>
          <a:blip r:embed="rId6"/>
          <a:stretch>
            <a:fillRect/>
          </a:stretch>
        </p:blipFill>
        <p:spPr>
          <a:xfrm rot="16200000">
            <a:off x="10422540" y="2985545"/>
            <a:ext cx="636640" cy="116148"/>
          </a:xfrm>
          <a:prstGeom prst="rect">
            <a:avLst/>
          </a:prstGeom>
        </p:spPr>
      </p:pic>
      <p:pic>
        <p:nvPicPr>
          <p:cNvPr id="18" name="図 17"/>
          <p:cNvPicPr>
            <a:picLocks noChangeAspect="1"/>
          </p:cNvPicPr>
          <p:nvPr/>
        </p:nvPicPr>
        <p:blipFill>
          <a:blip r:embed="rId6"/>
          <a:stretch>
            <a:fillRect/>
          </a:stretch>
        </p:blipFill>
        <p:spPr>
          <a:xfrm rot="16200000">
            <a:off x="10420782" y="3455744"/>
            <a:ext cx="636640" cy="116148"/>
          </a:xfrm>
          <a:prstGeom prst="rect">
            <a:avLst/>
          </a:prstGeom>
        </p:spPr>
      </p:pic>
      <p:pic>
        <p:nvPicPr>
          <p:cNvPr id="19" name="図 18"/>
          <p:cNvPicPr>
            <a:picLocks noChangeAspect="1"/>
          </p:cNvPicPr>
          <p:nvPr/>
        </p:nvPicPr>
        <p:blipFill>
          <a:blip r:embed="rId6"/>
          <a:stretch>
            <a:fillRect/>
          </a:stretch>
        </p:blipFill>
        <p:spPr>
          <a:xfrm rot="17809965">
            <a:off x="10448594" y="4297959"/>
            <a:ext cx="636640" cy="116148"/>
          </a:xfrm>
          <a:prstGeom prst="rect">
            <a:avLst/>
          </a:prstGeom>
        </p:spPr>
      </p:pic>
      <p:pic>
        <p:nvPicPr>
          <p:cNvPr id="23" name="図 22"/>
          <p:cNvPicPr>
            <a:picLocks noChangeAspect="1"/>
          </p:cNvPicPr>
          <p:nvPr/>
        </p:nvPicPr>
        <p:blipFill>
          <a:blip r:embed="rId6"/>
          <a:stretch>
            <a:fillRect/>
          </a:stretch>
        </p:blipFill>
        <p:spPr>
          <a:xfrm rot="15384225">
            <a:off x="10416777" y="4985650"/>
            <a:ext cx="636640" cy="116148"/>
          </a:xfrm>
          <a:prstGeom prst="rect">
            <a:avLst/>
          </a:prstGeom>
        </p:spPr>
      </p:pic>
      <p:pic>
        <p:nvPicPr>
          <p:cNvPr id="25" name="図 24"/>
          <p:cNvPicPr>
            <a:picLocks noChangeAspect="1"/>
          </p:cNvPicPr>
          <p:nvPr/>
        </p:nvPicPr>
        <p:blipFill>
          <a:blip r:embed="rId6"/>
          <a:stretch>
            <a:fillRect/>
          </a:stretch>
        </p:blipFill>
        <p:spPr>
          <a:xfrm rot="13715940">
            <a:off x="6354055" y="3372206"/>
            <a:ext cx="636640" cy="116148"/>
          </a:xfrm>
          <a:prstGeom prst="rect">
            <a:avLst/>
          </a:prstGeom>
        </p:spPr>
      </p:pic>
      <p:pic>
        <p:nvPicPr>
          <p:cNvPr id="15" name="図 14"/>
          <p:cNvPicPr>
            <a:picLocks noChangeAspect="1"/>
          </p:cNvPicPr>
          <p:nvPr/>
        </p:nvPicPr>
        <p:blipFill>
          <a:blip r:embed="rId7"/>
          <a:stretch>
            <a:fillRect/>
          </a:stretch>
        </p:blipFill>
        <p:spPr>
          <a:xfrm>
            <a:off x="10158068" y="1371868"/>
            <a:ext cx="1217692" cy="1143999"/>
          </a:xfrm>
          <a:prstGeom prst="rect">
            <a:avLst/>
          </a:prstGeom>
        </p:spPr>
      </p:pic>
      <p:pic>
        <p:nvPicPr>
          <p:cNvPr id="37" name="図 36"/>
          <p:cNvPicPr>
            <a:picLocks noChangeAspect="1"/>
          </p:cNvPicPr>
          <p:nvPr/>
        </p:nvPicPr>
        <p:blipFill>
          <a:blip r:embed="rId6"/>
          <a:stretch>
            <a:fillRect/>
          </a:stretch>
        </p:blipFill>
        <p:spPr>
          <a:xfrm rot="13715940">
            <a:off x="6737522" y="3809559"/>
            <a:ext cx="636640" cy="116148"/>
          </a:xfrm>
          <a:prstGeom prst="rect">
            <a:avLst/>
          </a:prstGeom>
        </p:spPr>
      </p:pic>
      <p:pic>
        <p:nvPicPr>
          <p:cNvPr id="38" name="図 37"/>
          <p:cNvPicPr>
            <a:picLocks noChangeAspect="1"/>
          </p:cNvPicPr>
          <p:nvPr/>
        </p:nvPicPr>
        <p:blipFill>
          <a:blip r:embed="rId6"/>
          <a:stretch>
            <a:fillRect/>
          </a:stretch>
        </p:blipFill>
        <p:spPr>
          <a:xfrm rot="16200000">
            <a:off x="1512229" y="2506521"/>
            <a:ext cx="636640" cy="116148"/>
          </a:xfrm>
          <a:prstGeom prst="rect">
            <a:avLst/>
          </a:prstGeom>
        </p:spPr>
      </p:pic>
      <p:pic>
        <p:nvPicPr>
          <p:cNvPr id="40" name="図 39"/>
          <p:cNvPicPr>
            <a:picLocks noChangeAspect="1"/>
          </p:cNvPicPr>
          <p:nvPr/>
        </p:nvPicPr>
        <p:blipFill>
          <a:blip r:embed="rId6"/>
          <a:stretch>
            <a:fillRect/>
          </a:stretch>
        </p:blipFill>
        <p:spPr>
          <a:xfrm rot="16200000">
            <a:off x="1517992" y="2985545"/>
            <a:ext cx="636640" cy="116148"/>
          </a:xfrm>
          <a:prstGeom prst="rect">
            <a:avLst/>
          </a:prstGeom>
        </p:spPr>
      </p:pic>
      <p:pic>
        <p:nvPicPr>
          <p:cNvPr id="41" name="図 40"/>
          <p:cNvPicPr>
            <a:picLocks noChangeAspect="1"/>
          </p:cNvPicPr>
          <p:nvPr/>
        </p:nvPicPr>
        <p:blipFill>
          <a:blip r:embed="rId6"/>
          <a:stretch>
            <a:fillRect/>
          </a:stretch>
        </p:blipFill>
        <p:spPr>
          <a:xfrm rot="16200000">
            <a:off x="1516234" y="3455744"/>
            <a:ext cx="636640" cy="116148"/>
          </a:xfrm>
          <a:prstGeom prst="rect">
            <a:avLst/>
          </a:prstGeom>
        </p:spPr>
      </p:pic>
      <p:pic>
        <p:nvPicPr>
          <p:cNvPr id="43" name="図 42"/>
          <p:cNvPicPr>
            <a:picLocks noChangeAspect="1"/>
          </p:cNvPicPr>
          <p:nvPr/>
        </p:nvPicPr>
        <p:blipFill>
          <a:blip r:embed="rId6"/>
          <a:stretch>
            <a:fillRect/>
          </a:stretch>
        </p:blipFill>
        <p:spPr>
          <a:xfrm rot="16200000">
            <a:off x="1521997" y="3934768"/>
            <a:ext cx="636640" cy="116148"/>
          </a:xfrm>
          <a:prstGeom prst="rect">
            <a:avLst/>
          </a:prstGeom>
        </p:spPr>
      </p:pic>
      <p:pic>
        <p:nvPicPr>
          <p:cNvPr id="44" name="図 43"/>
          <p:cNvPicPr>
            <a:picLocks noChangeAspect="1"/>
          </p:cNvPicPr>
          <p:nvPr/>
        </p:nvPicPr>
        <p:blipFill>
          <a:blip r:embed="rId6"/>
          <a:stretch>
            <a:fillRect/>
          </a:stretch>
        </p:blipFill>
        <p:spPr>
          <a:xfrm rot="16200000">
            <a:off x="1519755" y="4403401"/>
            <a:ext cx="636640" cy="116148"/>
          </a:xfrm>
          <a:prstGeom prst="rect">
            <a:avLst/>
          </a:prstGeom>
        </p:spPr>
      </p:pic>
      <p:sp>
        <p:nvSpPr>
          <p:cNvPr id="4" name="テキスト ボックス 3"/>
          <p:cNvSpPr txBox="1"/>
          <p:nvPr/>
        </p:nvSpPr>
        <p:spPr>
          <a:xfrm>
            <a:off x="958670" y="252572"/>
            <a:ext cx="10286999" cy="523220"/>
          </a:xfrm>
          <a:prstGeom prst="rect">
            <a:avLst/>
          </a:prstGeom>
          <a:noFill/>
        </p:spPr>
        <p:txBody>
          <a:bodyPr wrap="square" rtlCol="0">
            <a:spAutoFit/>
          </a:bodyPr>
          <a:lstStyle/>
          <a:p>
            <a:pPr algn="ctr"/>
            <a:r>
              <a:rPr kumimoji="1" lang="ja-JP" altLang="en-US" sz="2800" b="1" dirty="0">
                <a:latin typeface="Yet R" panose="02030504000101010101" pitchFamily="18" charset="-127"/>
                <a:ea typeface="Yet R" panose="02030504000101010101" pitchFamily="18" charset="-127"/>
              </a:rPr>
              <a:t>ゲノム編集は 生物の</a:t>
            </a:r>
            <a:r>
              <a:rPr lang="ja-JP" altLang="en-US" sz="2800" b="1" dirty="0">
                <a:latin typeface="Yet R" panose="02030504000101010101" pitchFamily="18" charset="-127"/>
                <a:ea typeface="Yet R" panose="02030504000101010101" pitchFamily="18" charset="-127"/>
              </a:rPr>
              <a:t>防御機能（免疫）を利用した技術</a:t>
            </a:r>
            <a:endParaRPr kumimoji="1" lang="en-US" altLang="ja-JP" sz="2800" b="1" dirty="0">
              <a:latin typeface="Yet R" panose="02030504000101010101" pitchFamily="18" charset="-127"/>
              <a:ea typeface="Yet R" panose="02030504000101010101" pitchFamily="18" charset="-127"/>
            </a:endParaRPr>
          </a:p>
        </p:txBody>
      </p:sp>
      <p:sp>
        <p:nvSpPr>
          <p:cNvPr id="6" name="テキスト ボックス 5"/>
          <p:cNvSpPr txBox="1"/>
          <p:nvPr/>
        </p:nvSpPr>
        <p:spPr>
          <a:xfrm>
            <a:off x="8273073" y="3575573"/>
            <a:ext cx="2090617" cy="707886"/>
          </a:xfrm>
          <a:prstGeom prst="rect">
            <a:avLst/>
          </a:prstGeom>
          <a:noFill/>
        </p:spPr>
        <p:txBody>
          <a:bodyPr wrap="square" rtlCol="0">
            <a:spAutoFit/>
          </a:bodyPr>
          <a:lstStyle/>
          <a:p>
            <a:pPr algn="ctr"/>
            <a:r>
              <a:rPr kumimoji="1" lang="ja-JP" altLang="en-US" sz="2000" b="1" dirty="0">
                <a:latin typeface="Meiryo UI" panose="020B0604030504040204" pitchFamily="50" charset="-128"/>
                <a:ea typeface="Meiryo UI" panose="020B0604030504040204" pitchFamily="50" charset="-128"/>
              </a:rPr>
              <a:t>ウイルスの</a:t>
            </a:r>
            <a:r>
              <a:rPr kumimoji="1" lang="en-US" altLang="ja-JP" sz="2000" b="1" dirty="0">
                <a:latin typeface="Meiryo UI" panose="020B0604030504040204" pitchFamily="50" charset="-128"/>
                <a:ea typeface="Meiryo UI" panose="020B0604030504040204" pitchFamily="50" charset="-128"/>
              </a:rPr>
              <a:t>DNA</a:t>
            </a:r>
            <a:r>
              <a:rPr kumimoji="1" lang="ja-JP" altLang="en-US" sz="2000" b="1" dirty="0">
                <a:latin typeface="Meiryo UI" panose="020B0604030504040204" pitchFamily="50" charset="-128"/>
                <a:ea typeface="Meiryo UI" panose="020B0604030504040204" pitchFamily="50" charset="-128"/>
              </a:rPr>
              <a:t>を</a:t>
            </a:r>
            <a:endParaRPr kumimoji="1" lang="en-US" altLang="ja-JP" sz="2000" b="1" dirty="0">
              <a:latin typeface="Meiryo UI" panose="020B0604030504040204" pitchFamily="50" charset="-128"/>
              <a:ea typeface="Meiryo UI" panose="020B0604030504040204" pitchFamily="50" charset="-128"/>
            </a:endParaRPr>
          </a:p>
          <a:p>
            <a:pPr algn="r"/>
            <a:r>
              <a:rPr kumimoji="1" lang="ja-JP" altLang="en-US" sz="2000" b="1" dirty="0">
                <a:latin typeface="Meiryo UI" panose="020B0604030504040204" pitchFamily="50" charset="-128"/>
                <a:ea typeface="Meiryo UI" panose="020B0604030504040204" pitchFamily="50" charset="-128"/>
              </a:rPr>
              <a:t>切断</a:t>
            </a:r>
          </a:p>
        </p:txBody>
      </p:sp>
      <p:sp>
        <p:nvSpPr>
          <p:cNvPr id="8" name="フローチャート: 順次アクセス記憶 7"/>
          <p:cNvSpPr/>
          <p:nvPr/>
        </p:nvSpPr>
        <p:spPr>
          <a:xfrm rot="14984242">
            <a:off x="1342840" y="3527695"/>
            <a:ext cx="451844" cy="407429"/>
          </a:xfrm>
          <a:prstGeom prst="flowChartMagneticTape">
            <a:avLst/>
          </a:prstGeom>
          <a:solidFill>
            <a:schemeClr val="accent4">
              <a:lumMod val="75000"/>
            </a:schemeClr>
          </a:solidFill>
          <a:ln w="3175">
            <a:noFill/>
            <a:prstDash val="sysDash"/>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円 8"/>
          <p:cNvSpPr/>
          <p:nvPr/>
        </p:nvSpPr>
        <p:spPr>
          <a:xfrm rot="609754">
            <a:off x="6398333" y="3616820"/>
            <a:ext cx="520499" cy="524762"/>
          </a:xfrm>
          <a:prstGeom prst="pi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1" name="禁止 10"/>
          <p:cNvSpPr/>
          <p:nvPr/>
        </p:nvSpPr>
        <p:spPr>
          <a:xfrm>
            <a:off x="1745091" y="3732764"/>
            <a:ext cx="207818" cy="186352"/>
          </a:xfrm>
          <a:prstGeom prst="noSmoking">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6" name="テキスト ボックス 45"/>
          <p:cNvSpPr txBox="1"/>
          <p:nvPr/>
        </p:nvSpPr>
        <p:spPr>
          <a:xfrm>
            <a:off x="792766" y="4848428"/>
            <a:ext cx="2090617" cy="707886"/>
          </a:xfrm>
          <a:prstGeom prst="rect">
            <a:avLst/>
          </a:prstGeom>
          <a:noFill/>
        </p:spPr>
        <p:txBody>
          <a:bodyPr wrap="square" rtlCol="0">
            <a:spAutoFit/>
          </a:bodyPr>
          <a:lstStyle/>
          <a:p>
            <a:pPr algn="ctr"/>
            <a:r>
              <a:rPr kumimoji="1" lang="ja-JP" altLang="en-US" sz="2000" b="1" dirty="0">
                <a:latin typeface="Meiryo UI" panose="020B0604030504040204" pitchFamily="50" charset="-128"/>
                <a:ea typeface="Meiryo UI" panose="020B0604030504040204" pitchFamily="50" charset="-128"/>
              </a:rPr>
              <a:t>ウイルスの</a:t>
            </a:r>
            <a:r>
              <a:rPr kumimoji="1" lang="en-US" altLang="ja-JP" sz="2000" b="1" dirty="0">
                <a:latin typeface="Meiryo UI" panose="020B0604030504040204" pitchFamily="50" charset="-128"/>
                <a:ea typeface="Meiryo UI" panose="020B0604030504040204" pitchFamily="50" charset="-128"/>
              </a:rPr>
              <a:t>DNA</a:t>
            </a:r>
            <a:r>
              <a:rPr kumimoji="1" lang="ja-JP" altLang="en-US" sz="2000" b="1" dirty="0">
                <a:latin typeface="Meiryo UI" panose="020B0604030504040204" pitchFamily="50" charset="-128"/>
                <a:ea typeface="Meiryo UI" panose="020B0604030504040204" pitchFamily="50" charset="-128"/>
              </a:rPr>
              <a:t>の</a:t>
            </a:r>
            <a:endParaRPr kumimoji="1" lang="en-US" altLang="ja-JP" sz="2000" b="1" dirty="0">
              <a:latin typeface="Meiryo UI" panose="020B0604030504040204" pitchFamily="50" charset="-128"/>
              <a:ea typeface="Meiryo UI" panose="020B0604030504040204" pitchFamily="50" charset="-128"/>
            </a:endParaRPr>
          </a:p>
          <a:p>
            <a:pPr algn="ctr"/>
            <a:r>
              <a:rPr lang="ja-JP" altLang="en-US" sz="2000" b="1" dirty="0">
                <a:latin typeface="Meiryo UI" panose="020B0604030504040204" pitchFamily="50" charset="-128"/>
                <a:ea typeface="Meiryo UI" panose="020B0604030504040204" pitchFamily="50" charset="-128"/>
              </a:rPr>
              <a:t>塩基を書換える</a:t>
            </a:r>
            <a:endParaRPr kumimoji="1" lang="ja-JP" altLang="en-US" sz="2000" b="1" dirty="0">
              <a:latin typeface="Meiryo UI" panose="020B0604030504040204" pitchFamily="50" charset="-128"/>
              <a:ea typeface="Meiryo UI" panose="020B0604030504040204" pitchFamily="50" charset="-128"/>
            </a:endParaRPr>
          </a:p>
        </p:txBody>
      </p:sp>
      <p:sp>
        <p:nvSpPr>
          <p:cNvPr id="49" name="フローチャート: 順次アクセス記憶 48"/>
          <p:cNvSpPr/>
          <p:nvPr/>
        </p:nvSpPr>
        <p:spPr>
          <a:xfrm rot="14121877">
            <a:off x="4327830" y="2833501"/>
            <a:ext cx="451844" cy="407429"/>
          </a:xfrm>
          <a:prstGeom prst="flowChartMagneticTape">
            <a:avLst/>
          </a:prstGeom>
          <a:solidFill>
            <a:schemeClr val="accent4">
              <a:lumMod val="75000"/>
            </a:schemeClr>
          </a:solidFill>
          <a:ln w="3175">
            <a:noFill/>
            <a:prstDash val="sysDash"/>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禁止 49"/>
          <p:cNvSpPr/>
          <p:nvPr/>
        </p:nvSpPr>
        <p:spPr>
          <a:xfrm rot="20737635">
            <a:off x="4698543" y="2977977"/>
            <a:ext cx="207818" cy="186352"/>
          </a:xfrm>
          <a:prstGeom prst="noSmoking">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1" name="円 50"/>
          <p:cNvSpPr/>
          <p:nvPr/>
        </p:nvSpPr>
        <p:spPr>
          <a:xfrm rot="609754">
            <a:off x="10311158" y="3616819"/>
            <a:ext cx="520499" cy="524762"/>
          </a:xfrm>
          <a:prstGeom prst="pi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2" name="禁止 51"/>
          <p:cNvSpPr/>
          <p:nvPr/>
        </p:nvSpPr>
        <p:spPr>
          <a:xfrm>
            <a:off x="1745091" y="3899205"/>
            <a:ext cx="207818" cy="186352"/>
          </a:xfrm>
          <a:prstGeom prst="noSmoking">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3" name="禁止 52"/>
          <p:cNvSpPr/>
          <p:nvPr/>
        </p:nvSpPr>
        <p:spPr>
          <a:xfrm>
            <a:off x="1745091" y="4084951"/>
            <a:ext cx="207818" cy="186352"/>
          </a:xfrm>
          <a:prstGeom prst="noSmoking">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5" name="禁止 54"/>
          <p:cNvSpPr/>
          <p:nvPr/>
        </p:nvSpPr>
        <p:spPr>
          <a:xfrm>
            <a:off x="1734165" y="3556054"/>
            <a:ext cx="207818" cy="186352"/>
          </a:xfrm>
          <a:prstGeom prst="noSmoking">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Tree>
    <p:extLst>
      <p:ext uri="{BB962C8B-B14F-4D97-AF65-F5344CB8AC3E}">
        <p14:creationId xmlns:p14="http://schemas.microsoft.com/office/powerpoint/2010/main" val="21430772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2"/>
          <a:stretch>
            <a:fillRect/>
          </a:stretch>
        </p:blipFill>
        <p:spPr>
          <a:xfrm>
            <a:off x="1490914" y="929734"/>
            <a:ext cx="9210172" cy="5653450"/>
          </a:xfrm>
          <a:prstGeom prst="rect">
            <a:avLst/>
          </a:prstGeom>
        </p:spPr>
      </p:pic>
      <p:sp>
        <p:nvSpPr>
          <p:cNvPr id="4" name="正方形/長方形 3"/>
          <p:cNvSpPr/>
          <p:nvPr/>
        </p:nvSpPr>
        <p:spPr>
          <a:xfrm>
            <a:off x="5081495" y="199932"/>
            <a:ext cx="1955985" cy="646331"/>
          </a:xfrm>
          <a:prstGeom prst="rect">
            <a:avLst/>
          </a:prstGeom>
        </p:spPr>
        <p:txBody>
          <a:bodyPr wrap="none">
            <a:spAutoFit/>
          </a:bodyPr>
          <a:lstStyle/>
          <a:p>
            <a:r>
              <a:rPr lang="en-US" altLang="ja-JP" sz="3600" dirty="0">
                <a:solidFill>
                  <a:schemeClr val="bg2">
                    <a:lumMod val="25000"/>
                  </a:schemeClr>
                </a:solidFill>
                <a:effectLst>
                  <a:glow rad="63500">
                    <a:schemeClr val="accent3">
                      <a:satMod val="175000"/>
                      <a:alpha val="40000"/>
                    </a:schemeClr>
                  </a:glow>
                </a:effectLst>
                <a:latin typeface="Yet R" panose="02030504000101010101" pitchFamily="18" charset="-127"/>
                <a:ea typeface="Yet R" panose="02030504000101010101" pitchFamily="18" charset="-127"/>
              </a:rPr>
              <a:t>RNA</a:t>
            </a:r>
            <a:r>
              <a:rPr lang="ja-JP" altLang="en-US" sz="3600" dirty="0">
                <a:solidFill>
                  <a:schemeClr val="bg2">
                    <a:lumMod val="25000"/>
                  </a:schemeClr>
                </a:solidFill>
                <a:effectLst>
                  <a:glow rad="63500">
                    <a:schemeClr val="accent3">
                      <a:satMod val="175000"/>
                      <a:alpha val="40000"/>
                    </a:schemeClr>
                  </a:glow>
                </a:effectLst>
                <a:latin typeface="Yet R" panose="02030504000101010101" pitchFamily="18" charset="-127"/>
                <a:ea typeface="Yet R" panose="02030504000101010101" pitchFamily="18" charset="-127"/>
              </a:rPr>
              <a:t>編集</a:t>
            </a:r>
            <a:endParaRPr lang="en-US" altLang="ja-JP" sz="3600" dirty="0">
              <a:solidFill>
                <a:schemeClr val="bg2">
                  <a:lumMod val="25000"/>
                </a:schemeClr>
              </a:solidFill>
              <a:effectLst>
                <a:glow rad="63500">
                  <a:schemeClr val="accent3">
                    <a:satMod val="175000"/>
                    <a:alpha val="40000"/>
                  </a:schemeClr>
                </a:glow>
              </a:effectLst>
              <a:latin typeface="Yet R" panose="02030504000101010101" pitchFamily="18" charset="-127"/>
              <a:ea typeface="Yet R" panose="02030504000101010101" pitchFamily="18" charset="-127"/>
            </a:endParaRPr>
          </a:p>
        </p:txBody>
      </p:sp>
    </p:spTree>
    <p:extLst>
      <p:ext uri="{BB962C8B-B14F-4D97-AF65-F5344CB8AC3E}">
        <p14:creationId xmlns:p14="http://schemas.microsoft.com/office/powerpoint/2010/main" val="25709646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9209744E-AC32-456F-A44F-2F3C058B6C8E}"/>
              </a:ext>
            </a:extLst>
          </p:cNvPr>
          <p:cNvSpPr txBox="1"/>
          <p:nvPr/>
        </p:nvSpPr>
        <p:spPr>
          <a:xfrm>
            <a:off x="550801" y="1480439"/>
            <a:ext cx="11108987" cy="4862870"/>
          </a:xfrm>
          <a:prstGeom prst="rect">
            <a:avLst/>
          </a:prstGeom>
          <a:noFill/>
        </p:spPr>
        <p:txBody>
          <a:bodyPr wrap="square">
            <a:spAutoFit/>
          </a:bodyPr>
          <a:lstStyle/>
          <a:p>
            <a:r>
              <a:rPr lang="ja-JP" altLang="en-US" dirty="0">
                <a:latin typeface="BIZ UDP明朝 Medium" panose="02020500000000000000" pitchFamily="18" charset="-128"/>
                <a:ea typeface="BIZ UDP明朝 Medium" panose="02020500000000000000" pitchFamily="18" charset="-128"/>
              </a:rPr>
              <a:t>■目的：</a:t>
            </a:r>
            <a:endParaRPr lang="en-US" altLang="ja-JP" dirty="0">
              <a:latin typeface="BIZ UDP明朝 Medium" panose="02020500000000000000" pitchFamily="18" charset="-128"/>
              <a:ea typeface="BIZ UDP明朝 Medium" panose="02020500000000000000" pitchFamily="18" charset="-128"/>
            </a:endParaRPr>
          </a:p>
          <a:p>
            <a:r>
              <a:rPr lang="ja-JP" altLang="en-US" dirty="0">
                <a:latin typeface="BIZ UDP明朝 Medium" panose="02020500000000000000" pitchFamily="18" charset="-128"/>
                <a:ea typeface="BIZ UDP明朝 Medium" panose="02020500000000000000" pitchFamily="18" charset="-128"/>
              </a:rPr>
              <a:t>（１）突如として登場する技術により、社会・経済が変化する時代であることを事例をもって知らしめたい。</a:t>
            </a:r>
            <a:endParaRPr lang="en-US" altLang="ja-JP" dirty="0">
              <a:latin typeface="BIZ UDP明朝 Medium" panose="02020500000000000000" pitchFamily="18" charset="-128"/>
              <a:ea typeface="BIZ UDP明朝 Medium" panose="02020500000000000000" pitchFamily="18" charset="-128"/>
            </a:endParaRPr>
          </a:p>
          <a:p>
            <a:r>
              <a:rPr lang="ja-JP" altLang="en-US" dirty="0">
                <a:latin typeface="BIZ UDP明朝 Medium" panose="02020500000000000000" pitchFamily="18" charset="-128"/>
                <a:ea typeface="BIZ UDP明朝 Medium" panose="02020500000000000000" pitchFamily="18" charset="-128"/>
              </a:rPr>
              <a:t>（２）時の話題など、ビジネスや生活に関連する事柄に関連させながら、先端的な技術の価値と意義を知らしめたい。</a:t>
            </a:r>
            <a:endParaRPr lang="en-US" altLang="ja-JP" dirty="0">
              <a:latin typeface="BIZ UDP明朝 Medium" panose="02020500000000000000" pitchFamily="18" charset="-128"/>
              <a:ea typeface="BIZ UDP明朝 Medium" panose="02020500000000000000" pitchFamily="18" charset="-128"/>
            </a:endParaRPr>
          </a:p>
          <a:p>
            <a:endParaRPr lang="en-US" altLang="ja-JP" dirty="0">
              <a:latin typeface="BIZ UDP明朝 Medium" panose="02020500000000000000" pitchFamily="18" charset="-128"/>
              <a:ea typeface="BIZ UDP明朝 Medium" panose="02020500000000000000" pitchFamily="18" charset="-128"/>
            </a:endParaRPr>
          </a:p>
          <a:p>
            <a:r>
              <a:rPr lang="ja-JP" altLang="en-US" dirty="0">
                <a:latin typeface="BIZ UDP明朝 Medium" panose="02020500000000000000" pitchFamily="18" charset="-128"/>
                <a:ea typeface="BIZ UDP明朝 Medium" panose="02020500000000000000" pitchFamily="18" charset="-128"/>
              </a:rPr>
              <a:t>■概要：</a:t>
            </a:r>
            <a:endParaRPr lang="en-US" altLang="ja-JP" dirty="0">
              <a:latin typeface="BIZ UDP明朝 Medium" panose="02020500000000000000" pitchFamily="18" charset="-128"/>
              <a:ea typeface="BIZ UDP明朝 Medium" panose="02020500000000000000" pitchFamily="18" charset="-128"/>
            </a:endParaRPr>
          </a:p>
          <a:p>
            <a:r>
              <a:rPr lang="ja-JP" altLang="en-US" dirty="0">
                <a:latin typeface="BIZ UDP明朝 Medium" panose="02020500000000000000" pitchFamily="18" charset="-128"/>
                <a:ea typeface="BIZ UDP明朝 Medium" panose="02020500000000000000" pitchFamily="18" charset="-128"/>
              </a:rPr>
              <a:t>　講演時間は、質疑応答を含め</a:t>
            </a:r>
            <a:endParaRPr lang="en-US" altLang="ja-JP" dirty="0">
              <a:latin typeface="BIZ UDP明朝 Medium" panose="02020500000000000000" pitchFamily="18" charset="-128"/>
              <a:ea typeface="BIZ UDP明朝 Medium" panose="02020500000000000000" pitchFamily="18" charset="-128"/>
            </a:endParaRPr>
          </a:p>
          <a:p>
            <a:endParaRPr lang="en-US" altLang="ja-JP" dirty="0">
              <a:latin typeface="BIZ UDP明朝 Medium" panose="02020500000000000000" pitchFamily="18" charset="-128"/>
              <a:ea typeface="BIZ UDP明朝 Medium" panose="02020500000000000000" pitchFamily="18" charset="-128"/>
            </a:endParaRPr>
          </a:p>
          <a:p>
            <a:r>
              <a:rPr lang="ja-JP" altLang="en-US" dirty="0">
                <a:latin typeface="BIZ UDP明朝 Medium" panose="02020500000000000000" pitchFamily="18" charset="-128"/>
                <a:ea typeface="BIZ UDP明朝 Medium" panose="02020500000000000000" pitchFamily="18" charset="-128"/>
              </a:rPr>
              <a:t>■実施</a:t>
            </a:r>
            <a:r>
              <a:rPr lang="ja-JP" altLang="en-US" dirty="0">
                <a:latin typeface="BIZ UDP明朝 Medium" panose="02020500000000000000" pitchFamily="18" charset="-128"/>
                <a:ea typeface="BIZ UDP明朝 Medium" panose="02020500000000000000" pitchFamily="18" charset="-128"/>
                <a:sym typeface="Wingdings" panose="05000000000000000000" pitchFamily="2" charset="2"/>
              </a:rPr>
              <a:t>：基本毎月</a:t>
            </a:r>
            <a:r>
              <a:rPr lang="en-US" altLang="ja-JP" dirty="0">
                <a:latin typeface="BIZ UDP明朝 Medium" panose="02020500000000000000" pitchFamily="18" charset="-128"/>
                <a:ea typeface="BIZ UDP明朝 Medium" panose="02020500000000000000" pitchFamily="18" charset="-128"/>
                <a:sym typeface="Wingdings" panose="05000000000000000000" pitchFamily="2" charset="2"/>
              </a:rPr>
              <a:t>23</a:t>
            </a:r>
            <a:r>
              <a:rPr lang="ja-JP" altLang="en-US" dirty="0">
                <a:latin typeface="BIZ UDP明朝 Medium" panose="02020500000000000000" pitchFamily="18" charset="-128"/>
                <a:ea typeface="BIZ UDP明朝 Medium" panose="02020500000000000000" pitchFamily="18" charset="-128"/>
                <a:sym typeface="Wingdings" panose="05000000000000000000" pitchFamily="2" charset="2"/>
              </a:rPr>
              <a:t>日</a:t>
            </a:r>
            <a:r>
              <a:rPr lang="en-US" altLang="ja-JP" dirty="0">
                <a:latin typeface="BIZ UDP明朝 Medium" panose="02020500000000000000" pitchFamily="18" charset="-128"/>
                <a:ea typeface="BIZ UDP明朝 Medium" panose="02020500000000000000" pitchFamily="18" charset="-128"/>
                <a:sym typeface="Wingdings" panose="05000000000000000000" pitchFamily="2" charset="2"/>
              </a:rPr>
              <a:t>15</a:t>
            </a:r>
            <a:r>
              <a:rPr lang="ja-JP" altLang="en-US" dirty="0">
                <a:latin typeface="BIZ UDP明朝 Medium" panose="02020500000000000000" pitchFamily="18" charset="-128"/>
                <a:ea typeface="BIZ UDP明朝 Medium" panose="02020500000000000000" pitchFamily="18" charset="-128"/>
                <a:sym typeface="Wingdings" panose="05000000000000000000" pitchFamily="2" charset="2"/>
              </a:rPr>
              <a:t>時開催</a:t>
            </a:r>
            <a:r>
              <a:rPr lang="ja-JP" altLang="en-US" sz="1400" dirty="0">
                <a:latin typeface="BIZ UDP明朝 Medium" panose="02020500000000000000" pitchFamily="18" charset="-128"/>
                <a:ea typeface="BIZ UDP明朝 Medium" panose="02020500000000000000" pitchFamily="18" charset="-128"/>
                <a:sym typeface="Wingdings" panose="05000000000000000000" pitchFamily="2" charset="2"/>
              </a:rPr>
              <a:t>（</a:t>
            </a:r>
            <a:r>
              <a:rPr lang="en-US" altLang="ja-JP" sz="1400" dirty="0">
                <a:latin typeface="BIZ UDP明朝 Medium" panose="02020500000000000000" pitchFamily="18" charset="-128"/>
                <a:ea typeface="BIZ UDP明朝 Medium" panose="02020500000000000000" pitchFamily="18" charset="-128"/>
                <a:sym typeface="Wingdings" panose="05000000000000000000" pitchFamily="2" charset="2"/>
              </a:rPr>
              <a:t>※</a:t>
            </a:r>
            <a:r>
              <a:rPr lang="ja-JP" altLang="en-US" sz="1400" dirty="0">
                <a:latin typeface="BIZ UDP明朝 Medium" panose="02020500000000000000" pitchFamily="18" charset="-128"/>
                <a:ea typeface="BIZ UDP明朝 Medium" panose="02020500000000000000" pitchFamily="18" charset="-128"/>
                <a:sym typeface="Wingdings" panose="05000000000000000000" pitchFamily="2" charset="2"/>
              </a:rPr>
              <a:t>開催当月の</a:t>
            </a:r>
            <a:r>
              <a:rPr lang="en-US" altLang="ja-JP" sz="1400" dirty="0">
                <a:latin typeface="BIZ UDP明朝 Medium" panose="02020500000000000000" pitchFamily="18" charset="-128"/>
                <a:ea typeface="BIZ UDP明朝 Medium" panose="02020500000000000000" pitchFamily="18" charset="-128"/>
                <a:sym typeface="Wingdings" panose="05000000000000000000" pitchFamily="2" charset="2"/>
              </a:rPr>
              <a:t>23</a:t>
            </a:r>
            <a:r>
              <a:rPr lang="ja-JP" altLang="en-US" sz="1400" dirty="0">
                <a:latin typeface="BIZ UDP明朝 Medium" panose="02020500000000000000" pitchFamily="18" charset="-128"/>
                <a:ea typeface="BIZ UDP明朝 Medium" panose="02020500000000000000" pitchFamily="18" charset="-128"/>
                <a:sym typeface="Wingdings" panose="05000000000000000000" pitchFamily="2" charset="2"/>
              </a:rPr>
              <a:t>日祝日等の場合には翌営業日開催）</a:t>
            </a:r>
            <a:endParaRPr lang="en-US" altLang="ja-JP" dirty="0">
              <a:latin typeface="BIZ UDP明朝 Medium" panose="02020500000000000000" pitchFamily="18" charset="-128"/>
              <a:ea typeface="BIZ UDP明朝 Medium" panose="02020500000000000000" pitchFamily="18" charset="-128"/>
              <a:sym typeface="Wingdings" panose="05000000000000000000" pitchFamily="2" charset="2"/>
            </a:endParaRPr>
          </a:p>
          <a:p>
            <a:r>
              <a:rPr lang="en-US" altLang="ja-JP" dirty="0">
                <a:highlight>
                  <a:srgbClr val="C0C0C0"/>
                </a:highlight>
                <a:latin typeface="BIZ UDP明朝 Medium" panose="02020500000000000000" pitchFamily="18" charset="-128"/>
                <a:ea typeface="BIZ UDP明朝 Medium" panose="02020500000000000000" pitchFamily="18" charset="-128"/>
                <a:sym typeface="Wingdings" panose="05000000000000000000" pitchFamily="2" charset="2"/>
              </a:rPr>
              <a:t>2022</a:t>
            </a:r>
            <a:r>
              <a:rPr lang="ja-JP" altLang="en-US" dirty="0">
                <a:highlight>
                  <a:srgbClr val="C0C0C0"/>
                </a:highlight>
                <a:latin typeface="BIZ UDP明朝 Medium" panose="02020500000000000000" pitchFamily="18" charset="-128"/>
                <a:ea typeface="BIZ UDP明朝 Medium" panose="02020500000000000000" pitchFamily="18" charset="-128"/>
                <a:sym typeface="Wingdings" panose="05000000000000000000" pitchFamily="2" charset="2"/>
              </a:rPr>
              <a:t>年 </a:t>
            </a:r>
            <a:r>
              <a:rPr lang="en-US" altLang="ja-JP" dirty="0">
                <a:highlight>
                  <a:srgbClr val="C0C0C0"/>
                </a:highlight>
                <a:latin typeface="BIZ UDP明朝 Medium" panose="02020500000000000000" pitchFamily="18" charset="-128"/>
                <a:ea typeface="BIZ UDP明朝 Medium" panose="02020500000000000000" pitchFamily="18" charset="-128"/>
                <a:sym typeface="Wingdings" panose="05000000000000000000" pitchFamily="2" charset="2"/>
              </a:rPr>
              <a:t>5</a:t>
            </a:r>
            <a:r>
              <a:rPr lang="ja-JP" altLang="en-US" dirty="0">
                <a:highlight>
                  <a:srgbClr val="C0C0C0"/>
                </a:highlight>
                <a:latin typeface="BIZ UDP明朝 Medium" panose="02020500000000000000" pitchFamily="18" charset="-128"/>
                <a:ea typeface="BIZ UDP明朝 Medium" panose="02020500000000000000" pitchFamily="18" charset="-128"/>
                <a:sym typeface="Wingdings" panose="05000000000000000000" pitchFamily="2" charset="2"/>
              </a:rPr>
              <a:t>月</a:t>
            </a:r>
            <a:r>
              <a:rPr lang="en-US" altLang="ja-JP" dirty="0">
                <a:highlight>
                  <a:srgbClr val="C0C0C0"/>
                </a:highlight>
                <a:latin typeface="BIZ UDP明朝 Medium" panose="02020500000000000000" pitchFamily="18" charset="-128"/>
                <a:ea typeface="BIZ UDP明朝 Medium" panose="02020500000000000000" pitchFamily="18" charset="-128"/>
                <a:sym typeface="Wingdings" panose="05000000000000000000" pitchFamily="2" charset="2"/>
              </a:rPr>
              <a:t>23</a:t>
            </a:r>
            <a:r>
              <a:rPr lang="ja-JP" altLang="en-US" dirty="0">
                <a:highlight>
                  <a:srgbClr val="C0C0C0"/>
                </a:highlight>
                <a:latin typeface="BIZ UDP明朝 Medium" panose="02020500000000000000" pitchFamily="18" charset="-128"/>
                <a:ea typeface="BIZ UDP明朝 Medium" panose="02020500000000000000" pitchFamily="18" charset="-128"/>
                <a:sym typeface="Wingdings" panose="05000000000000000000" pitchFamily="2" charset="2"/>
              </a:rPr>
              <a:t>日（月）</a:t>
            </a:r>
            <a:r>
              <a:rPr lang="en-US" altLang="ja-JP" dirty="0">
                <a:highlight>
                  <a:srgbClr val="C0C0C0"/>
                </a:highlight>
                <a:latin typeface="BIZ UDP明朝 Medium" panose="02020500000000000000" pitchFamily="18" charset="-128"/>
                <a:ea typeface="BIZ UDP明朝 Medium" panose="02020500000000000000" pitchFamily="18" charset="-128"/>
                <a:sym typeface="Wingdings" panose="05000000000000000000" pitchFamily="2" charset="2"/>
              </a:rPr>
              <a:t>	</a:t>
            </a:r>
            <a:r>
              <a:rPr lang="ja-JP" altLang="en-US" b="1" dirty="0">
                <a:highlight>
                  <a:srgbClr val="C0C0C0"/>
                </a:highlight>
                <a:latin typeface="BIZ UDP明朝 Medium" panose="02020500000000000000" pitchFamily="18" charset="-128"/>
                <a:ea typeface="BIZ UDP明朝 Medium" panose="02020500000000000000" pitchFamily="18" charset="-128"/>
                <a:sym typeface="Wingdings" panose="05000000000000000000" pitchFamily="2" charset="2"/>
              </a:rPr>
              <a:t>ウクライナ侵攻</a:t>
            </a:r>
            <a:r>
              <a:rPr lang="en-US" altLang="ja-JP" b="1" dirty="0">
                <a:highlight>
                  <a:srgbClr val="C0C0C0"/>
                </a:highlight>
                <a:latin typeface="BIZ UDP明朝 Medium" panose="02020500000000000000" pitchFamily="18" charset="-128"/>
                <a:ea typeface="BIZ UDP明朝 Medium" panose="02020500000000000000" pitchFamily="18" charset="-128"/>
                <a:sym typeface="Wingdings" panose="05000000000000000000" pitchFamily="2" charset="2"/>
              </a:rPr>
              <a:t>Web</a:t>
            </a:r>
            <a:r>
              <a:rPr lang="ja-JP" altLang="en-US" b="1" dirty="0">
                <a:highlight>
                  <a:srgbClr val="C0C0C0"/>
                </a:highlight>
                <a:latin typeface="BIZ UDP明朝 Medium" panose="02020500000000000000" pitchFamily="18" charset="-128"/>
                <a:ea typeface="BIZ UDP明朝 Medium" panose="02020500000000000000" pitchFamily="18" charset="-128"/>
                <a:sym typeface="Wingdings" panose="05000000000000000000" pitchFamily="2" charset="2"/>
              </a:rPr>
              <a:t>探偵団～オープンソースとオープンデータ～</a:t>
            </a:r>
            <a:endParaRPr lang="en-US" altLang="ja-JP" b="1" dirty="0">
              <a:highlight>
                <a:srgbClr val="C0C0C0"/>
              </a:highlight>
              <a:latin typeface="BIZ UDP明朝 Medium" panose="02020500000000000000" pitchFamily="18" charset="-128"/>
              <a:ea typeface="BIZ UDP明朝 Medium" panose="02020500000000000000" pitchFamily="18" charset="-128"/>
              <a:sym typeface="Wingdings" panose="05000000000000000000" pitchFamily="2" charset="2"/>
            </a:endParaRPr>
          </a:p>
          <a:p>
            <a:r>
              <a:rPr lang="en-US" altLang="ja-JP" b="1" u="sng" dirty="0">
                <a:highlight>
                  <a:srgbClr val="FFFF00"/>
                </a:highlight>
                <a:latin typeface="BIZ UDP明朝 Medium" panose="02020500000000000000" pitchFamily="18" charset="-128"/>
                <a:ea typeface="BIZ UDP明朝 Medium" panose="02020500000000000000" pitchFamily="18" charset="-128"/>
                <a:sym typeface="Wingdings" panose="05000000000000000000" pitchFamily="2" charset="2"/>
              </a:rPr>
              <a:t>2022</a:t>
            </a:r>
            <a:r>
              <a:rPr lang="ja-JP" altLang="en-US" b="1" u="sng" dirty="0">
                <a:highlight>
                  <a:srgbClr val="FFFF00"/>
                </a:highlight>
                <a:latin typeface="BIZ UDP明朝 Medium" panose="02020500000000000000" pitchFamily="18" charset="-128"/>
                <a:ea typeface="BIZ UDP明朝 Medium" panose="02020500000000000000" pitchFamily="18" charset="-128"/>
                <a:sym typeface="Wingdings" panose="05000000000000000000" pitchFamily="2" charset="2"/>
              </a:rPr>
              <a:t>年 </a:t>
            </a:r>
            <a:r>
              <a:rPr lang="en-US" altLang="ja-JP" b="1" u="sng" dirty="0">
                <a:highlight>
                  <a:srgbClr val="FFFF00"/>
                </a:highlight>
                <a:latin typeface="BIZ UDP明朝 Medium" panose="02020500000000000000" pitchFamily="18" charset="-128"/>
                <a:ea typeface="BIZ UDP明朝 Medium" panose="02020500000000000000" pitchFamily="18" charset="-128"/>
                <a:sym typeface="Wingdings" panose="05000000000000000000" pitchFamily="2" charset="2"/>
              </a:rPr>
              <a:t>6</a:t>
            </a:r>
            <a:r>
              <a:rPr lang="ja-JP" altLang="en-US" b="1" u="sng" dirty="0">
                <a:highlight>
                  <a:srgbClr val="FFFF00"/>
                </a:highlight>
                <a:latin typeface="BIZ UDP明朝 Medium" panose="02020500000000000000" pitchFamily="18" charset="-128"/>
                <a:ea typeface="BIZ UDP明朝 Medium" panose="02020500000000000000" pitchFamily="18" charset="-128"/>
                <a:sym typeface="Wingdings" panose="05000000000000000000" pitchFamily="2" charset="2"/>
              </a:rPr>
              <a:t>月</a:t>
            </a:r>
            <a:r>
              <a:rPr lang="en-US" altLang="ja-JP" b="1" u="sng" dirty="0">
                <a:highlight>
                  <a:srgbClr val="FFFF00"/>
                </a:highlight>
                <a:latin typeface="BIZ UDP明朝 Medium" panose="02020500000000000000" pitchFamily="18" charset="-128"/>
                <a:ea typeface="BIZ UDP明朝 Medium" panose="02020500000000000000" pitchFamily="18" charset="-128"/>
                <a:sym typeface="Wingdings" panose="05000000000000000000" pitchFamily="2" charset="2"/>
              </a:rPr>
              <a:t>23</a:t>
            </a:r>
            <a:r>
              <a:rPr lang="ja-JP" altLang="en-US" b="1" u="sng" dirty="0">
                <a:highlight>
                  <a:srgbClr val="FFFF00"/>
                </a:highlight>
                <a:latin typeface="BIZ UDP明朝 Medium" panose="02020500000000000000" pitchFamily="18" charset="-128"/>
                <a:ea typeface="BIZ UDP明朝 Medium" panose="02020500000000000000" pitchFamily="18" charset="-128"/>
                <a:sym typeface="Wingdings" panose="05000000000000000000" pitchFamily="2" charset="2"/>
              </a:rPr>
              <a:t>日（木）</a:t>
            </a:r>
            <a:r>
              <a:rPr lang="en-US" altLang="ja-JP" b="1" u="sng" dirty="0">
                <a:highlight>
                  <a:srgbClr val="FFFF00"/>
                </a:highlight>
                <a:latin typeface="BIZ UDP明朝 Medium" panose="02020500000000000000" pitchFamily="18" charset="-128"/>
                <a:ea typeface="BIZ UDP明朝 Medium" panose="02020500000000000000" pitchFamily="18" charset="-128"/>
                <a:sym typeface="Wingdings" panose="05000000000000000000" pitchFamily="2" charset="2"/>
              </a:rPr>
              <a:t>	</a:t>
            </a:r>
            <a:r>
              <a:rPr lang="en-US" altLang="ja-JP" sz="2000" b="1" u="sng" dirty="0">
                <a:solidFill>
                  <a:srgbClr val="C00000"/>
                </a:solidFill>
                <a:effectLst>
                  <a:outerShdw blurRad="38100" dist="38100" dir="2700000" algn="tl">
                    <a:srgbClr val="000000">
                      <a:alpha val="43137"/>
                    </a:srgbClr>
                  </a:outerShdw>
                </a:effectLst>
                <a:highlight>
                  <a:srgbClr val="FFFF00"/>
                </a:highlight>
                <a:latin typeface="BIZ UDP明朝 Medium" panose="02020500000000000000" pitchFamily="18" charset="-128"/>
                <a:ea typeface="BIZ UDP明朝 Medium" panose="02020500000000000000" pitchFamily="18" charset="-128"/>
                <a:sym typeface="Wingdings" panose="05000000000000000000" pitchFamily="2" charset="2"/>
              </a:rPr>
              <a:t>RNA</a:t>
            </a:r>
            <a:r>
              <a:rPr lang="ja-JP" altLang="en-US" sz="2000" b="1" u="sng" dirty="0">
                <a:solidFill>
                  <a:srgbClr val="C00000"/>
                </a:solidFill>
                <a:effectLst>
                  <a:outerShdw blurRad="38100" dist="38100" dir="2700000" algn="tl">
                    <a:srgbClr val="000000">
                      <a:alpha val="43137"/>
                    </a:srgbClr>
                  </a:outerShdw>
                </a:effectLst>
                <a:highlight>
                  <a:srgbClr val="FFFF00"/>
                </a:highlight>
                <a:latin typeface="BIZ UDP明朝 Medium" panose="02020500000000000000" pitchFamily="18" charset="-128"/>
                <a:ea typeface="BIZ UDP明朝 Medium" panose="02020500000000000000" pitchFamily="18" charset="-128"/>
                <a:sym typeface="Wingdings" panose="05000000000000000000" pitchFamily="2" charset="2"/>
              </a:rPr>
              <a:t>ワールド～多彩な機能と医療・農業での利用可能性～</a:t>
            </a:r>
            <a:endParaRPr lang="en-US" altLang="ja-JP" sz="2000" b="1" u="sng" dirty="0">
              <a:solidFill>
                <a:srgbClr val="C00000"/>
              </a:solidFill>
              <a:effectLst>
                <a:outerShdw blurRad="38100" dist="38100" dir="2700000" algn="tl">
                  <a:srgbClr val="000000">
                    <a:alpha val="43137"/>
                  </a:srgbClr>
                </a:outerShdw>
              </a:effectLst>
              <a:highlight>
                <a:srgbClr val="FFFF00"/>
              </a:highlight>
              <a:latin typeface="BIZ UDP明朝 Medium" panose="02020500000000000000" pitchFamily="18" charset="-128"/>
              <a:ea typeface="BIZ UDP明朝 Medium" panose="02020500000000000000" pitchFamily="18" charset="-128"/>
              <a:sym typeface="Wingdings" panose="05000000000000000000" pitchFamily="2" charset="2"/>
            </a:endParaRPr>
          </a:p>
          <a:p>
            <a:endParaRPr lang="en-US" altLang="ja-JP" sz="2000" dirty="0">
              <a:latin typeface="BIZ UDP明朝 Medium" panose="02020500000000000000" pitchFamily="18" charset="-128"/>
              <a:ea typeface="BIZ UDP明朝 Medium" panose="02020500000000000000" pitchFamily="18" charset="-128"/>
              <a:sym typeface="Wingdings" panose="05000000000000000000" pitchFamily="2" charset="2"/>
            </a:endParaRPr>
          </a:p>
          <a:p>
            <a:r>
              <a:rPr lang="ja-JP" altLang="en-US" dirty="0">
                <a:latin typeface="BIZ UDP明朝 Medium" panose="02020500000000000000" pitchFamily="18" charset="-128"/>
                <a:ea typeface="BIZ UDP明朝 Medium" panose="02020500000000000000" pitchFamily="18" charset="-128"/>
                <a:sym typeface="Wingdings" panose="05000000000000000000" pitchFamily="2" charset="2"/>
              </a:rPr>
              <a:t>２０２２年 </a:t>
            </a:r>
            <a:r>
              <a:rPr lang="en-US" altLang="ja-JP" dirty="0">
                <a:latin typeface="BIZ UDP明朝 Medium" panose="02020500000000000000" pitchFamily="18" charset="-128"/>
                <a:ea typeface="BIZ UDP明朝 Medium" panose="02020500000000000000" pitchFamily="18" charset="-128"/>
                <a:sym typeface="Wingdings" panose="05000000000000000000" pitchFamily="2" charset="2"/>
              </a:rPr>
              <a:t>7</a:t>
            </a:r>
            <a:r>
              <a:rPr lang="ja-JP" altLang="en-US" dirty="0">
                <a:latin typeface="BIZ UDP明朝 Medium" panose="02020500000000000000" pitchFamily="18" charset="-128"/>
                <a:ea typeface="BIZ UDP明朝 Medium" panose="02020500000000000000" pitchFamily="18" charset="-128"/>
                <a:sym typeface="Wingdings" panose="05000000000000000000" pitchFamily="2" charset="2"/>
              </a:rPr>
              <a:t>月</a:t>
            </a:r>
            <a:r>
              <a:rPr lang="en-US" altLang="ja-JP" dirty="0">
                <a:latin typeface="BIZ UDP明朝 Medium" panose="02020500000000000000" pitchFamily="18" charset="-128"/>
                <a:ea typeface="BIZ UDP明朝 Medium" panose="02020500000000000000" pitchFamily="18" charset="-128"/>
                <a:sym typeface="Wingdings" panose="05000000000000000000" pitchFamily="2" charset="2"/>
              </a:rPr>
              <a:t>25</a:t>
            </a:r>
            <a:r>
              <a:rPr lang="ja-JP" altLang="en-US" dirty="0">
                <a:latin typeface="BIZ UDP明朝 Medium" panose="02020500000000000000" pitchFamily="18" charset="-128"/>
                <a:ea typeface="BIZ UDP明朝 Medium" panose="02020500000000000000" pitchFamily="18" charset="-128"/>
                <a:sym typeface="Wingdings" panose="05000000000000000000" pitchFamily="2" charset="2"/>
              </a:rPr>
              <a:t>日（月）</a:t>
            </a:r>
            <a:r>
              <a:rPr lang="en-US" altLang="ja-JP" dirty="0">
                <a:latin typeface="BIZ UDP明朝 Medium" panose="02020500000000000000" pitchFamily="18" charset="-128"/>
                <a:ea typeface="BIZ UDP明朝 Medium" panose="02020500000000000000" pitchFamily="18" charset="-128"/>
                <a:sym typeface="Wingdings" panose="05000000000000000000" pitchFamily="2" charset="2"/>
              </a:rPr>
              <a:t>	</a:t>
            </a:r>
            <a:r>
              <a:rPr lang="ja-JP" altLang="en-US" b="1" dirty="0">
                <a:latin typeface="BIZ UDP明朝 Medium" panose="02020500000000000000" pitchFamily="18" charset="-128"/>
                <a:ea typeface="BIZ UDP明朝 Medium" panose="02020500000000000000" pitchFamily="18" charset="-128"/>
                <a:sym typeface="Wingdings" panose="05000000000000000000" pitchFamily="2" charset="2"/>
              </a:rPr>
              <a:t>人工知能のトレンドと</a:t>
            </a:r>
            <a:r>
              <a:rPr lang="en-US" altLang="ja-JP" b="1" dirty="0">
                <a:latin typeface="BIZ UDP明朝 Medium" panose="02020500000000000000" pitchFamily="18" charset="-128"/>
                <a:ea typeface="BIZ UDP明朝 Medium" panose="02020500000000000000" pitchFamily="18" charset="-128"/>
                <a:sym typeface="Wingdings" panose="05000000000000000000" pitchFamily="2" charset="2"/>
              </a:rPr>
              <a:t>GPU</a:t>
            </a:r>
            <a:r>
              <a:rPr lang="ja-JP" altLang="en-US" b="1" dirty="0">
                <a:latin typeface="BIZ UDP明朝 Medium" panose="02020500000000000000" pitchFamily="18" charset="-128"/>
                <a:ea typeface="BIZ UDP明朝 Medium" panose="02020500000000000000" pitchFamily="18" charset="-128"/>
                <a:sym typeface="Wingdings" panose="05000000000000000000" pitchFamily="2" charset="2"/>
              </a:rPr>
              <a:t>～トランスフォーマーとパーセプトロン～</a:t>
            </a:r>
            <a:endParaRPr lang="en-US" altLang="ja-JP" b="1" dirty="0">
              <a:latin typeface="BIZ UDP明朝 Medium" panose="02020500000000000000" pitchFamily="18" charset="-128"/>
              <a:ea typeface="BIZ UDP明朝 Medium" panose="02020500000000000000" pitchFamily="18" charset="-128"/>
              <a:sym typeface="Wingdings" panose="05000000000000000000" pitchFamily="2" charset="2"/>
            </a:endParaRPr>
          </a:p>
          <a:p>
            <a:r>
              <a:rPr lang="ja-JP" altLang="en-US" dirty="0">
                <a:latin typeface="BIZ UDP明朝 Medium" panose="02020500000000000000" pitchFamily="18" charset="-128"/>
                <a:ea typeface="BIZ UDP明朝 Medium" panose="02020500000000000000" pitchFamily="18" charset="-128"/>
                <a:sym typeface="Wingdings" panose="05000000000000000000" pitchFamily="2" charset="2"/>
              </a:rPr>
              <a:t>２０２２年 </a:t>
            </a:r>
            <a:r>
              <a:rPr lang="en-US" altLang="ja-JP" dirty="0">
                <a:latin typeface="BIZ UDP明朝 Medium" panose="02020500000000000000" pitchFamily="18" charset="-128"/>
                <a:ea typeface="BIZ UDP明朝 Medium" panose="02020500000000000000" pitchFamily="18" charset="-128"/>
                <a:sym typeface="Wingdings" panose="05000000000000000000" pitchFamily="2" charset="2"/>
              </a:rPr>
              <a:t>8</a:t>
            </a:r>
            <a:r>
              <a:rPr lang="ja-JP" altLang="en-US" dirty="0">
                <a:latin typeface="BIZ UDP明朝 Medium" panose="02020500000000000000" pitchFamily="18" charset="-128"/>
                <a:ea typeface="BIZ UDP明朝 Medium" panose="02020500000000000000" pitchFamily="18" charset="-128"/>
                <a:sym typeface="Wingdings" panose="05000000000000000000" pitchFamily="2" charset="2"/>
              </a:rPr>
              <a:t>月</a:t>
            </a:r>
            <a:r>
              <a:rPr lang="en-US" altLang="ja-JP" dirty="0">
                <a:latin typeface="BIZ UDP明朝 Medium" panose="02020500000000000000" pitchFamily="18" charset="-128"/>
                <a:ea typeface="BIZ UDP明朝 Medium" panose="02020500000000000000" pitchFamily="18" charset="-128"/>
                <a:sym typeface="Wingdings" panose="05000000000000000000" pitchFamily="2" charset="2"/>
              </a:rPr>
              <a:t>	</a:t>
            </a:r>
            <a:r>
              <a:rPr lang="ja-JP" altLang="en-US" sz="1400" b="1" dirty="0">
                <a:solidFill>
                  <a:schemeClr val="accent2">
                    <a:lumMod val="75000"/>
                  </a:schemeClr>
                </a:solidFill>
                <a:latin typeface="BIZ UDP明朝 Medium" panose="02020500000000000000" pitchFamily="18" charset="-128"/>
                <a:ea typeface="BIZ UDP明朝 Medium" panose="02020500000000000000" pitchFamily="18" charset="-128"/>
                <a:sym typeface="Wingdings" panose="05000000000000000000" pitchFamily="2" charset="2"/>
              </a:rPr>
              <a:t>夏休み・お盆</a:t>
            </a:r>
            <a:endParaRPr lang="en-US" altLang="ja-JP" b="1" dirty="0">
              <a:solidFill>
                <a:schemeClr val="accent2">
                  <a:lumMod val="75000"/>
                </a:schemeClr>
              </a:solidFill>
              <a:latin typeface="BIZ UDP明朝 Medium" panose="02020500000000000000" pitchFamily="18" charset="-128"/>
              <a:ea typeface="BIZ UDP明朝 Medium" panose="02020500000000000000" pitchFamily="18" charset="-128"/>
              <a:sym typeface="Wingdings" panose="05000000000000000000" pitchFamily="2" charset="2"/>
            </a:endParaRPr>
          </a:p>
          <a:p>
            <a:r>
              <a:rPr lang="ja-JP" altLang="en-US" dirty="0">
                <a:latin typeface="BIZ UDP明朝 Medium" panose="02020500000000000000" pitchFamily="18" charset="-128"/>
                <a:ea typeface="BIZ UDP明朝 Medium" panose="02020500000000000000" pitchFamily="18" charset="-128"/>
                <a:sym typeface="Wingdings" panose="05000000000000000000" pitchFamily="2" charset="2"/>
              </a:rPr>
              <a:t>２０２２年 </a:t>
            </a:r>
            <a:r>
              <a:rPr lang="en-US" altLang="ja-JP" dirty="0">
                <a:latin typeface="BIZ UDP明朝 Medium" panose="02020500000000000000" pitchFamily="18" charset="-128"/>
                <a:ea typeface="BIZ UDP明朝 Medium" panose="02020500000000000000" pitchFamily="18" charset="-128"/>
                <a:sym typeface="Wingdings" panose="05000000000000000000" pitchFamily="2" charset="2"/>
              </a:rPr>
              <a:t>9</a:t>
            </a:r>
            <a:r>
              <a:rPr lang="ja-JP" altLang="en-US" dirty="0">
                <a:latin typeface="BIZ UDP明朝 Medium" panose="02020500000000000000" pitchFamily="18" charset="-128"/>
                <a:ea typeface="BIZ UDP明朝 Medium" panose="02020500000000000000" pitchFamily="18" charset="-128"/>
                <a:sym typeface="Wingdings" panose="05000000000000000000" pitchFamily="2" charset="2"/>
              </a:rPr>
              <a:t>月</a:t>
            </a:r>
            <a:r>
              <a:rPr lang="en-US" altLang="ja-JP" dirty="0">
                <a:latin typeface="BIZ UDP明朝 Medium" panose="02020500000000000000" pitchFamily="18" charset="-128"/>
                <a:ea typeface="BIZ UDP明朝 Medium" panose="02020500000000000000" pitchFamily="18" charset="-128"/>
                <a:sym typeface="Wingdings" panose="05000000000000000000" pitchFamily="2" charset="2"/>
              </a:rPr>
              <a:t>26</a:t>
            </a:r>
            <a:r>
              <a:rPr lang="ja-JP" altLang="en-US" dirty="0">
                <a:latin typeface="BIZ UDP明朝 Medium" panose="02020500000000000000" pitchFamily="18" charset="-128"/>
                <a:ea typeface="BIZ UDP明朝 Medium" panose="02020500000000000000" pitchFamily="18" charset="-128"/>
                <a:sym typeface="Wingdings" panose="05000000000000000000" pitchFamily="2" charset="2"/>
              </a:rPr>
              <a:t>日（月）</a:t>
            </a:r>
            <a:r>
              <a:rPr lang="en-US" altLang="ja-JP" dirty="0">
                <a:latin typeface="BIZ UDP明朝 Medium" panose="02020500000000000000" pitchFamily="18" charset="-128"/>
                <a:ea typeface="BIZ UDP明朝 Medium" panose="02020500000000000000" pitchFamily="18" charset="-128"/>
                <a:sym typeface="Wingdings" panose="05000000000000000000" pitchFamily="2" charset="2"/>
              </a:rPr>
              <a:t>	</a:t>
            </a:r>
            <a:r>
              <a:rPr lang="ja-JP" altLang="en-US" b="1" dirty="0">
                <a:latin typeface="BIZ UDP明朝 Medium" panose="02020500000000000000" pitchFamily="18" charset="-128"/>
                <a:ea typeface="BIZ UDP明朝 Medium" panose="02020500000000000000" pitchFamily="18" charset="-128"/>
                <a:sym typeface="Wingdings" panose="05000000000000000000" pitchFamily="2" charset="2"/>
              </a:rPr>
              <a:t>生物学</a:t>
            </a:r>
            <a:r>
              <a:rPr lang="en-US" altLang="ja-JP" b="1" dirty="0">
                <a:latin typeface="BIZ UDP明朝 Medium" panose="02020500000000000000" pitchFamily="18" charset="-128"/>
                <a:ea typeface="BIZ UDP明朝 Medium" panose="02020500000000000000" pitchFamily="18" charset="-128"/>
                <a:sym typeface="Wingdings" panose="05000000000000000000" pitchFamily="2" charset="2"/>
              </a:rPr>
              <a:t>‐X</a:t>
            </a:r>
            <a:r>
              <a:rPr lang="ja-JP" altLang="en-US" b="1" dirty="0">
                <a:latin typeface="BIZ UDP明朝 Medium" panose="02020500000000000000" pitchFamily="18" charset="-128"/>
                <a:ea typeface="BIZ UDP明朝 Medium" panose="02020500000000000000" pitchFamily="18" charset="-128"/>
                <a:sym typeface="Wingdings" panose="05000000000000000000" pitchFamily="2" charset="2"/>
              </a:rPr>
              <a:t>シリーズ（２）　</a:t>
            </a:r>
            <a:r>
              <a:rPr lang="en-US" altLang="ja-JP" b="1" dirty="0">
                <a:latin typeface="BIZ UDP明朝 Medium" panose="02020500000000000000" pitchFamily="18" charset="-128"/>
                <a:ea typeface="BIZ UDP明朝 Medium" panose="02020500000000000000" pitchFamily="18" charset="-128"/>
                <a:sym typeface="Wingdings" panose="05000000000000000000" pitchFamily="2" charset="2"/>
              </a:rPr>
              <a:t>DNA</a:t>
            </a:r>
            <a:r>
              <a:rPr lang="ja-JP" altLang="en-US" b="1" dirty="0">
                <a:latin typeface="BIZ UDP明朝 Medium" panose="02020500000000000000" pitchFamily="18" charset="-128"/>
                <a:ea typeface="BIZ UDP明朝 Medium" panose="02020500000000000000" pitchFamily="18" charset="-128"/>
                <a:sym typeface="Wingdings" panose="05000000000000000000" pitchFamily="2" charset="2"/>
              </a:rPr>
              <a:t>の産業利用～ストレージやセンシングなど～</a:t>
            </a:r>
            <a:r>
              <a:rPr lang="en-US" altLang="ja-JP" b="1" dirty="0">
                <a:latin typeface="BIZ UDP明朝 Medium" panose="02020500000000000000" pitchFamily="18" charset="-128"/>
                <a:ea typeface="BIZ UDP明朝 Medium" panose="02020500000000000000" pitchFamily="18" charset="-128"/>
                <a:sym typeface="Wingdings" panose="05000000000000000000" pitchFamily="2" charset="2"/>
              </a:rPr>
              <a:t>	</a:t>
            </a:r>
          </a:p>
          <a:p>
            <a:r>
              <a:rPr lang="en-US" altLang="ja-JP" dirty="0">
                <a:latin typeface="BIZ UDP明朝 Medium" panose="02020500000000000000" pitchFamily="18" charset="-128"/>
                <a:ea typeface="BIZ UDP明朝 Medium" panose="02020500000000000000" pitchFamily="18" charset="-128"/>
                <a:sym typeface="Wingdings" panose="05000000000000000000" pitchFamily="2" charset="2"/>
              </a:rPr>
              <a:t>2022</a:t>
            </a:r>
            <a:r>
              <a:rPr lang="ja-JP" altLang="en-US" dirty="0">
                <a:latin typeface="BIZ UDP明朝 Medium" panose="02020500000000000000" pitchFamily="18" charset="-128"/>
                <a:ea typeface="BIZ UDP明朝 Medium" panose="02020500000000000000" pitchFamily="18" charset="-128"/>
                <a:sym typeface="Wingdings" panose="05000000000000000000" pitchFamily="2" charset="2"/>
              </a:rPr>
              <a:t>年</a:t>
            </a:r>
            <a:r>
              <a:rPr lang="en-US" altLang="ja-JP" dirty="0">
                <a:latin typeface="BIZ UDP明朝 Medium" panose="02020500000000000000" pitchFamily="18" charset="-128"/>
                <a:ea typeface="BIZ UDP明朝 Medium" panose="02020500000000000000" pitchFamily="18" charset="-128"/>
                <a:sym typeface="Wingdings" panose="05000000000000000000" pitchFamily="2" charset="2"/>
              </a:rPr>
              <a:t>10</a:t>
            </a:r>
            <a:r>
              <a:rPr lang="ja-JP" altLang="en-US" dirty="0">
                <a:latin typeface="BIZ UDP明朝 Medium" panose="02020500000000000000" pitchFamily="18" charset="-128"/>
                <a:ea typeface="BIZ UDP明朝 Medium" panose="02020500000000000000" pitchFamily="18" charset="-128"/>
                <a:sym typeface="Wingdings" panose="05000000000000000000" pitchFamily="2" charset="2"/>
              </a:rPr>
              <a:t>月</a:t>
            </a:r>
            <a:r>
              <a:rPr lang="en-US" altLang="ja-JP" dirty="0">
                <a:latin typeface="BIZ UDP明朝 Medium" panose="02020500000000000000" pitchFamily="18" charset="-128"/>
                <a:ea typeface="BIZ UDP明朝 Medium" panose="02020500000000000000" pitchFamily="18" charset="-128"/>
                <a:sym typeface="Wingdings" panose="05000000000000000000" pitchFamily="2" charset="2"/>
              </a:rPr>
              <a:t>24</a:t>
            </a:r>
            <a:r>
              <a:rPr lang="ja-JP" altLang="en-US" dirty="0">
                <a:latin typeface="BIZ UDP明朝 Medium" panose="02020500000000000000" pitchFamily="18" charset="-128"/>
                <a:ea typeface="BIZ UDP明朝 Medium" panose="02020500000000000000" pitchFamily="18" charset="-128"/>
                <a:sym typeface="Wingdings" panose="05000000000000000000" pitchFamily="2" charset="2"/>
              </a:rPr>
              <a:t>日（月）</a:t>
            </a:r>
            <a:r>
              <a:rPr lang="en-US" altLang="ja-JP" dirty="0">
                <a:latin typeface="BIZ UDP明朝 Medium" panose="02020500000000000000" pitchFamily="18" charset="-128"/>
                <a:ea typeface="BIZ UDP明朝 Medium" panose="02020500000000000000" pitchFamily="18" charset="-128"/>
                <a:sym typeface="Wingdings" panose="05000000000000000000" pitchFamily="2" charset="2"/>
              </a:rPr>
              <a:t>	</a:t>
            </a:r>
            <a:r>
              <a:rPr lang="en-US" altLang="ja-JP" b="1" dirty="0">
                <a:latin typeface="BIZ UDP明朝 Medium" panose="02020500000000000000" pitchFamily="18" charset="-128"/>
                <a:ea typeface="BIZ UDP明朝 Medium" panose="02020500000000000000" pitchFamily="18" charset="-128"/>
                <a:sym typeface="Wingdings" panose="05000000000000000000" pitchFamily="2" charset="2"/>
              </a:rPr>
              <a:t>Work-X</a:t>
            </a:r>
            <a:r>
              <a:rPr lang="ja-JP" altLang="en-US" b="1" dirty="0">
                <a:latin typeface="BIZ UDP明朝 Medium" panose="02020500000000000000" pitchFamily="18" charset="-128"/>
                <a:ea typeface="BIZ UDP明朝 Medium" panose="02020500000000000000" pitchFamily="18" charset="-128"/>
                <a:sym typeface="Wingdings" panose="05000000000000000000" pitchFamily="2" charset="2"/>
              </a:rPr>
              <a:t>セミナー　古くて新しいスピントロニクス～擬似量子ビット計算の可能性～</a:t>
            </a:r>
            <a:endParaRPr lang="en-US" altLang="ja-JP" b="1" dirty="0">
              <a:latin typeface="BIZ UDP明朝 Medium" panose="02020500000000000000" pitchFamily="18" charset="-128"/>
              <a:ea typeface="BIZ UDP明朝 Medium" panose="02020500000000000000" pitchFamily="18" charset="-128"/>
              <a:sym typeface="Wingdings" panose="05000000000000000000" pitchFamily="2" charset="2"/>
            </a:endParaRPr>
          </a:p>
          <a:p>
            <a:r>
              <a:rPr lang="ja-JP" altLang="en-US" dirty="0">
                <a:latin typeface="BIZ UDP明朝 Medium" panose="02020500000000000000" pitchFamily="18" charset="-128"/>
                <a:ea typeface="BIZ UDP明朝 Medium" panose="02020500000000000000" pitchFamily="18" charset="-128"/>
                <a:sym typeface="Wingdings" panose="05000000000000000000" pitchFamily="2" charset="2"/>
              </a:rPr>
              <a:t>２０２２年</a:t>
            </a:r>
            <a:r>
              <a:rPr lang="en-US" altLang="ja-JP" dirty="0">
                <a:latin typeface="BIZ UDP明朝 Medium" panose="02020500000000000000" pitchFamily="18" charset="-128"/>
                <a:ea typeface="BIZ UDP明朝 Medium" panose="02020500000000000000" pitchFamily="18" charset="-128"/>
                <a:sym typeface="Wingdings" panose="05000000000000000000" pitchFamily="2" charset="2"/>
              </a:rPr>
              <a:t>11</a:t>
            </a:r>
            <a:r>
              <a:rPr lang="ja-JP" altLang="en-US" dirty="0">
                <a:latin typeface="BIZ UDP明朝 Medium" panose="02020500000000000000" pitchFamily="18" charset="-128"/>
                <a:ea typeface="BIZ UDP明朝 Medium" panose="02020500000000000000" pitchFamily="18" charset="-128"/>
                <a:sym typeface="Wingdings" panose="05000000000000000000" pitchFamily="2" charset="2"/>
              </a:rPr>
              <a:t>月</a:t>
            </a:r>
            <a:r>
              <a:rPr lang="en-US" altLang="ja-JP" dirty="0">
                <a:latin typeface="BIZ UDP明朝 Medium" panose="02020500000000000000" pitchFamily="18" charset="-128"/>
                <a:ea typeface="BIZ UDP明朝 Medium" panose="02020500000000000000" pitchFamily="18" charset="-128"/>
                <a:sym typeface="Wingdings" panose="05000000000000000000" pitchFamily="2" charset="2"/>
              </a:rPr>
              <a:t>24</a:t>
            </a:r>
            <a:r>
              <a:rPr lang="ja-JP" altLang="en-US" dirty="0">
                <a:latin typeface="BIZ UDP明朝 Medium" panose="02020500000000000000" pitchFamily="18" charset="-128"/>
                <a:ea typeface="BIZ UDP明朝 Medium" panose="02020500000000000000" pitchFamily="18" charset="-128"/>
                <a:sym typeface="Wingdings" panose="05000000000000000000" pitchFamily="2" charset="2"/>
              </a:rPr>
              <a:t>日（木）</a:t>
            </a:r>
            <a:r>
              <a:rPr lang="en-US" altLang="ja-JP" dirty="0">
                <a:latin typeface="BIZ UDP明朝 Medium" panose="02020500000000000000" pitchFamily="18" charset="-128"/>
                <a:ea typeface="BIZ UDP明朝 Medium" panose="02020500000000000000" pitchFamily="18" charset="-128"/>
                <a:sym typeface="Wingdings" panose="05000000000000000000" pitchFamily="2" charset="2"/>
              </a:rPr>
              <a:t>	</a:t>
            </a:r>
            <a:r>
              <a:rPr lang="ja-JP" altLang="en-US" b="1" dirty="0">
                <a:latin typeface="BIZ UDP明朝 Medium" panose="02020500000000000000" pitchFamily="18" charset="-128"/>
                <a:ea typeface="BIZ UDP明朝 Medium" panose="02020500000000000000" pitchFamily="18" charset="-128"/>
                <a:sym typeface="Wingdings" panose="05000000000000000000" pitchFamily="2" charset="2"/>
              </a:rPr>
              <a:t>経済安全保障とエマージングテクノロジー</a:t>
            </a:r>
            <a:endParaRPr lang="en-US" altLang="ja-JP" b="1" dirty="0">
              <a:latin typeface="BIZ UDP明朝 Medium" panose="02020500000000000000" pitchFamily="18" charset="-128"/>
              <a:ea typeface="BIZ UDP明朝 Medium" panose="02020500000000000000" pitchFamily="18" charset="-128"/>
              <a:sym typeface="Wingdings" panose="05000000000000000000" pitchFamily="2" charset="2"/>
            </a:endParaRPr>
          </a:p>
          <a:p>
            <a:r>
              <a:rPr lang="ja-JP" altLang="en-US" dirty="0">
                <a:latin typeface="BIZ UDP明朝 Medium" panose="02020500000000000000" pitchFamily="18" charset="-128"/>
                <a:ea typeface="BIZ UDP明朝 Medium" panose="02020500000000000000" pitchFamily="18" charset="-128"/>
                <a:sym typeface="Wingdings" panose="05000000000000000000" pitchFamily="2" charset="2"/>
              </a:rPr>
              <a:t>２０２２年</a:t>
            </a:r>
            <a:r>
              <a:rPr lang="en-US" altLang="ja-JP" dirty="0">
                <a:latin typeface="BIZ UDP明朝 Medium" panose="02020500000000000000" pitchFamily="18" charset="-128"/>
                <a:ea typeface="BIZ UDP明朝 Medium" panose="02020500000000000000" pitchFamily="18" charset="-128"/>
                <a:sym typeface="Wingdings" panose="05000000000000000000" pitchFamily="2" charset="2"/>
              </a:rPr>
              <a:t>12</a:t>
            </a:r>
            <a:r>
              <a:rPr lang="ja-JP" altLang="en-US" dirty="0">
                <a:latin typeface="BIZ UDP明朝 Medium" panose="02020500000000000000" pitchFamily="18" charset="-128"/>
                <a:ea typeface="BIZ UDP明朝 Medium" panose="02020500000000000000" pitchFamily="18" charset="-128"/>
                <a:sym typeface="Wingdings" panose="05000000000000000000" pitchFamily="2" charset="2"/>
              </a:rPr>
              <a:t>月</a:t>
            </a:r>
            <a:r>
              <a:rPr lang="en-US" altLang="ja-JP" dirty="0">
                <a:latin typeface="BIZ UDP明朝 Medium" panose="02020500000000000000" pitchFamily="18" charset="-128"/>
                <a:ea typeface="BIZ UDP明朝 Medium" panose="02020500000000000000" pitchFamily="18" charset="-128"/>
                <a:sym typeface="Wingdings" panose="05000000000000000000" pitchFamily="2" charset="2"/>
              </a:rPr>
              <a:t>23</a:t>
            </a:r>
            <a:r>
              <a:rPr lang="ja-JP" altLang="en-US" dirty="0">
                <a:latin typeface="BIZ UDP明朝 Medium" panose="02020500000000000000" pitchFamily="18" charset="-128"/>
                <a:ea typeface="BIZ UDP明朝 Medium" panose="02020500000000000000" pitchFamily="18" charset="-128"/>
                <a:sym typeface="Wingdings" panose="05000000000000000000" pitchFamily="2" charset="2"/>
              </a:rPr>
              <a:t>日（金）　　 </a:t>
            </a:r>
            <a:r>
              <a:rPr lang="ja-JP" altLang="en-US" b="1" dirty="0">
                <a:latin typeface="BIZ UDP明朝 Medium" panose="02020500000000000000" pitchFamily="18" charset="-128"/>
                <a:ea typeface="BIZ UDP明朝 Medium" panose="02020500000000000000" pitchFamily="18" charset="-128"/>
                <a:sym typeface="Wingdings" panose="05000000000000000000" pitchFamily="2" charset="2"/>
              </a:rPr>
              <a:t>重要性を増すオープンデータ～開戦に至る抗戦力調査と三井物産～</a:t>
            </a:r>
            <a:endParaRPr lang="en-US" altLang="ja-JP" b="1" dirty="0">
              <a:latin typeface="BIZ UDP明朝 Medium" panose="02020500000000000000" pitchFamily="18" charset="-128"/>
              <a:ea typeface="BIZ UDP明朝 Medium" panose="02020500000000000000" pitchFamily="18" charset="-128"/>
              <a:sym typeface="Wingdings" panose="05000000000000000000" pitchFamily="2" charset="2"/>
            </a:endParaRPr>
          </a:p>
        </p:txBody>
      </p:sp>
      <p:sp>
        <p:nvSpPr>
          <p:cNvPr id="4" name="テキスト ボックス 3">
            <a:extLst>
              <a:ext uri="{FF2B5EF4-FFF2-40B4-BE49-F238E27FC236}">
                <a16:creationId xmlns:a16="http://schemas.microsoft.com/office/drawing/2014/main" id="{3F1C0D03-0F27-43B2-97C8-08E98456BC73}"/>
              </a:ext>
            </a:extLst>
          </p:cNvPr>
          <p:cNvSpPr txBox="1"/>
          <p:nvPr/>
        </p:nvSpPr>
        <p:spPr>
          <a:xfrm>
            <a:off x="1979344" y="139038"/>
            <a:ext cx="8251903" cy="1077218"/>
          </a:xfrm>
          <a:prstGeom prst="rect">
            <a:avLst/>
          </a:prstGeom>
          <a:noFill/>
        </p:spPr>
        <p:txBody>
          <a:bodyPr wrap="square" rtlCol="0">
            <a:spAutoFit/>
          </a:bodyPr>
          <a:lstStyle/>
          <a:p>
            <a:pPr algn="ctr"/>
            <a:r>
              <a:rPr kumimoji="1" lang="ja-JP" altLang="en-US" sz="3200" dirty="0">
                <a:solidFill>
                  <a:srgbClr val="C00000"/>
                </a:solidFill>
                <a:latin typeface="Amasis MT Pro Medium" panose="02040604050005020304" pitchFamily="18" charset="0"/>
                <a:ea typeface="BIZ UDP明朝 Medium" panose="02020500000000000000" pitchFamily="18" charset="-128"/>
              </a:rPr>
              <a:t>はじめに</a:t>
            </a:r>
            <a:endParaRPr kumimoji="1" lang="en-US" altLang="ja-JP" sz="3200" dirty="0">
              <a:solidFill>
                <a:srgbClr val="C00000"/>
              </a:solidFill>
              <a:latin typeface="Amasis MT Pro Medium" panose="02040604050005020304" pitchFamily="18" charset="0"/>
              <a:ea typeface="BIZ UDP明朝 Medium" panose="02020500000000000000" pitchFamily="18" charset="-128"/>
            </a:endParaRPr>
          </a:p>
          <a:p>
            <a:pPr algn="ctr"/>
            <a:r>
              <a:rPr kumimoji="1" lang="en-US" altLang="ja-JP" sz="3200" dirty="0">
                <a:solidFill>
                  <a:srgbClr val="002060"/>
                </a:solidFill>
                <a:latin typeface="Gill Sans Ultra Bold" panose="020B0A02020104020203" pitchFamily="34" charset="0"/>
                <a:ea typeface="BIZ UDP明朝 Medium" panose="02020500000000000000" pitchFamily="18" charset="-128"/>
              </a:rPr>
              <a:t>Work</a:t>
            </a:r>
            <a:r>
              <a:rPr kumimoji="1" lang="en-US" altLang="ja-JP" sz="3200" dirty="0">
                <a:solidFill>
                  <a:schemeClr val="accent2">
                    <a:lumMod val="75000"/>
                  </a:schemeClr>
                </a:solidFill>
                <a:latin typeface="Gill Sans Ultra Bold" panose="020B0A02020104020203" pitchFamily="34" charset="0"/>
                <a:ea typeface="BIZ UDP明朝 Medium" panose="02020500000000000000" pitchFamily="18" charset="-128"/>
              </a:rPr>
              <a:t>-</a:t>
            </a:r>
            <a:r>
              <a:rPr kumimoji="1" lang="en-US" altLang="ja-JP" sz="3200" dirty="0">
                <a:solidFill>
                  <a:schemeClr val="accent3">
                    <a:lumMod val="50000"/>
                  </a:schemeClr>
                </a:solidFill>
                <a:latin typeface="Gill Sans Ultra Bold" panose="020B0A02020104020203" pitchFamily="34" charset="0"/>
                <a:ea typeface="BIZ UDP明朝 Medium" panose="02020500000000000000" pitchFamily="18" charset="-128"/>
              </a:rPr>
              <a:t>X</a:t>
            </a:r>
            <a:r>
              <a:rPr kumimoji="1" lang="ja-JP" altLang="en-US" sz="3200" dirty="0">
                <a:solidFill>
                  <a:schemeClr val="accent3">
                    <a:lumMod val="50000"/>
                  </a:schemeClr>
                </a:solidFill>
                <a:latin typeface="Gill Sans Ultra Bold" panose="020B0A02020104020203" pitchFamily="34" charset="0"/>
                <a:ea typeface="BIZ UDP明朝 Medium" panose="02020500000000000000" pitchFamily="18" charset="-128"/>
              </a:rPr>
              <a:t>戦略研勉強会</a:t>
            </a:r>
            <a:endParaRPr lang="en-US" altLang="ja-JP" sz="2400" dirty="0">
              <a:latin typeface="Gill Sans Ultra Bold" panose="020B0A02020104020203" pitchFamily="34" charset="0"/>
              <a:ea typeface="BIZ UDP明朝 Medium" panose="02020500000000000000" pitchFamily="18" charset="-128"/>
            </a:endParaRPr>
          </a:p>
        </p:txBody>
      </p:sp>
      <p:sp>
        <p:nvSpPr>
          <p:cNvPr id="2" name="テキスト ボックス 1">
            <a:extLst>
              <a:ext uri="{FF2B5EF4-FFF2-40B4-BE49-F238E27FC236}">
                <a16:creationId xmlns:a16="http://schemas.microsoft.com/office/drawing/2014/main" id="{2059AFFA-CED6-499F-BFA2-E2C062AACD65}"/>
              </a:ext>
            </a:extLst>
          </p:cNvPr>
          <p:cNvSpPr txBox="1"/>
          <p:nvPr/>
        </p:nvSpPr>
        <p:spPr>
          <a:xfrm>
            <a:off x="3637502" y="2522137"/>
            <a:ext cx="1808704" cy="830997"/>
          </a:xfrm>
          <a:prstGeom prst="rect">
            <a:avLst/>
          </a:prstGeom>
          <a:noFill/>
        </p:spPr>
        <p:txBody>
          <a:bodyPr wrap="square" rtlCol="0">
            <a:spAutoFit/>
          </a:bodyPr>
          <a:lstStyle/>
          <a:p>
            <a:pPr algn="r"/>
            <a:r>
              <a:rPr kumimoji="1" lang="en-US" altLang="ja-JP" sz="4800" b="1" dirty="0">
                <a:solidFill>
                  <a:srgbClr val="C00000"/>
                </a:solidFill>
                <a:latin typeface="Amasis MT Pro Medium" panose="02040604050005020304" pitchFamily="18" charset="0"/>
              </a:rPr>
              <a:t>30</a:t>
            </a:r>
            <a:r>
              <a:rPr kumimoji="1" lang="ja-JP" altLang="en-US" sz="4800" b="1" dirty="0">
                <a:solidFill>
                  <a:srgbClr val="C00000"/>
                </a:solidFill>
                <a:latin typeface="Amasis MT Pro Medium" panose="02040604050005020304" pitchFamily="18" charset="0"/>
              </a:rPr>
              <a:t>分</a:t>
            </a:r>
            <a:r>
              <a:rPr kumimoji="1" lang="ja-JP" altLang="en-US" sz="4800" b="1" dirty="0">
                <a:latin typeface="Amasis MT Pro Medium" panose="02040604050005020304" pitchFamily="18" charset="0"/>
              </a:rPr>
              <a:t>。</a:t>
            </a:r>
          </a:p>
        </p:txBody>
      </p:sp>
    </p:spTree>
    <p:extLst>
      <p:ext uri="{BB962C8B-B14F-4D97-AF65-F5344CB8AC3E}">
        <p14:creationId xmlns:p14="http://schemas.microsoft.com/office/powerpoint/2010/main" val="34049164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正方形/長方形 11"/>
          <p:cNvSpPr/>
          <p:nvPr/>
        </p:nvSpPr>
        <p:spPr>
          <a:xfrm>
            <a:off x="4849505" y="335358"/>
            <a:ext cx="2492990" cy="646331"/>
          </a:xfrm>
          <a:prstGeom prst="rect">
            <a:avLst/>
          </a:prstGeom>
        </p:spPr>
        <p:txBody>
          <a:bodyPr wrap="none">
            <a:spAutoFit/>
          </a:bodyPr>
          <a:lstStyle/>
          <a:p>
            <a:r>
              <a:rPr lang="ja-JP" altLang="en-US" sz="3600" dirty="0">
                <a:solidFill>
                  <a:schemeClr val="bg2">
                    <a:lumMod val="25000"/>
                  </a:schemeClr>
                </a:solidFill>
                <a:effectLst>
                  <a:glow rad="63500">
                    <a:schemeClr val="accent3">
                      <a:satMod val="175000"/>
                      <a:alpha val="40000"/>
                    </a:schemeClr>
                  </a:glow>
                </a:effectLst>
                <a:latin typeface="Yet R" panose="02030504000101010101" pitchFamily="18" charset="-127"/>
                <a:ea typeface="Yet R" panose="02030504000101010101" pitchFamily="18" charset="-127"/>
              </a:rPr>
              <a:t>一塩基編集</a:t>
            </a:r>
            <a:endParaRPr lang="en-US" altLang="ja-JP" sz="3600" dirty="0">
              <a:solidFill>
                <a:schemeClr val="bg2">
                  <a:lumMod val="25000"/>
                </a:schemeClr>
              </a:solidFill>
              <a:effectLst>
                <a:glow rad="63500">
                  <a:schemeClr val="accent3">
                    <a:satMod val="175000"/>
                    <a:alpha val="40000"/>
                  </a:schemeClr>
                </a:glow>
              </a:effectLst>
              <a:latin typeface="Yet R" panose="02030504000101010101" pitchFamily="18" charset="-127"/>
              <a:ea typeface="Yet R" panose="02030504000101010101" pitchFamily="18" charset="-127"/>
            </a:endParaRPr>
          </a:p>
        </p:txBody>
      </p:sp>
      <p:pic>
        <p:nvPicPr>
          <p:cNvPr id="4" name="図 3"/>
          <p:cNvPicPr>
            <a:picLocks noChangeAspect="1"/>
          </p:cNvPicPr>
          <p:nvPr/>
        </p:nvPicPr>
        <p:blipFill>
          <a:blip r:embed="rId3"/>
          <a:stretch>
            <a:fillRect/>
          </a:stretch>
        </p:blipFill>
        <p:spPr>
          <a:xfrm>
            <a:off x="792079" y="1193279"/>
            <a:ext cx="10814566" cy="5189564"/>
          </a:xfrm>
          <a:prstGeom prst="rect">
            <a:avLst/>
          </a:prstGeom>
        </p:spPr>
      </p:pic>
    </p:spTree>
    <p:extLst>
      <p:ext uri="{BB962C8B-B14F-4D97-AF65-F5344CB8AC3E}">
        <p14:creationId xmlns:p14="http://schemas.microsoft.com/office/powerpoint/2010/main" val="32794135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38362" y="4506674"/>
            <a:ext cx="7767770" cy="2351326"/>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3" name="表 4">
            <a:extLst>
              <a:ext uri="{FF2B5EF4-FFF2-40B4-BE49-F238E27FC236}">
                <a16:creationId xmlns:a16="http://schemas.microsoft.com/office/drawing/2014/main" id="{F800E78A-BC27-4A95-AFAF-E764973BE2BF}"/>
              </a:ext>
            </a:extLst>
          </p:cNvPr>
          <p:cNvGraphicFramePr>
            <a:graphicFrameLocks noGrp="1"/>
          </p:cNvGraphicFramePr>
          <p:nvPr/>
        </p:nvGraphicFramePr>
        <p:xfrm>
          <a:off x="0" y="1123394"/>
          <a:ext cx="12192000" cy="3383280"/>
        </p:xfrm>
        <a:graphic>
          <a:graphicData uri="http://schemas.openxmlformats.org/drawingml/2006/table">
            <a:tbl>
              <a:tblPr firstRow="1" bandRow="1">
                <a:tableStyleId>{6E25E649-3F16-4E02-A733-19D2CDBF48F0}</a:tableStyleId>
              </a:tblPr>
              <a:tblGrid>
                <a:gridCol w="2537716">
                  <a:extLst>
                    <a:ext uri="{9D8B030D-6E8A-4147-A177-3AD203B41FA5}">
                      <a16:colId xmlns:a16="http://schemas.microsoft.com/office/drawing/2014/main" val="917144207"/>
                    </a:ext>
                  </a:extLst>
                </a:gridCol>
                <a:gridCol w="7561780">
                  <a:extLst>
                    <a:ext uri="{9D8B030D-6E8A-4147-A177-3AD203B41FA5}">
                      <a16:colId xmlns:a16="http://schemas.microsoft.com/office/drawing/2014/main" val="2303484867"/>
                    </a:ext>
                  </a:extLst>
                </a:gridCol>
                <a:gridCol w="2092504">
                  <a:extLst>
                    <a:ext uri="{9D8B030D-6E8A-4147-A177-3AD203B41FA5}">
                      <a16:colId xmlns:a16="http://schemas.microsoft.com/office/drawing/2014/main" val="852407910"/>
                    </a:ext>
                  </a:extLst>
                </a:gridCol>
              </a:tblGrid>
              <a:tr h="0">
                <a:tc>
                  <a:txBody>
                    <a:bodyPr/>
                    <a:lstStyle/>
                    <a:p>
                      <a:pPr algn="ctr"/>
                      <a:r>
                        <a:rPr kumimoji="1" lang="ja-JP" altLang="en-US" sz="1600" dirty="0">
                          <a:latin typeface="Meiryo UI" panose="020B0604030504040204" pitchFamily="50" charset="-128"/>
                          <a:ea typeface="Meiryo UI" panose="020B0604030504040204" pitchFamily="50" charset="-128"/>
                        </a:rPr>
                        <a:t>企業名</a:t>
                      </a:r>
                    </a:p>
                  </a:txBody>
                  <a:tcPr/>
                </a:tc>
                <a:tc>
                  <a:txBody>
                    <a:bodyPr/>
                    <a:lstStyle/>
                    <a:p>
                      <a:pPr algn="ctr"/>
                      <a:r>
                        <a:rPr kumimoji="1" lang="ja-JP" altLang="en-US" sz="1600" dirty="0">
                          <a:latin typeface="Meiryo UI" panose="020B0604030504040204" pitchFamily="50" charset="-128"/>
                          <a:ea typeface="Meiryo UI" panose="020B0604030504040204" pitchFamily="50" charset="-128"/>
                        </a:rPr>
                        <a:t>概要・基盤技術</a:t>
                      </a:r>
                    </a:p>
                  </a:txBody>
                  <a:tcPr/>
                </a:tc>
                <a:tc>
                  <a:txBody>
                    <a:bodyPr/>
                    <a:lstStyle/>
                    <a:p>
                      <a:pPr algn="ctr"/>
                      <a:r>
                        <a:rPr kumimoji="1" lang="ja-JP" altLang="en-US" sz="1600" dirty="0">
                          <a:latin typeface="Meiryo UI" panose="020B0604030504040204" pitchFamily="50" charset="-128"/>
                          <a:ea typeface="Meiryo UI" panose="020B0604030504040204" pitchFamily="50" charset="-128"/>
                        </a:rPr>
                        <a:t>備考</a:t>
                      </a:r>
                    </a:p>
                  </a:txBody>
                  <a:tcPr/>
                </a:tc>
                <a:extLst>
                  <a:ext uri="{0D108BD9-81ED-4DB2-BD59-A6C34878D82A}">
                    <a16:rowId xmlns:a16="http://schemas.microsoft.com/office/drawing/2014/main" val="499355932"/>
                  </a:ext>
                </a:extLst>
              </a:tr>
              <a:tr h="360024">
                <a:tc>
                  <a:txBody>
                    <a:bodyPr/>
                    <a:lstStyle/>
                    <a:p>
                      <a:r>
                        <a:rPr kumimoji="1" lang="en-US" altLang="ja-JP" sz="1600" dirty="0" err="1">
                          <a:latin typeface="UD デジタル 教科書体 NK-B" panose="02020700000000000000" pitchFamily="18" charset="-128"/>
                          <a:ea typeface="UD デジタル 教科書体 NK-B" panose="02020700000000000000" pitchFamily="18" charset="-128"/>
                        </a:rPr>
                        <a:t>ProQR</a:t>
                      </a:r>
                      <a:r>
                        <a:rPr kumimoji="1" lang="en-US" altLang="ja-JP" sz="1600" dirty="0">
                          <a:latin typeface="UD デジタル 教科書体 NK-B" panose="02020700000000000000" pitchFamily="18" charset="-128"/>
                          <a:ea typeface="UD デジタル 教科書体 NK-B" panose="02020700000000000000" pitchFamily="18" charset="-128"/>
                        </a:rPr>
                        <a:t> </a:t>
                      </a:r>
                      <a:r>
                        <a:rPr kumimoji="1" lang="en-US" altLang="ja-JP" sz="1600" b="0" i="0" kern="1200" dirty="0">
                          <a:solidFill>
                            <a:schemeClr val="dk1"/>
                          </a:solidFill>
                          <a:effectLst/>
                          <a:latin typeface="UD デジタル 教科書体 NK-B" panose="02020700000000000000" pitchFamily="18" charset="-128"/>
                          <a:ea typeface="UD デジタル 教科書体 NK-B" panose="02020700000000000000" pitchFamily="18" charset="-128"/>
                          <a:cs typeface="+mn-cs"/>
                        </a:rPr>
                        <a:t>Therapeutics</a:t>
                      </a:r>
                      <a:endParaRPr kumimoji="1" lang="ja-JP" altLang="en-US" sz="1600" dirty="0">
                        <a:latin typeface="UD デジタル 教科書体 NK-B" panose="02020700000000000000" pitchFamily="18" charset="-128"/>
                        <a:ea typeface="UD デジタル 教科書体 NK-B" panose="02020700000000000000" pitchFamily="18" charset="-128"/>
                      </a:endParaRPr>
                    </a:p>
                  </a:txBody>
                  <a:tcPr anchor="ctr"/>
                </a:tc>
                <a:tc>
                  <a:txBody>
                    <a:bodyPr/>
                    <a:lstStyle/>
                    <a:p>
                      <a:r>
                        <a:rPr kumimoji="1" lang="en-US" altLang="ja-JP" sz="1400" dirty="0" err="1">
                          <a:latin typeface="UD デジタル 教科書体 NK-B" panose="02020700000000000000" pitchFamily="18" charset="-128"/>
                          <a:ea typeface="UD デジタル 教科書体 NK-B" panose="02020700000000000000" pitchFamily="18" charset="-128"/>
                        </a:rPr>
                        <a:t>Axiomer</a:t>
                      </a:r>
                      <a:r>
                        <a:rPr kumimoji="1" lang="ja-JP" altLang="en-US" sz="1400" dirty="0">
                          <a:latin typeface="UD デジタル 教科書体 NK-B" panose="02020700000000000000" pitchFamily="18" charset="-128"/>
                          <a:ea typeface="UD デジタル 教科書体 NK-B" panose="02020700000000000000" pitchFamily="18" charset="-128"/>
                        </a:rPr>
                        <a:t>技術により</a:t>
                      </a:r>
                      <a:r>
                        <a:rPr kumimoji="1" lang="en-US" altLang="ja-JP" sz="1400" dirty="0">
                          <a:latin typeface="UD デジタル 教科書体 NK-B" panose="02020700000000000000" pitchFamily="18" charset="-128"/>
                          <a:ea typeface="UD デジタル 教科書体 NK-B" panose="02020700000000000000" pitchFamily="18" charset="-128"/>
                        </a:rPr>
                        <a:t>G to A</a:t>
                      </a:r>
                      <a:r>
                        <a:rPr kumimoji="1" lang="ja-JP" altLang="en-US" sz="1400" dirty="0">
                          <a:latin typeface="UD デジタル 教科書体 NK-B" panose="02020700000000000000" pitchFamily="18" charset="-128"/>
                          <a:ea typeface="UD デジタル 教科書体 NK-B" panose="02020700000000000000" pitchFamily="18" charset="-128"/>
                        </a:rPr>
                        <a:t>変異による遺伝性疾患を対象に核酸医薬を開発</a:t>
                      </a:r>
                      <a:endParaRPr kumimoji="1" lang="en-US" altLang="ja-JP" sz="1400" dirty="0">
                        <a:latin typeface="UD デジタル 教科書体 NK-B" panose="02020700000000000000" pitchFamily="18" charset="-128"/>
                        <a:ea typeface="UD デジタル 教科書体 NK-B" panose="02020700000000000000" pitchFamily="18" charset="-128"/>
                      </a:endParaRPr>
                    </a:p>
                    <a:p>
                      <a:r>
                        <a:rPr kumimoji="1" lang="ja-JP" altLang="en-US" sz="1400" dirty="0">
                          <a:latin typeface="UD デジタル 教科書体 NK-B" panose="02020700000000000000" pitchFamily="18" charset="-128"/>
                          <a:ea typeface="UD デジタル 教科書体 NK-B" panose="02020700000000000000" pitchFamily="18" charset="-128"/>
                        </a:rPr>
                        <a:t>ハーラー症候群や囊胞性線維症などの</a:t>
                      </a:r>
                      <a:r>
                        <a:rPr kumimoji="1" lang="en-US" altLang="ja-JP" sz="1400" dirty="0">
                          <a:latin typeface="UD デジタル 教科書体 NK-B" panose="02020700000000000000" pitchFamily="18" charset="-128"/>
                          <a:ea typeface="UD デジタル 教科書体 NK-B" panose="02020700000000000000" pitchFamily="18" charset="-128"/>
                        </a:rPr>
                        <a:t>pre-mRNA</a:t>
                      </a:r>
                      <a:r>
                        <a:rPr kumimoji="1" lang="ja-JP" altLang="en-US" sz="1400" dirty="0">
                          <a:latin typeface="UD デジタル 教科書体 NK-B" panose="02020700000000000000" pitchFamily="18" charset="-128"/>
                          <a:ea typeface="UD デジタル 教科書体 NK-B" panose="02020700000000000000" pitchFamily="18" charset="-128"/>
                        </a:rPr>
                        <a:t>を編集する核酸医薬の前臨床</a:t>
                      </a:r>
                    </a:p>
                  </a:txBody>
                  <a:tcPr anchor="ctr"/>
                </a:tc>
                <a:tc>
                  <a:txBody>
                    <a:bodyPr/>
                    <a:lstStyle/>
                    <a:p>
                      <a:r>
                        <a:rPr kumimoji="1" lang="en-US" altLang="ja-JP" sz="1200" dirty="0">
                          <a:latin typeface="UD デジタル 教科書体 NK-B" panose="02020700000000000000" pitchFamily="18" charset="-128"/>
                          <a:ea typeface="UD デジタル 教科書体 NK-B" panose="02020700000000000000" pitchFamily="18" charset="-128"/>
                        </a:rPr>
                        <a:t>2012</a:t>
                      </a:r>
                      <a:r>
                        <a:rPr kumimoji="1" lang="ja-JP" altLang="en-US" sz="1200" dirty="0">
                          <a:latin typeface="UD デジタル 教科書体 NK-B" panose="02020700000000000000" pitchFamily="18" charset="-128"/>
                          <a:ea typeface="UD デジタル 教科書体 NK-B" panose="02020700000000000000" pitchFamily="18" charset="-128"/>
                        </a:rPr>
                        <a:t>年設立</a:t>
                      </a:r>
                      <a:r>
                        <a:rPr kumimoji="1" lang="en-US" altLang="ja-JP" sz="1200" dirty="0">
                          <a:latin typeface="UD デジタル 教科書体 NK-B" panose="02020700000000000000" pitchFamily="18" charset="-128"/>
                          <a:ea typeface="UD デジタル 教科書体 NK-B" panose="02020700000000000000" pitchFamily="18" charset="-128"/>
                        </a:rPr>
                        <a:t>/</a:t>
                      </a:r>
                      <a:r>
                        <a:rPr kumimoji="1" lang="ja-JP" altLang="en-US" sz="1200" dirty="0">
                          <a:latin typeface="UD デジタル 教科書体 NK-B" panose="02020700000000000000" pitchFamily="18" charset="-128"/>
                          <a:ea typeface="UD デジタル 教科書体 NK-B" panose="02020700000000000000" pitchFamily="18" charset="-128"/>
                        </a:rPr>
                        <a:t>上場</a:t>
                      </a:r>
                    </a:p>
                  </a:txBody>
                  <a:tcPr anchor="ctr"/>
                </a:tc>
                <a:extLst>
                  <a:ext uri="{0D108BD9-81ED-4DB2-BD59-A6C34878D82A}">
                    <a16:rowId xmlns:a16="http://schemas.microsoft.com/office/drawing/2014/main" val="2131470817"/>
                  </a:ext>
                </a:extLst>
              </a:tr>
              <a:tr h="370840">
                <a:tc>
                  <a:txBody>
                    <a:bodyPr/>
                    <a:lstStyle/>
                    <a:p>
                      <a:r>
                        <a:rPr kumimoji="1" lang="en-US" altLang="ja-JP" sz="1600" b="0" i="0" kern="1200" dirty="0">
                          <a:solidFill>
                            <a:schemeClr val="dk1"/>
                          </a:solidFill>
                          <a:effectLst/>
                          <a:latin typeface="UD デジタル 教科書体 NK-B" panose="02020700000000000000" pitchFamily="18" charset="-128"/>
                          <a:ea typeface="UD デジタル 教科書体 NK-B" panose="02020700000000000000" pitchFamily="18" charset="-128"/>
                          <a:cs typeface="+mn-cs"/>
                        </a:rPr>
                        <a:t>Beam Therapeutics</a:t>
                      </a:r>
                      <a:endParaRPr kumimoji="1" lang="ja-JP" altLang="en-US" sz="1600" dirty="0">
                        <a:latin typeface="UD デジタル 教科書体 NK-B" panose="02020700000000000000" pitchFamily="18" charset="-128"/>
                        <a:ea typeface="UD デジタル 教科書体 NK-B" panose="02020700000000000000" pitchFamily="18" charset="-128"/>
                      </a:endParaRPr>
                    </a:p>
                  </a:txBody>
                  <a:tcPr anchor="ctr"/>
                </a:tc>
                <a:tc>
                  <a:txBody>
                    <a:bodyPr/>
                    <a:lstStyle/>
                    <a:p>
                      <a:r>
                        <a:rPr kumimoji="1" lang="ja-JP" altLang="en-US" sz="1400" b="0" i="0" kern="1200" dirty="0">
                          <a:solidFill>
                            <a:schemeClr val="dk1"/>
                          </a:solidFill>
                          <a:effectLst/>
                          <a:latin typeface="UD デジタル 教科書体 NK-B" panose="02020700000000000000" pitchFamily="18" charset="-128"/>
                          <a:ea typeface="UD デジタル 教科書体 NK-B" panose="02020700000000000000" pitchFamily="18" charset="-128"/>
                          <a:cs typeface="+mn-cs"/>
                        </a:rPr>
                        <a:t>ヌクレアーゼ活性を無くしリンカーで脱アミノ化酵素を付加した</a:t>
                      </a:r>
                      <a:r>
                        <a:rPr kumimoji="1" lang="en-US" altLang="ja-JP" sz="1400" b="0" i="0" kern="1200" dirty="0" err="1">
                          <a:solidFill>
                            <a:schemeClr val="dk1"/>
                          </a:solidFill>
                          <a:effectLst/>
                          <a:latin typeface="UD デジタル 教科書体 NK-B" panose="02020700000000000000" pitchFamily="18" charset="-128"/>
                          <a:ea typeface="UD デジタル 教科書体 NK-B" panose="02020700000000000000" pitchFamily="18" charset="-128"/>
                          <a:cs typeface="+mn-cs"/>
                        </a:rPr>
                        <a:t>Cas</a:t>
                      </a:r>
                      <a:r>
                        <a:rPr kumimoji="1" lang="ja-JP" altLang="en-US" sz="1400" b="0" i="0" kern="1200" dirty="0">
                          <a:solidFill>
                            <a:schemeClr val="dk1"/>
                          </a:solidFill>
                          <a:effectLst/>
                          <a:latin typeface="UD デジタル 教科書体 NK-B" panose="02020700000000000000" pitchFamily="18" charset="-128"/>
                          <a:ea typeface="UD デジタル 教科書体 NK-B" panose="02020700000000000000" pitchFamily="18" charset="-128"/>
                          <a:cs typeface="+mn-cs"/>
                        </a:rPr>
                        <a:t>タンパク質と</a:t>
                      </a:r>
                      <a:r>
                        <a:rPr kumimoji="1" lang="en-US" altLang="ja-JP" sz="1400" b="0" i="0" kern="1200" dirty="0">
                          <a:solidFill>
                            <a:schemeClr val="dk1"/>
                          </a:solidFill>
                          <a:effectLst/>
                          <a:latin typeface="UD デジタル 教科書体 NK-B" panose="02020700000000000000" pitchFamily="18" charset="-128"/>
                          <a:ea typeface="UD デジタル 教科書体 NK-B" panose="02020700000000000000" pitchFamily="18" charset="-128"/>
                          <a:cs typeface="+mn-cs"/>
                        </a:rPr>
                        <a:t>gRNA</a:t>
                      </a:r>
                      <a:r>
                        <a:rPr kumimoji="1" lang="ja-JP" altLang="en-US" sz="1400" b="0" i="0" kern="1200" dirty="0">
                          <a:solidFill>
                            <a:schemeClr val="dk1"/>
                          </a:solidFill>
                          <a:effectLst/>
                          <a:latin typeface="UD デジタル 教科書体 NK-B" panose="02020700000000000000" pitchFamily="18" charset="-128"/>
                          <a:ea typeface="UD デジタル 教科書体 NK-B" panose="02020700000000000000" pitchFamily="18" charset="-128"/>
                          <a:cs typeface="+mn-cs"/>
                        </a:rPr>
                        <a:t>を導入し</a:t>
                      </a:r>
                      <a:r>
                        <a:rPr kumimoji="1" lang="en-US" altLang="ja-JP" sz="1400" b="0" i="0" kern="1200" dirty="0">
                          <a:solidFill>
                            <a:schemeClr val="dk1"/>
                          </a:solidFill>
                          <a:effectLst/>
                          <a:latin typeface="UD デジタル 教科書体 NK-B" panose="02020700000000000000" pitchFamily="18" charset="-128"/>
                          <a:ea typeface="UD デジタル 教科書体 NK-B" panose="02020700000000000000" pitchFamily="18" charset="-128"/>
                          <a:cs typeface="+mn-cs"/>
                        </a:rPr>
                        <a:t>DNA</a:t>
                      </a:r>
                      <a:r>
                        <a:rPr kumimoji="1" lang="ja-JP" altLang="en-US" sz="1400" b="0" i="0" kern="1200" dirty="0">
                          <a:solidFill>
                            <a:schemeClr val="dk1"/>
                          </a:solidFill>
                          <a:effectLst/>
                          <a:latin typeface="UD デジタル 教科書体 NK-B" panose="02020700000000000000" pitchFamily="18" charset="-128"/>
                          <a:ea typeface="UD デジタル 教科書体 NK-B" panose="02020700000000000000" pitchFamily="18" charset="-128"/>
                          <a:cs typeface="+mn-cs"/>
                        </a:rPr>
                        <a:t>の標的配列を</a:t>
                      </a:r>
                      <a:r>
                        <a:rPr kumimoji="1" lang="en-US" altLang="ja-JP" sz="1400" b="0" i="0" kern="1200" dirty="0">
                          <a:solidFill>
                            <a:schemeClr val="dk1"/>
                          </a:solidFill>
                          <a:effectLst/>
                          <a:latin typeface="UD デジタル 教科書体 NK-B" panose="02020700000000000000" pitchFamily="18" charset="-128"/>
                          <a:ea typeface="UD デジタル 教科書体 NK-B" panose="02020700000000000000" pitchFamily="18" charset="-128"/>
                          <a:cs typeface="+mn-cs"/>
                        </a:rPr>
                        <a:t>gRNA</a:t>
                      </a:r>
                      <a:r>
                        <a:rPr kumimoji="1" lang="ja-JP" altLang="en-US" sz="1400" b="0" i="0" kern="1200" dirty="0">
                          <a:solidFill>
                            <a:schemeClr val="dk1"/>
                          </a:solidFill>
                          <a:effectLst/>
                          <a:latin typeface="UD デジタル 教科書体 NK-B" panose="02020700000000000000" pitchFamily="18" charset="-128"/>
                          <a:ea typeface="UD デジタル 教科書体 NK-B" panose="02020700000000000000" pitchFamily="18" charset="-128"/>
                          <a:cs typeface="+mn-cs"/>
                        </a:rPr>
                        <a:t>で捕捉し一塩基編集技術で書換え</a:t>
                      </a:r>
                      <a:endParaRPr kumimoji="1" lang="ja-JP" altLang="en-US" sz="1400" dirty="0">
                        <a:latin typeface="UD デジタル 教科書体 NK-B" panose="02020700000000000000" pitchFamily="18" charset="-128"/>
                        <a:ea typeface="UD デジタル 教科書体 NK-B" panose="02020700000000000000" pitchFamily="18" charset="-128"/>
                      </a:endParaRPr>
                    </a:p>
                  </a:txBody>
                  <a:tcPr anchor="ctr"/>
                </a:tc>
                <a:tc>
                  <a:txBody>
                    <a:bodyPr/>
                    <a:lstStyle/>
                    <a:p>
                      <a:r>
                        <a:rPr kumimoji="1" lang="en-US" altLang="ja-JP" sz="1200" dirty="0">
                          <a:latin typeface="UD デジタル 教科書体 NK-B" panose="02020700000000000000" pitchFamily="18" charset="-128"/>
                          <a:ea typeface="UD デジタル 教科書体 NK-B" panose="02020700000000000000" pitchFamily="18" charset="-128"/>
                        </a:rPr>
                        <a:t>2017</a:t>
                      </a:r>
                      <a:r>
                        <a:rPr kumimoji="1" lang="ja-JP" altLang="en-US" sz="1200" dirty="0">
                          <a:latin typeface="UD デジタル 教科書体 NK-B" panose="02020700000000000000" pitchFamily="18" charset="-128"/>
                          <a:ea typeface="UD デジタル 教科書体 NK-B" panose="02020700000000000000" pitchFamily="18" charset="-128"/>
                        </a:rPr>
                        <a:t>年設立</a:t>
                      </a:r>
                      <a:r>
                        <a:rPr kumimoji="1" lang="en-US" altLang="ja-JP" sz="1200" dirty="0">
                          <a:latin typeface="UD デジタル 教科書体 NK-B" panose="02020700000000000000" pitchFamily="18" charset="-128"/>
                          <a:ea typeface="UD デジタル 教科書体 NK-B" panose="02020700000000000000" pitchFamily="18" charset="-128"/>
                        </a:rPr>
                        <a:t>/</a:t>
                      </a:r>
                      <a:r>
                        <a:rPr kumimoji="1" lang="ja-JP" altLang="en-US" sz="1200" dirty="0">
                          <a:latin typeface="UD デジタル 教科書体 NK-B" panose="02020700000000000000" pitchFamily="18" charset="-128"/>
                          <a:ea typeface="UD デジタル 教科書体 NK-B" panose="02020700000000000000" pitchFamily="18" charset="-128"/>
                        </a:rPr>
                        <a:t>上場</a:t>
                      </a:r>
                    </a:p>
                  </a:txBody>
                  <a:tcPr anchor="ctr"/>
                </a:tc>
                <a:extLst>
                  <a:ext uri="{0D108BD9-81ED-4DB2-BD59-A6C34878D82A}">
                    <a16:rowId xmlns:a16="http://schemas.microsoft.com/office/drawing/2014/main" val="2611277616"/>
                  </a:ext>
                </a:extLst>
              </a:tr>
              <a:tr h="370840">
                <a:tc>
                  <a:txBody>
                    <a:bodyPr/>
                    <a:lstStyle/>
                    <a:p>
                      <a:r>
                        <a:rPr kumimoji="1" lang="en-US" altLang="ja-JP" sz="1600" dirty="0">
                          <a:latin typeface="UD デジタル 教科書体 NK-B" panose="02020700000000000000" pitchFamily="18" charset="-128"/>
                          <a:ea typeface="UD デジタル 教科書体 NK-B" panose="02020700000000000000" pitchFamily="18" charset="-128"/>
                        </a:rPr>
                        <a:t>ACCENT Therapeutics</a:t>
                      </a:r>
                      <a:endParaRPr kumimoji="1" lang="ja-JP" altLang="en-US" sz="1600" dirty="0">
                        <a:latin typeface="UD デジタル 教科書体 NK-B" panose="02020700000000000000" pitchFamily="18" charset="-128"/>
                        <a:ea typeface="UD デジタル 教科書体 NK-B" panose="02020700000000000000" pitchFamily="18" charset="-128"/>
                      </a:endParaRPr>
                    </a:p>
                  </a:txBody>
                  <a:tcPr anchor="ctr"/>
                </a:tc>
                <a:tc>
                  <a:txBody>
                    <a:bodyPr/>
                    <a:lstStyle/>
                    <a:p>
                      <a:r>
                        <a:rPr kumimoji="1" lang="ja-JP" altLang="en-US" sz="1400" dirty="0">
                          <a:latin typeface="UD デジタル 教科書体 NK-B" panose="02020700000000000000" pitchFamily="18" charset="-128"/>
                          <a:ea typeface="UD デジタル 教科書体 NK-B" panose="02020700000000000000" pitchFamily="18" charset="-128"/>
                        </a:rPr>
                        <a:t>癌の発症や増殖に関与する</a:t>
                      </a:r>
                      <a:r>
                        <a:rPr kumimoji="1" lang="en-US" altLang="ja-JP" sz="1400" dirty="0">
                          <a:latin typeface="UD デジタル 教科書体 NK-B" panose="02020700000000000000" pitchFamily="18" charset="-128"/>
                          <a:ea typeface="UD デジタル 教科書体 NK-B" panose="02020700000000000000" pitchFamily="18" charset="-128"/>
                        </a:rPr>
                        <a:t>RNA</a:t>
                      </a:r>
                      <a:r>
                        <a:rPr kumimoji="1" lang="ja-JP" altLang="en-US" sz="1400" dirty="0">
                          <a:latin typeface="UD デジタル 教科書体 NK-B" panose="02020700000000000000" pitchFamily="18" charset="-128"/>
                          <a:ea typeface="UD デジタル 教科書体 NK-B" panose="02020700000000000000" pitchFamily="18" charset="-128"/>
                        </a:rPr>
                        <a:t>修飾タンパク質（</a:t>
                      </a:r>
                      <a:r>
                        <a:rPr kumimoji="1" lang="en-US" altLang="ja-JP" sz="1400" dirty="0">
                          <a:latin typeface="UD デジタル 教科書体 NK-B" panose="02020700000000000000" pitchFamily="18" charset="-128"/>
                          <a:ea typeface="UD デジタル 教科書体 NK-B" panose="02020700000000000000" pitchFamily="18" charset="-128"/>
                        </a:rPr>
                        <a:t>RMPs</a:t>
                      </a:r>
                      <a:r>
                        <a:rPr kumimoji="1" lang="ja-JP" altLang="en-US" sz="1400" dirty="0">
                          <a:latin typeface="UD デジタル 教科書体 NK-B" panose="02020700000000000000" pitchFamily="18" charset="-128"/>
                          <a:ea typeface="UD デジタル 教科書体 NK-B" panose="02020700000000000000" pitchFamily="18" charset="-128"/>
                        </a:rPr>
                        <a:t>）を特異的に阻害する低分子薬を開発</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latin typeface="UD デジタル 教科書体 NK-B" panose="02020700000000000000" pitchFamily="18" charset="-128"/>
                          <a:ea typeface="UD デジタル 教科書体 NK-B" panose="02020700000000000000" pitchFamily="18" charset="-128"/>
                        </a:rPr>
                        <a:t>2017</a:t>
                      </a:r>
                      <a:r>
                        <a:rPr kumimoji="1" lang="ja-JP" altLang="en-US" sz="1200" dirty="0">
                          <a:latin typeface="UD デジタル 教科書体 NK-B" panose="02020700000000000000" pitchFamily="18" charset="-128"/>
                          <a:ea typeface="UD デジタル 教科書体 NK-B" panose="02020700000000000000" pitchFamily="18" charset="-128"/>
                        </a:rPr>
                        <a:t>年設立</a:t>
                      </a:r>
                    </a:p>
                    <a:p>
                      <a:r>
                        <a:rPr kumimoji="1" lang="en-US" altLang="ja-JP" sz="1200" dirty="0">
                          <a:latin typeface="UD デジタル 教科書体 NK-B" panose="02020700000000000000" pitchFamily="18" charset="-128"/>
                          <a:ea typeface="UD デジタル 教科書体 NK-B" panose="02020700000000000000" pitchFamily="18" charset="-128"/>
                        </a:rPr>
                        <a:t>4,000</a:t>
                      </a:r>
                      <a:r>
                        <a:rPr kumimoji="1" lang="ja-JP" altLang="en-US" sz="1200" dirty="0">
                          <a:latin typeface="UD デジタル 教科書体 NK-B" panose="02020700000000000000" pitchFamily="18" charset="-128"/>
                          <a:ea typeface="UD デジタル 教科書体 NK-B" panose="02020700000000000000" pitchFamily="18" charset="-128"/>
                        </a:rPr>
                        <a:t>万ドル</a:t>
                      </a:r>
                      <a:r>
                        <a:rPr kumimoji="1" lang="en-US" altLang="ja-JP" sz="1200" dirty="0">
                          <a:latin typeface="UD デジタル 教科書体 NK-B" panose="02020700000000000000" pitchFamily="18" charset="-128"/>
                          <a:ea typeface="UD デジタル 教科書体 NK-B" panose="02020700000000000000" pitchFamily="18" charset="-128"/>
                        </a:rPr>
                        <a:t>/</a:t>
                      </a:r>
                      <a:r>
                        <a:rPr kumimoji="1" lang="ja-JP" altLang="en-US" sz="1200" dirty="0">
                          <a:latin typeface="UD デジタル 教科書体 NK-B" panose="02020700000000000000" pitchFamily="18" charset="-128"/>
                          <a:ea typeface="UD デジタル 教科書体 NK-B" panose="02020700000000000000" pitchFamily="18" charset="-128"/>
                        </a:rPr>
                        <a:t>シリーズ</a:t>
                      </a:r>
                      <a:r>
                        <a:rPr kumimoji="1" lang="en-US" altLang="ja-JP" sz="1200" dirty="0">
                          <a:latin typeface="UD デジタル 教科書体 NK-B" panose="02020700000000000000" pitchFamily="18" charset="-128"/>
                          <a:ea typeface="UD デジタル 教科書体 NK-B" panose="02020700000000000000" pitchFamily="18" charset="-128"/>
                        </a:rPr>
                        <a:t>A</a:t>
                      </a:r>
                      <a:endParaRPr kumimoji="1" lang="ja-JP" altLang="en-US" sz="1200" dirty="0">
                        <a:latin typeface="UD デジタル 教科書体 NK-B" panose="02020700000000000000" pitchFamily="18" charset="-128"/>
                        <a:ea typeface="UD デジタル 教科書体 NK-B" panose="02020700000000000000" pitchFamily="18" charset="-128"/>
                      </a:endParaRPr>
                    </a:p>
                  </a:txBody>
                  <a:tcPr anchor="ctr"/>
                </a:tc>
                <a:extLst>
                  <a:ext uri="{0D108BD9-81ED-4DB2-BD59-A6C34878D82A}">
                    <a16:rowId xmlns:a16="http://schemas.microsoft.com/office/drawing/2014/main" val="3858049934"/>
                  </a:ext>
                </a:extLst>
              </a:tr>
              <a:tr h="370840">
                <a:tc>
                  <a:txBody>
                    <a:bodyPr/>
                    <a:lstStyle/>
                    <a:p>
                      <a:r>
                        <a:rPr kumimoji="1" lang="en-US" altLang="ja-JP" sz="1600" dirty="0">
                          <a:latin typeface="UD デジタル 教科書体 NK-B" panose="02020700000000000000" pitchFamily="18" charset="-128"/>
                          <a:ea typeface="UD デジタル 教科書体 NK-B" panose="02020700000000000000" pitchFamily="18" charset="-128"/>
                        </a:rPr>
                        <a:t>Shape </a:t>
                      </a:r>
                      <a:r>
                        <a:rPr kumimoji="1" lang="en-US" altLang="ja-JP" sz="1600" dirty="0" err="1">
                          <a:latin typeface="UD デジタル 教科書体 NK-B" panose="02020700000000000000" pitchFamily="18" charset="-128"/>
                          <a:ea typeface="UD デジタル 教科書体 NK-B" panose="02020700000000000000" pitchFamily="18" charset="-128"/>
                        </a:rPr>
                        <a:t>Terapeutics</a:t>
                      </a:r>
                      <a:endParaRPr kumimoji="1" lang="ja-JP" altLang="en-US" sz="1600" dirty="0">
                        <a:latin typeface="UD デジタル 教科書体 NK-B" panose="02020700000000000000" pitchFamily="18" charset="-128"/>
                        <a:ea typeface="UD デジタル 教科書体 NK-B" panose="02020700000000000000" pitchFamily="18" charset="-128"/>
                      </a:endParaRPr>
                    </a:p>
                  </a:txBody>
                  <a:tcPr anchor="ctr"/>
                </a:tc>
                <a:tc>
                  <a:txBody>
                    <a:bodyPr/>
                    <a:lstStyle/>
                    <a:p>
                      <a:r>
                        <a:rPr kumimoji="1" lang="en-US" altLang="ja-JP" sz="1400" dirty="0">
                          <a:latin typeface="UD デジタル 教科書体 NK-B" panose="02020700000000000000" pitchFamily="18" charset="-128"/>
                          <a:ea typeface="UD デジタル 教科書体 NK-B" panose="02020700000000000000" pitchFamily="18" charset="-128"/>
                        </a:rPr>
                        <a:t>ADAR</a:t>
                      </a:r>
                      <a:r>
                        <a:rPr kumimoji="1" lang="ja-JP" altLang="en-US" sz="1400" dirty="0" err="1">
                          <a:latin typeface="UD デジタル 教科書体 NK-B" panose="02020700000000000000" pitchFamily="18" charset="-128"/>
                          <a:ea typeface="UD デジタル 教科書体 NK-B" panose="02020700000000000000" pitchFamily="18" charset="-128"/>
                        </a:rPr>
                        <a:t>、</a:t>
                      </a:r>
                      <a:r>
                        <a:rPr kumimoji="1" lang="ja-JP" altLang="en-US" sz="1400" dirty="0">
                          <a:latin typeface="UD デジタル 教科書体 NK-B" panose="02020700000000000000" pitchFamily="18" charset="-128"/>
                          <a:ea typeface="UD デジタル 教科書体 NK-B" panose="02020700000000000000" pitchFamily="18" charset="-128"/>
                        </a:rPr>
                        <a:t>サプレッサー、</a:t>
                      </a:r>
                      <a:r>
                        <a:rPr kumimoji="1" lang="en-US" altLang="ja-JP" sz="1400" dirty="0" err="1">
                          <a:latin typeface="UD デジタル 教科書体 NK-B" panose="02020700000000000000" pitchFamily="18" charset="-128"/>
                          <a:ea typeface="UD デジタル 教科書体 NK-B" panose="02020700000000000000" pitchFamily="18" charset="-128"/>
                        </a:rPr>
                        <a:t>tRNA</a:t>
                      </a:r>
                      <a:r>
                        <a:rPr kumimoji="1" lang="ja-JP" altLang="en-US" sz="1400" dirty="0" err="1">
                          <a:latin typeface="UD デジタル 教科書体 NK-B" panose="02020700000000000000" pitchFamily="18" charset="-128"/>
                          <a:ea typeface="UD デジタル 教科書体 NK-B" panose="02020700000000000000" pitchFamily="18" charset="-128"/>
                        </a:rPr>
                        <a:t>、</a:t>
                      </a:r>
                      <a:r>
                        <a:rPr kumimoji="1" lang="ja-JP" altLang="en-US" sz="1400" dirty="0">
                          <a:latin typeface="UD デジタル 教科書体 NK-B" panose="02020700000000000000" pitchFamily="18" charset="-128"/>
                          <a:ea typeface="UD デジタル 教科書体 NK-B" panose="02020700000000000000" pitchFamily="18" charset="-128"/>
                        </a:rPr>
                        <a:t>組換えアデノ随伴ウイルス（</a:t>
                      </a:r>
                      <a:r>
                        <a:rPr kumimoji="1" lang="en-US" altLang="ja-JP" sz="1400" dirty="0">
                          <a:latin typeface="UD デジタル 教科書体 NK-B" panose="02020700000000000000" pitchFamily="18" charset="-128"/>
                          <a:ea typeface="UD デジタル 教科書体 NK-B" panose="02020700000000000000" pitchFamily="18" charset="-128"/>
                        </a:rPr>
                        <a:t>AAV</a:t>
                      </a:r>
                      <a:r>
                        <a:rPr kumimoji="1" lang="ja-JP" altLang="en-US" sz="1400" dirty="0">
                          <a:latin typeface="UD デジタル 教科書体 NK-B" panose="02020700000000000000" pitchFamily="18" charset="-128"/>
                          <a:ea typeface="UD デジタル 教科書体 NK-B" panose="02020700000000000000" pitchFamily="18" charset="-128"/>
                        </a:rPr>
                        <a:t>）などを利用し神経性疾患、癌、代謝性疾患、希少な遺伝性疾患を対象に</a:t>
                      </a:r>
                      <a:r>
                        <a:rPr kumimoji="1" lang="en-US" altLang="ja-JP" sz="1400" dirty="0">
                          <a:latin typeface="UD デジタル 教科書体 NK-B" panose="02020700000000000000" pitchFamily="18" charset="-128"/>
                          <a:ea typeface="UD デジタル 教科書体 NK-B" panose="02020700000000000000" pitchFamily="18" charset="-128"/>
                        </a:rPr>
                        <a:t>RNA</a:t>
                      </a:r>
                      <a:r>
                        <a:rPr kumimoji="1" lang="ja-JP" altLang="en-US" sz="1400" dirty="0">
                          <a:latin typeface="UD デジタル 教科書体 NK-B" panose="02020700000000000000" pitchFamily="18" charset="-128"/>
                          <a:ea typeface="UD デジタル 教科書体 NK-B" panose="02020700000000000000" pitchFamily="18" charset="-128"/>
                        </a:rPr>
                        <a:t>治療法を開発</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latin typeface="UD デジタル 教科書体 NK-B" panose="02020700000000000000" pitchFamily="18" charset="-128"/>
                          <a:ea typeface="UD デジタル 教科書体 NK-B" panose="02020700000000000000" pitchFamily="18" charset="-128"/>
                        </a:rPr>
                        <a:t>2018</a:t>
                      </a:r>
                      <a:r>
                        <a:rPr kumimoji="1" lang="ja-JP" altLang="en-US" sz="1200" dirty="0">
                          <a:latin typeface="UD デジタル 教科書体 NK-B" panose="02020700000000000000" pitchFamily="18" charset="-128"/>
                          <a:ea typeface="UD デジタル 教科書体 NK-B" panose="02020700000000000000" pitchFamily="18" charset="-128"/>
                        </a:rPr>
                        <a:t>年設立</a:t>
                      </a:r>
                    </a:p>
                    <a:p>
                      <a:r>
                        <a:rPr kumimoji="1" lang="en-US" altLang="ja-JP" sz="1200" dirty="0">
                          <a:latin typeface="UD デジタル 教科書体 NK-B" panose="02020700000000000000" pitchFamily="18" charset="-128"/>
                          <a:ea typeface="UD デジタル 教科書体 NK-B" panose="02020700000000000000" pitchFamily="18" charset="-128"/>
                        </a:rPr>
                        <a:t>3,550</a:t>
                      </a:r>
                      <a:r>
                        <a:rPr kumimoji="1" lang="ja-JP" altLang="en-US" sz="1200" dirty="0">
                          <a:latin typeface="UD デジタル 教科書体 NK-B" panose="02020700000000000000" pitchFamily="18" charset="-128"/>
                          <a:ea typeface="UD デジタル 教科書体 NK-B" panose="02020700000000000000" pitchFamily="18" charset="-128"/>
                        </a:rPr>
                        <a:t>万ドル</a:t>
                      </a:r>
                      <a:r>
                        <a:rPr kumimoji="1" lang="en-US" altLang="ja-JP" sz="1200" dirty="0">
                          <a:latin typeface="UD デジタル 教科書体 NK-B" panose="02020700000000000000" pitchFamily="18" charset="-128"/>
                          <a:ea typeface="UD デジタル 教科書体 NK-B" panose="02020700000000000000" pitchFamily="18" charset="-128"/>
                        </a:rPr>
                        <a:t>/</a:t>
                      </a:r>
                      <a:r>
                        <a:rPr kumimoji="1" lang="ja-JP" altLang="en-US" sz="1200" dirty="0">
                          <a:latin typeface="UD デジタル 教科書体 NK-B" panose="02020700000000000000" pitchFamily="18" charset="-128"/>
                          <a:ea typeface="UD デジタル 教科書体 NK-B" panose="02020700000000000000" pitchFamily="18" charset="-128"/>
                        </a:rPr>
                        <a:t>シリーズ</a:t>
                      </a:r>
                      <a:r>
                        <a:rPr kumimoji="1" lang="en-US" altLang="ja-JP" sz="1200" dirty="0">
                          <a:latin typeface="UD デジタル 教科書体 NK-B" panose="02020700000000000000" pitchFamily="18" charset="-128"/>
                          <a:ea typeface="UD デジタル 教科書体 NK-B" panose="02020700000000000000" pitchFamily="18" charset="-128"/>
                        </a:rPr>
                        <a:t>A</a:t>
                      </a:r>
                      <a:endParaRPr kumimoji="1" lang="ja-JP" altLang="en-US" sz="1200" dirty="0">
                        <a:latin typeface="UD デジタル 教科書体 NK-B" panose="02020700000000000000" pitchFamily="18" charset="-128"/>
                        <a:ea typeface="UD デジタル 教科書体 NK-B" panose="02020700000000000000" pitchFamily="18" charset="-128"/>
                      </a:endParaRPr>
                    </a:p>
                  </a:txBody>
                  <a:tcPr anchor="ctr"/>
                </a:tc>
                <a:extLst>
                  <a:ext uri="{0D108BD9-81ED-4DB2-BD59-A6C34878D82A}">
                    <a16:rowId xmlns:a16="http://schemas.microsoft.com/office/drawing/2014/main" val="282049304"/>
                  </a:ext>
                </a:extLst>
              </a:tr>
              <a:tr h="370840">
                <a:tc>
                  <a:txBody>
                    <a:bodyPr/>
                    <a:lstStyle/>
                    <a:p>
                      <a:r>
                        <a:rPr kumimoji="1" lang="en-US" altLang="ja-JP" sz="1600" b="0" i="0" kern="1200" dirty="0" err="1">
                          <a:solidFill>
                            <a:schemeClr val="dk1"/>
                          </a:solidFill>
                          <a:effectLst/>
                          <a:latin typeface="UD デジタル 教科書体 NK-B" panose="02020700000000000000" pitchFamily="18" charset="-128"/>
                          <a:ea typeface="UD デジタル 教科書体 NK-B" panose="02020700000000000000" pitchFamily="18" charset="-128"/>
                          <a:cs typeface="+mn-cs"/>
                        </a:rPr>
                        <a:t>Korro</a:t>
                      </a:r>
                      <a:r>
                        <a:rPr kumimoji="1" lang="en-US" altLang="ja-JP" sz="1600" b="0" i="0" kern="1200" dirty="0">
                          <a:solidFill>
                            <a:schemeClr val="dk1"/>
                          </a:solidFill>
                          <a:effectLst/>
                          <a:latin typeface="UD デジタル 教科書体 NK-B" panose="02020700000000000000" pitchFamily="18" charset="-128"/>
                          <a:ea typeface="UD デジタル 教科書体 NK-B" panose="02020700000000000000" pitchFamily="18" charset="-128"/>
                          <a:cs typeface="+mn-cs"/>
                        </a:rPr>
                        <a:t> Bio</a:t>
                      </a:r>
                      <a:endParaRPr kumimoji="1" lang="ja-JP" altLang="en-US" sz="1600" dirty="0">
                        <a:latin typeface="UD デジタル 教科書体 NK-B" panose="02020700000000000000" pitchFamily="18" charset="-128"/>
                        <a:ea typeface="UD デジタル 教科書体 NK-B" panose="02020700000000000000" pitchFamily="18" charset="-128"/>
                      </a:endParaRPr>
                    </a:p>
                  </a:txBody>
                  <a:tcPr anchor="ctr"/>
                </a:tc>
                <a:tc>
                  <a:txBody>
                    <a:bodyPr/>
                    <a:lstStyle/>
                    <a:p>
                      <a:r>
                        <a:rPr kumimoji="1" lang="ja-JP" altLang="en-US" sz="1400" dirty="0">
                          <a:latin typeface="UD デジタル 教科書体 NK-B" panose="02020700000000000000" pitchFamily="18" charset="-128"/>
                          <a:ea typeface="UD デジタル 教科書体 NK-B" panose="02020700000000000000" pitchFamily="18" charset="-128"/>
                        </a:rPr>
                        <a:t>核酸医薬と</a:t>
                      </a:r>
                      <a:r>
                        <a:rPr kumimoji="1" lang="en-US" altLang="ja-JP" sz="1400" dirty="0">
                          <a:latin typeface="UD デジタル 教科書体 NK-B" panose="02020700000000000000" pitchFamily="18" charset="-128"/>
                          <a:ea typeface="UD デジタル 教科書体 NK-B" panose="02020700000000000000" pitchFamily="18" charset="-128"/>
                        </a:rPr>
                        <a:t>ADAR</a:t>
                      </a:r>
                      <a:r>
                        <a:rPr kumimoji="1" lang="ja-JP" altLang="en-US" sz="1400" dirty="0">
                          <a:latin typeface="UD デジタル 教科書体 NK-B" panose="02020700000000000000" pitchFamily="18" charset="-128"/>
                          <a:ea typeface="UD デジタル 教科書体 NK-B" panose="02020700000000000000" pitchFamily="18" charset="-128"/>
                        </a:rPr>
                        <a:t>を使ってデュセンヌ型筋ジストロフィーやパーキンソン病など</a:t>
                      </a:r>
                      <a:r>
                        <a:rPr kumimoji="1" lang="en-US" altLang="ja-JP" sz="1400" dirty="0">
                          <a:latin typeface="UD デジタル 教科書体 NK-B" panose="02020700000000000000" pitchFamily="18" charset="-128"/>
                          <a:ea typeface="UD デジタル 教科書体 NK-B" panose="02020700000000000000" pitchFamily="18" charset="-128"/>
                        </a:rPr>
                        <a:t>G to A</a:t>
                      </a:r>
                      <a:r>
                        <a:rPr kumimoji="1" lang="ja-JP" altLang="en-US" sz="1400" dirty="0">
                          <a:latin typeface="UD デジタル 教科書体 NK-B" panose="02020700000000000000" pitchFamily="18" charset="-128"/>
                          <a:ea typeface="UD デジタル 教科書体 NK-B" panose="02020700000000000000" pitchFamily="18" charset="-128"/>
                        </a:rPr>
                        <a:t>変異が関係する疾患を対象に核酸医薬を開発</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latin typeface="UD デジタル 教科書体 NK-B" panose="02020700000000000000" pitchFamily="18" charset="-128"/>
                          <a:ea typeface="UD デジタル 教科書体 NK-B" panose="02020700000000000000" pitchFamily="18" charset="-128"/>
                        </a:rPr>
                        <a:t>2018</a:t>
                      </a:r>
                      <a:r>
                        <a:rPr kumimoji="1" lang="ja-JP" altLang="en-US" sz="1200" dirty="0">
                          <a:latin typeface="UD デジタル 教科書体 NK-B" panose="02020700000000000000" pitchFamily="18" charset="-128"/>
                          <a:ea typeface="UD デジタル 教科書体 NK-B" panose="02020700000000000000" pitchFamily="18" charset="-128"/>
                        </a:rPr>
                        <a:t>年設立</a:t>
                      </a:r>
                    </a:p>
                    <a:p>
                      <a:r>
                        <a:rPr kumimoji="1" lang="en-US" altLang="ja-JP" sz="1200" dirty="0">
                          <a:latin typeface="UD デジタル 教科書体 NK-B" panose="02020700000000000000" pitchFamily="18" charset="-128"/>
                          <a:ea typeface="UD デジタル 教科書体 NK-B" panose="02020700000000000000" pitchFamily="18" charset="-128"/>
                        </a:rPr>
                        <a:t>200</a:t>
                      </a:r>
                      <a:r>
                        <a:rPr kumimoji="1" lang="ja-JP" altLang="en-US" sz="1200" dirty="0">
                          <a:latin typeface="UD デジタル 教科書体 NK-B" panose="02020700000000000000" pitchFamily="18" charset="-128"/>
                          <a:ea typeface="UD デジタル 教科書体 NK-B" panose="02020700000000000000" pitchFamily="18" charset="-128"/>
                        </a:rPr>
                        <a:t>万ドル</a:t>
                      </a:r>
                      <a:r>
                        <a:rPr kumimoji="1" lang="en-US" altLang="ja-JP" sz="1200" dirty="0">
                          <a:latin typeface="UD デジタル 教科書体 NK-B" panose="02020700000000000000" pitchFamily="18" charset="-128"/>
                          <a:ea typeface="UD デジタル 教科書体 NK-B" panose="02020700000000000000" pitchFamily="18" charset="-128"/>
                        </a:rPr>
                        <a:t>/</a:t>
                      </a:r>
                      <a:r>
                        <a:rPr kumimoji="1" lang="ja-JP" altLang="en-US" sz="1200" dirty="0">
                          <a:latin typeface="UD デジタル 教科書体 NK-B" panose="02020700000000000000" pitchFamily="18" charset="-128"/>
                          <a:ea typeface="UD デジタル 教科書体 NK-B" panose="02020700000000000000" pitchFamily="18" charset="-128"/>
                        </a:rPr>
                        <a:t>シード</a:t>
                      </a:r>
                    </a:p>
                  </a:txBody>
                  <a:tcPr anchor="ctr"/>
                </a:tc>
                <a:extLst>
                  <a:ext uri="{0D108BD9-81ED-4DB2-BD59-A6C34878D82A}">
                    <a16:rowId xmlns:a16="http://schemas.microsoft.com/office/drawing/2014/main" val="1407510153"/>
                  </a:ext>
                </a:extLst>
              </a:tr>
              <a:tr h="370840">
                <a:tc>
                  <a:txBody>
                    <a:bodyPr/>
                    <a:lstStyle/>
                    <a:p>
                      <a:r>
                        <a:rPr kumimoji="1" lang="en-US" altLang="ja-JP" sz="1600" dirty="0" err="1">
                          <a:latin typeface="UD デジタル 教科書体 NK-B" panose="02020700000000000000" pitchFamily="18" charset="-128"/>
                          <a:ea typeface="UD デジタル 教科書体 NK-B" panose="02020700000000000000" pitchFamily="18" charset="-128"/>
                        </a:rPr>
                        <a:t>Locana</a:t>
                      </a:r>
                      <a:endParaRPr kumimoji="1" lang="ja-JP" altLang="en-US" sz="1600" dirty="0">
                        <a:latin typeface="UD デジタル 教科書体 NK-B" panose="02020700000000000000" pitchFamily="18" charset="-128"/>
                        <a:ea typeface="UD デジタル 教科書体 NK-B" panose="02020700000000000000" pitchFamily="18" charset="-128"/>
                      </a:endParaRPr>
                    </a:p>
                  </a:txBody>
                  <a:tcPr anchor="ctr"/>
                </a:tc>
                <a:tc>
                  <a:txBody>
                    <a:bodyPr/>
                    <a:lstStyle/>
                    <a:p>
                      <a:r>
                        <a:rPr kumimoji="1" lang="en-US" altLang="ja-JP" sz="1400" b="0" i="0" kern="1200" dirty="0">
                          <a:solidFill>
                            <a:schemeClr val="dk1"/>
                          </a:solidFill>
                          <a:effectLst/>
                          <a:latin typeface="UD デジタル 教科書体 NK-B" panose="02020700000000000000" pitchFamily="18" charset="-128"/>
                          <a:ea typeface="UD デジタル 教科書体 NK-B" panose="02020700000000000000" pitchFamily="18" charset="-128"/>
                          <a:cs typeface="+mn-cs"/>
                        </a:rPr>
                        <a:t>CRISPR</a:t>
                      </a:r>
                      <a:r>
                        <a:rPr kumimoji="1" lang="ja-JP" altLang="en-US" sz="1400" b="0" i="0" kern="1200" dirty="0">
                          <a:solidFill>
                            <a:schemeClr val="dk1"/>
                          </a:solidFill>
                          <a:effectLst/>
                          <a:latin typeface="UD デジタル 教科書体 NK-B" panose="02020700000000000000" pitchFamily="18" charset="-128"/>
                          <a:ea typeface="UD デジタル 教科書体 NK-B" panose="02020700000000000000" pitchFamily="18" charset="-128"/>
                          <a:cs typeface="+mn-cs"/>
                        </a:rPr>
                        <a:t>のオフターゲット効果を最小化しつつ、</a:t>
                      </a:r>
                      <a:r>
                        <a:rPr kumimoji="1" lang="en-US" altLang="ja-JP" sz="1400" b="0" i="0" kern="1200" dirty="0">
                          <a:solidFill>
                            <a:schemeClr val="dk1"/>
                          </a:solidFill>
                          <a:effectLst/>
                          <a:latin typeface="UD デジタル 教科書体 NK-B" panose="02020700000000000000" pitchFamily="18" charset="-128"/>
                          <a:ea typeface="UD デジタル 教科書体 NK-B" panose="02020700000000000000" pitchFamily="18" charset="-128"/>
                          <a:cs typeface="+mn-cs"/>
                        </a:rPr>
                        <a:t>RNA</a:t>
                      </a:r>
                      <a:r>
                        <a:rPr kumimoji="1" lang="ja-JP" altLang="en-US" sz="1400" b="0" i="0" kern="1200" dirty="0">
                          <a:solidFill>
                            <a:schemeClr val="dk1"/>
                          </a:solidFill>
                          <a:effectLst/>
                          <a:latin typeface="UD デジタル 教科書体 NK-B" panose="02020700000000000000" pitchFamily="18" charset="-128"/>
                          <a:ea typeface="UD デジタル 教科書体 NK-B" panose="02020700000000000000" pitchFamily="18" charset="-128"/>
                          <a:cs typeface="+mn-cs"/>
                        </a:rPr>
                        <a:t>の機能不全を起因とする運動ニューロン疾患やハンチントン病などを</a:t>
                      </a:r>
                      <a:r>
                        <a:rPr kumimoji="1" lang="en-US" altLang="ja-JP" sz="1400" b="0" i="0" kern="1200" dirty="0">
                          <a:solidFill>
                            <a:schemeClr val="dk1"/>
                          </a:solidFill>
                          <a:effectLst/>
                          <a:latin typeface="UD デジタル 教科書体 NK-B" panose="02020700000000000000" pitchFamily="18" charset="-128"/>
                          <a:ea typeface="UD デジタル 教科書体 NK-B" panose="02020700000000000000" pitchFamily="18" charset="-128"/>
                          <a:cs typeface="+mn-cs"/>
                        </a:rPr>
                        <a:t>RNA</a:t>
                      </a:r>
                      <a:r>
                        <a:rPr kumimoji="1" lang="ja-JP" altLang="en-US" sz="1400" b="0" i="0" kern="1200" dirty="0">
                          <a:solidFill>
                            <a:schemeClr val="dk1"/>
                          </a:solidFill>
                          <a:effectLst/>
                          <a:latin typeface="UD デジタル 教科書体 NK-B" panose="02020700000000000000" pitchFamily="18" charset="-128"/>
                          <a:ea typeface="UD デジタル 教科書体 NK-B" panose="02020700000000000000" pitchFamily="18" charset="-128"/>
                          <a:cs typeface="+mn-cs"/>
                        </a:rPr>
                        <a:t>関連の治療技術開発</a:t>
                      </a:r>
                      <a:endParaRPr kumimoji="1" lang="ja-JP" altLang="en-US" sz="1400" dirty="0">
                        <a:latin typeface="UD デジタル 教科書体 NK-B" panose="02020700000000000000" pitchFamily="18" charset="-128"/>
                        <a:ea typeface="UD デジタル 教科書体 NK-B" panose="02020700000000000000" pitchFamily="18" charset="-128"/>
                      </a:endParaRPr>
                    </a:p>
                  </a:txBody>
                  <a:tcPr anchor="ctr"/>
                </a:tc>
                <a:tc>
                  <a:txBody>
                    <a:bodyPr/>
                    <a:lstStyle/>
                    <a:p>
                      <a:r>
                        <a:rPr kumimoji="1" lang="ja-JP" altLang="en-US" sz="1200" dirty="0">
                          <a:latin typeface="UD デジタル 教科書体 NK-B" panose="02020700000000000000" pitchFamily="18" charset="-128"/>
                          <a:ea typeface="UD デジタル 教科書体 NK-B" panose="02020700000000000000" pitchFamily="18" charset="-128"/>
                        </a:rPr>
                        <a:t>２０１６年設立</a:t>
                      </a:r>
                      <a:endParaRPr kumimoji="1" lang="en-US" altLang="ja-JP" sz="1200" dirty="0">
                        <a:latin typeface="UD デジタル 教科書体 NK-B" panose="02020700000000000000" pitchFamily="18" charset="-128"/>
                        <a:ea typeface="UD デジタル 教科書体 NK-B" panose="02020700000000000000" pitchFamily="18" charset="-128"/>
                      </a:endParaRPr>
                    </a:p>
                    <a:p>
                      <a:r>
                        <a:rPr kumimoji="1" lang="ja-JP" altLang="en-US" sz="1200" dirty="0">
                          <a:latin typeface="UD デジタル 教科書体 NK-B" panose="02020700000000000000" pitchFamily="18" charset="-128"/>
                          <a:ea typeface="UD デジタル 教科書体 NK-B" panose="02020700000000000000" pitchFamily="18" charset="-128"/>
                        </a:rPr>
                        <a:t>株式未公開</a:t>
                      </a:r>
                    </a:p>
                  </a:txBody>
                  <a:tcPr anchor="ctr"/>
                </a:tc>
                <a:extLst>
                  <a:ext uri="{0D108BD9-81ED-4DB2-BD59-A6C34878D82A}">
                    <a16:rowId xmlns:a16="http://schemas.microsoft.com/office/drawing/2014/main" val="1311052654"/>
                  </a:ext>
                </a:extLst>
              </a:tr>
            </a:tbl>
          </a:graphicData>
        </a:graphic>
      </p:graphicFrame>
      <p:sp>
        <p:nvSpPr>
          <p:cNvPr id="34" name="テキスト ボックス 33">
            <a:extLst>
              <a:ext uri="{FF2B5EF4-FFF2-40B4-BE49-F238E27FC236}">
                <a16:creationId xmlns:a16="http://schemas.microsoft.com/office/drawing/2014/main" id="{626A1550-CF22-4D8D-A1E7-B8C79748B131}"/>
              </a:ext>
            </a:extLst>
          </p:cNvPr>
          <p:cNvSpPr txBox="1"/>
          <p:nvPr/>
        </p:nvSpPr>
        <p:spPr>
          <a:xfrm>
            <a:off x="2538362" y="362907"/>
            <a:ext cx="7166429" cy="584775"/>
          </a:xfrm>
          <a:prstGeom prst="rect">
            <a:avLst/>
          </a:prstGeom>
          <a:noFill/>
        </p:spPr>
        <p:txBody>
          <a:bodyPr wrap="square" rtlCol="0">
            <a:spAutoFit/>
          </a:bodyPr>
          <a:lstStyle/>
          <a:p>
            <a:pPr algn="ctr"/>
            <a:r>
              <a:rPr kumimoji="1" lang="en-US" altLang="ja-JP" sz="3200" dirty="0">
                <a:latin typeface="Yet R" panose="02030504000101010101" pitchFamily="18" charset="-127"/>
                <a:ea typeface="Yet R" panose="02030504000101010101" pitchFamily="18" charset="-127"/>
              </a:rPr>
              <a:t>RNA</a:t>
            </a:r>
            <a:r>
              <a:rPr kumimoji="1" lang="ja-JP" altLang="en-US" sz="3200" dirty="0">
                <a:latin typeface="Yet R" panose="02030504000101010101" pitchFamily="18" charset="-127"/>
                <a:ea typeface="Yet R" panose="02030504000101010101" pitchFamily="18" charset="-127"/>
              </a:rPr>
              <a:t>を利用した治療技術開発企業</a:t>
            </a:r>
          </a:p>
        </p:txBody>
      </p:sp>
    </p:spTree>
    <p:extLst>
      <p:ext uri="{BB962C8B-B14F-4D97-AF65-F5344CB8AC3E}">
        <p14:creationId xmlns:p14="http://schemas.microsoft.com/office/powerpoint/2010/main" val="14545660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5">
            <a:extLst>
              <a:ext uri="{FF2B5EF4-FFF2-40B4-BE49-F238E27FC236}">
                <a16:creationId xmlns:a16="http://schemas.microsoft.com/office/drawing/2014/main" id="{FD9F01D4-7D73-46A7-AD62-4D59C85B62D8}"/>
              </a:ext>
            </a:extLst>
          </p:cNvPr>
          <p:cNvGraphicFramePr>
            <a:graphicFrameLocks noGrp="1"/>
          </p:cNvGraphicFramePr>
          <p:nvPr>
            <p:extLst>
              <p:ext uri="{D42A27DB-BD31-4B8C-83A1-F6EECF244321}">
                <p14:modId xmlns:p14="http://schemas.microsoft.com/office/powerpoint/2010/main" val="386611938"/>
              </p:ext>
            </p:extLst>
          </p:nvPr>
        </p:nvGraphicFramePr>
        <p:xfrm>
          <a:off x="492369" y="935907"/>
          <a:ext cx="11207260" cy="2082165"/>
        </p:xfrm>
        <a:graphic>
          <a:graphicData uri="http://schemas.openxmlformats.org/drawingml/2006/table">
            <a:tbl>
              <a:tblPr firstRow="1" bandRow="1">
                <a:tableStyleId>{2D5ABB26-0587-4C30-8999-92F81FD0307C}</a:tableStyleId>
              </a:tblPr>
              <a:tblGrid>
                <a:gridCol w="2231828">
                  <a:extLst>
                    <a:ext uri="{9D8B030D-6E8A-4147-A177-3AD203B41FA5}">
                      <a16:colId xmlns:a16="http://schemas.microsoft.com/office/drawing/2014/main" val="20000"/>
                    </a:ext>
                  </a:extLst>
                </a:gridCol>
                <a:gridCol w="1684261">
                  <a:extLst>
                    <a:ext uri="{9D8B030D-6E8A-4147-A177-3AD203B41FA5}">
                      <a16:colId xmlns:a16="http://schemas.microsoft.com/office/drawing/2014/main" val="20001"/>
                    </a:ext>
                  </a:extLst>
                </a:gridCol>
                <a:gridCol w="1569059">
                  <a:extLst>
                    <a:ext uri="{9D8B030D-6E8A-4147-A177-3AD203B41FA5}">
                      <a16:colId xmlns:a16="http://schemas.microsoft.com/office/drawing/2014/main" val="20002"/>
                    </a:ext>
                  </a:extLst>
                </a:gridCol>
                <a:gridCol w="1736757">
                  <a:extLst>
                    <a:ext uri="{9D8B030D-6E8A-4147-A177-3AD203B41FA5}">
                      <a16:colId xmlns:a16="http://schemas.microsoft.com/office/drawing/2014/main" val="20003"/>
                    </a:ext>
                  </a:extLst>
                </a:gridCol>
                <a:gridCol w="1589476">
                  <a:extLst>
                    <a:ext uri="{9D8B030D-6E8A-4147-A177-3AD203B41FA5}">
                      <a16:colId xmlns:a16="http://schemas.microsoft.com/office/drawing/2014/main" val="20004"/>
                    </a:ext>
                  </a:extLst>
                </a:gridCol>
                <a:gridCol w="1042638">
                  <a:extLst>
                    <a:ext uri="{9D8B030D-6E8A-4147-A177-3AD203B41FA5}">
                      <a16:colId xmlns:a16="http://schemas.microsoft.com/office/drawing/2014/main" val="20005"/>
                    </a:ext>
                  </a:extLst>
                </a:gridCol>
                <a:gridCol w="1353241">
                  <a:extLst>
                    <a:ext uri="{9D8B030D-6E8A-4147-A177-3AD203B41FA5}">
                      <a16:colId xmlns:a16="http://schemas.microsoft.com/office/drawing/2014/main" val="20006"/>
                    </a:ext>
                  </a:extLst>
                </a:gridCol>
              </a:tblGrid>
              <a:tr h="234315">
                <a:tc>
                  <a:txBody>
                    <a:bodyPr/>
                    <a:lstStyle/>
                    <a:p>
                      <a:pPr marL="27305" algn="ctr">
                        <a:lnSpc>
                          <a:spcPct val="100000"/>
                        </a:lnSpc>
                        <a:spcBef>
                          <a:spcPts val="215"/>
                        </a:spcBef>
                      </a:pPr>
                      <a:r>
                        <a:rPr sz="1050" spc="30" dirty="0">
                          <a:solidFill>
                            <a:srgbClr val="C00000"/>
                          </a:solidFill>
                          <a:latin typeface="UD Digi Kyokasho NK-B" panose="02020700000000000000" pitchFamily="18" charset="-128"/>
                          <a:ea typeface="UD Digi Kyokasho NK-B" panose="02020700000000000000" pitchFamily="18" charset="-128"/>
                          <a:cs typeface="Noto Sans CJK JP Regular"/>
                        </a:rPr>
                        <a:t>薬剤名</a:t>
                      </a:r>
                      <a:endParaRPr sz="1050" dirty="0">
                        <a:solidFill>
                          <a:srgbClr val="C00000"/>
                        </a:solidFill>
                        <a:latin typeface="UD Digi Kyokasho NK-B" panose="02020700000000000000" pitchFamily="18" charset="-128"/>
                        <a:ea typeface="UD Digi Kyokasho NK-B" panose="02020700000000000000" pitchFamily="18" charset="-128"/>
                        <a:cs typeface="Noto Sans CJK JP Regular"/>
                      </a:endParaRPr>
                    </a:p>
                  </a:txBody>
                  <a:tcPr marL="0" marR="0" marT="27305" marB="0">
                    <a:lnL w="9525">
                      <a:solidFill>
                        <a:srgbClr val="000000"/>
                      </a:solidFill>
                      <a:prstDash val="solid"/>
                    </a:lnL>
                    <a:lnR w="9525">
                      <a:solidFill>
                        <a:srgbClr val="000000"/>
                      </a:solidFill>
                      <a:prstDash val="solid"/>
                    </a:lnR>
                    <a:lnT w="9525">
                      <a:solidFill>
                        <a:srgbClr val="000000"/>
                      </a:solidFill>
                      <a:prstDash val="solid"/>
                    </a:lnT>
                    <a:lnB w="19050">
                      <a:solidFill>
                        <a:srgbClr val="000000"/>
                      </a:solidFill>
                      <a:prstDash val="solid"/>
                    </a:lnB>
                    <a:solidFill>
                      <a:schemeClr val="bg2"/>
                    </a:solidFill>
                  </a:tcPr>
                </a:tc>
                <a:tc>
                  <a:txBody>
                    <a:bodyPr/>
                    <a:lstStyle/>
                    <a:p>
                      <a:pPr marL="26670" algn="ctr">
                        <a:lnSpc>
                          <a:spcPct val="100000"/>
                        </a:lnSpc>
                        <a:spcBef>
                          <a:spcPts val="215"/>
                        </a:spcBef>
                      </a:pPr>
                      <a:r>
                        <a:rPr sz="1050" spc="30" dirty="0">
                          <a:solidFill>
                            <a:srgbClr val="C00000"/>
                          </a:solidFill>
                          <a:latin typeface="UD Digi Kyokasho NK-B" panose="02020700000000000000" pitchFamily="18" charset="-128"/>
                          <a:ea typeface="UD Digi Kyokasho NK-B" panose="02020700000000000000" pitchFamily="18" charset="-128"/>
                          <a:cs typeface="Noto Sans CJK JP Regular"/>
                        </a:rPr>
                        <a:t>用途</a:t>
                      </a:r>
                      <a:endParaRPr sz="1050" dirty="0">
                        <a:solidFill>
                          <a:srgbClr val="C00000"/>
                        </a:solidFill>
                        <a:latin typeface="UD Digi Kyokasho NK-B" panose="02020700000000000000" pitchFamily="18" charset="-128"/>
                        <a:ea typeface="UD Digi Kyokasho NK-B" panose="02020700000000000000" pitchFamily="18" charset="-128"/>
                        <a:cs typeface="Noto Sans CJK JP Regular"/>
                      </a:endParaRPr>
                    </a:p>
                  </a:txBody>
                  <a:tcPr marL="0" marR="0" marT="27305" marB="0">
                    <a:lnL w="9525">
                      <a:solidFill>
                        <a:srgbClr val="000000"/>
                      </a:solidFill>
                      <a:prstDash val="solid"/>
                    </a:lnL>
                    <a:lnR w="9525">
                      <a:solidFill>
                        <a:srgbClr val="000000"/>
                      </a:solidFill>
                      <a:prstDash val="solid"/>
                    </a:lnR>
                    <a:lnT w="9525">
                      <a:solidFill>
                        <a:srgbClr val="000000"/>
                      </a:solidFill>
                      <a:prstDash val="solid"/>
                    </a:lnT>
                    <a:lnB w="19050">
                      <a:solidFill>
                        <a:srgbClr val="000000"/>
                      </a:solidFill>
                      <a:prstDash val="solid"/>
                    </a:lnB>
                    <a:solidFill>
                      <a:schemeClr val="bg2"/>
                    </a:solidFill>
                  </a:tcPr>
                </a:tc>
                <a:tc>
                  <a:txBody>
                    <a:bodyPr/>
                    <a:lstStyle/>
                    <a:p>
                      <a:pPr marL="26670" algn="ctr">
                        <a:lnSpc>
                          <a:spcPct val="100000"/>
                        </a:lnSpc>
                        <a:spcBef>
                          <a:spcPts val="215"/>
                        </a:spcBef>
                      </a:pPr>
                      <a:r>
                        <a:rPr sz="1050" spc="30" dirty="0">
                          <a:solidFill>
                            <a:srgbClr val="C00000"/>
                          </a:solidFill>
                          <a:latin typeface="UD Digi Kyokasho NK-B" panose="02020700000000000000" pitchFamily="18" charset="-128"/>
                          <a:ea typeface="UD Digi Kyokasho NK-B" panose="02020700000000000000" pitchFamily="18" charset="-128"/>
                          <a:cs typeface="Noto Sans CJK JP Regular"/>
                        </a:rPr>
                        <a:t>段階</a:t>
                      </a:r>
                      <a:endParaRPr sz="1050" dirty="0">
                        <a:solidFill>
                          <a:srgbClr val="C00000"/>
                        </a:solidFill>
                        <a:latin typeface="UD Digi Kyokasho NK-B" panose="02020700000000000000" pitchFamily="18" charset="-128"/>
                        <a:ea typeface="UD Digi Kyokasho NK-B" panose="02020700000000000000" pitchFamily="18" charset="-128"/>
                        <a:cs typeface="Noto Sans CJK JP Regular"/>
                      </a:endParaRPr>
                    </a:p>
                  </a:txBody>
                  <a:tcPr marL="0" marR="0" marT="27305" marB="0">
                    <a:lnL w="9525">
                      <a:solidFill>
                        <a:srgbClr val="000000"/>
                      </a:solidFill>
                      <a:prstDash val="solid"/>
                    </a:lnL>
                    <a:lnR w="9525">
                      <a:solidFill>
                        <a:srgbClr val="000000"/>
                      </a:solidFill>
                      <a:prstDash val="solid"/>
                    </a:lnR>
                    <a:lnT w="9525">
                      <a:solidFill>
                        <a:srgbClr val="000000"/>
                      </a:solidFill>
                      <a:prstDash val="solid"/>
                    </a:lnT>
                    <a:lnB w="19050">
                      <a:solidFill>
                        <a:srgbClr val="000000"/>
                      </a:solidFill>
                      <a:prstDash val="solid"/>
                    </a:lnB>
                    <a:solidFill>
                      <a:schemeClr val="bg2"/>
                    </a:solidFill>
                  </a:tcPr>
                </a:tc>
                <a:tc>
                  <a:txBody>
                    <a:bodyPr/>
                    <a:lstStyle/>
                    <a:p>
                      <a:pPr marL="26034" algn="ctr">
                        <a:lnSpc>
                          <a:spcPct val="100000"/>
                        </a:lnSpc>
                        <a:spcBef>
                          <a:spcPts val="215"/>
                        </a:spcBef>
                      </a:pPr>
                      <a:r>
                        <a:rPr sz="1050" spc="30" dirty="0">
                          <a:solidFill>
                            <a:srgbClr val="C00000"/>
                          </a:solidFill>
                          <a:latin typeface="UD Digi Kyokasho NK-B" panose="02020700000000000000" pitchFamily="18" charset="-128"/>
                          <a:ea typeface="UD Digi Kyokasho NK-B" panose="02020700000000000000" pitchFamily="18" charset="-128"/>
                          <a:cs typeface="Noto Sans CJK JP Regular"/>
                        </a:rPr>
                        <a:t>材料</a:t>
                      </a:r>
                      <a:endParaRPr sz="1050" dirty="0">
                        <a:solidFill>
                          <a:srgbClr val="C00000"/>
                        </a:solidFill>
                        <a:latin typeface="UD Digi Kyokasho NK-B" panose="02020700000000000000" pitchFamily="18" charset="-128"/>
                        <a:ea typeface="UD Digi Kyokasho NK-B" panose="02020700000000000000" pitchFamily="18" charset="-128"/>
                        <a:cs typeface="Noto Sans CJK JP Regular"/>
                      </a:endParaRPr>
                    </a:p>
                  </a:txBody>
                  <a:tcPr marL="0" marR="0" marT="27305" marB="0">
                    <a:lnL w="9525">
                      <a:solidFill>
                        <a:srgbClr val="000000"/>
                      </a:solidFill>
                      <a:prstDash val="solid"/>
                    </a:lnL>
                    <a:lnR w="9525">
                      <a:solidFill>
                        <a:srgbClr val="000000"/>
                      </a:solidFill>
                      <a:prstDash val="solid"/>
                    </a:lnR>
                    <a:lnT w="9525">
                      <a:solidFill>
                        <a:srgbClr val="000000"/>
                      </a:solidFill>
                      <a:prstDash val="solid"/>
                    </a:lnT>
                    <a:lnB w="19050">
                      <a:solidFill>
                        <a:srgbClr val="000000"/>
                      </a:solidFill>
                      <a:prstDash val="solid"/>
                    </a:lnB>
                    <a:solidFill>
                      <a:schemeClr val="bg2"/>
                    </a:solidFill>
                  </a:tcPr>
                </a:tc>
                <a:tc>
                  <a:txBody>
                    <a:bodyPr/>
                    <a:lstStyle/>
                    <a:p>
                      <a:pPr marL="26034" algn="ctr">
                        <a:lnSpc>
                          <a:spcPct val="100000"/>
                        </a:lnSpc>
                        <a:spcBef>
                          <a:spcPts val="215"/>
                        </a:spcBef>
                      </a:pPr>
                      <a:r>
                        <a:rPr sz="1050" spc="30" dirty="0">
                          <a:solidFill>
                            <a:srgbClr val="C00000"/>
                          </a:solidFill>
                          <a:latin typeface="UD Digi Kyokasho NK-B" panose="02020700000000000000" pitchFamily="18" charset="-128"/>
                          <a:ea typeface="UD Digi Kyokasho NK-B" panose="02020700000000000000" pitchFamily="18" charset="-128"/>
                          <a:cs typeface="Noto Sans CJK JP Regular"/>
                        </a:rPr>
                        <a:t>会社名</a:t>
                      </a:r>
                      <a:endParaRPr sz="1050" dirty="0">
                        <a:solidFill>
                          <a:srgbClr val="C00000"/>
                        </a:solidFill>
                        <a:latin typeface="UD Digi Kyokasho NK-B" panose="02020700000000000000" pitchFamily="18" charset="-128"/>
                        <a:ea typeface="UD Digi Kyokasho NK-B" panose="02020700000000000000" pitchFamily="18" charset="-128"/>
                        <a:cs typeface="Noto Sans CJK JP Regular"/>
                      </a:endParaRPr>
                    </a:p>
                  </a:txBody>
                  <a:tcPr marL="0" marR="0" marT="27305" marB="0">
                    <a:lnL w="9525">
                      <a:solidFill>
                        <a:srgbClr val="000000"/>
                      </a:solidFill>
                      <a:prstDash val="solid"/>
                    </a:lnL>
                    <a:lnR w="9525">
                      <a:solidFill>
                        <a:srgbClr val="000000"/>
                      </a:solidFill>
                      <a:prstDash val="solid"/>
                    </a:lnR>
                    <a:lnT w="9525">
                      <a:solidFill>
                        <a:srgbClr val="000000"/>
                      </a:solidFill>
                      <a:prstDash val="solid"/>
                    </a:lnT>
                    <a:lnB w="19050">
                      <a:solidFill>
                        <a:srgbClr val="000000"/>
                      </a:solidFill>
                      <a:prstDash val="solid"/>
                    </a:lnB>
                    <a:solidFill>
                      <a:schemeClr val="bg2"/>
                    </a:solidFill>
                  </a:tcPr>
                </a:tc>
                <a:tc>
                  <a:txBody>
                    <a:bodyPr/>
                    <a:lstStyle/>
                    <a:p>
                      <a:pPr marL="26034" algn="ctr">
                        <a:lnSpc>
                          <a:spcPct val="100000"/>
                        </a:lnSpc>
                        <a:spcBef>
                          <a:spcPts val="215"/>
                        </a:spcBef>
                      </a:pPr>
                      <a:r>
                        <a:rPr sz="1050" spc="30" dirty="0">
                          <a:solidFill>
                            <a:srgbClr val="C00000"/>
                          </a:solidFill>
                          <a:latin typeface="UD Digi Kyokasho NK-B" panose="02020700000000000000" pitchFamily="18" charset="-128"/>
                          <a:ea typeface="UD Digi Kyokasho NK-B" panose="02020700000000000000" pitchFamily="18" charset="-128"/>
                          <a:cs typeface="Noto Sans CJK JP Regular"/>
                        </a:rPr>
                        <a:t>開発国</a:t>
                      </a:r>
                      <a:endParaRPr sz="1050" dirty="0">
                        <a:solidFill>
                          <a:srgbClr val="C00000"/>
                        </a:solidFill>
                        <a:latin typeface="UD Digi Kyokasho NK-B" panose="02020700000000000000" pitchFamily="18" charset="-128"/>
                        <a:ea typeface="UD Digi Kyokasho NK-B" panose="02020700000000000000" pitchFamily="18" charset="-128"/>
                        <a:cs typeface="Noto Sans CJK JP Regular"/>
                      </a:endParaRPr>
                    </a:p>
                  </a:txBody>
                  <a:tcPr marL="0" marR="0" marT="27305" marB="0">
                    <a:lnL w="9525">
                      <a:solidFill>
                        <a:srgbClr val="000000"/>
                      </a:solidFill>
                      <a:prstDash val="solid"/>
                    </a:lnL>
                    <a:lnR w="9525">
                      <a:solidFill>
                        <a:srgbClr val="000000"/>
                      </a:solidFill>
                      <a:prstDash val="solid"/>
                    </a:lnR>
                    <a:lnT w="9525">
                      <a:solidFill>
                        <a:srgbClr val="000000"/>
                      </a:solidFill>
                      <a:prstDash val="solid"/>
                    </a:lnT>
                    <a:lnB w="19050">
                      <a:solidFill>
                        <a:srgbClr val="000000"/>
                      </a:solidFill>
                      <a:prstDash val="solid"/>
                    </a:lnB>
                    <a:solidFill>
                      <a:schemeClr val="bg2"/>
                    </a:solidFill>
                  </a:tcPr>
                </a:tc>
                <a:tc>
                  <a:txBody>
                    <a:bodyPr/>
                    <a:lstStyle/>
                    <a:p>
                      <a:pPr marL="25400" algn="ctr">
                        <a:lnSpc>
                          <a:spcPct val="100000"/>
                        </a:lnSpc>
                        <a:spcBef>
                          <a:spcPts val="215"/>
                        </a:spcBef>
                      </a:pPr>
                      <a:r>
                        <a:rPr sz="1050" spc="30" dirty="0">
                          <a:solidFill>
                            <a:srgbClr val="C00000"/>
                          </a:solidFill>
                          <a:latin typeface="UD Digi Kyokasho NK-B" panose="02020700000000000000" pitchFamily="18" charset="-128"/>
                          <a:ea typeface="UD Digi Kyokasho NK-B" panose="02020700000000000000" pitchFamily="18" charset="-128"/>
                          <a:cs typeface="Noto Sans CJK JP Regular"/>
                        </a:rPr>
                        <a:t>備考</a:t>
                      </a:r>
                      <a:endParaRPr sz="1050" dirty="0">
                        <a:solidFill>
                          <a:srgbClr val="C00000"/>
                        </a:solidFill>
                        <a:latin typeface="UD Digi Kyokasho NK-B" panose="02020700000000000000" pitchFamily="18" charset="-128"/>
                        <a:ea typeface="UD Digi Kyokasho NK-B" panose="02020700000000000000" pitchFamily="18" charset="-128"/>
                        <a:cs typeface="Noto Sans CJK JP Regular"/>
                      </a:endParaRPr>
                    </a:p>
                  </a:txBody>
                  <a:tcPr marL="0" marR="0" marT="27305" marB="0">
                    <a:lnL w="9525">
                      <a:solidFill>
                        <a:srgbClr val="000000"/>
                      </a:solidFill>
                      <a:prstDash val="solid"/>
                    </a:lnL>
                    <a:lnR w="19050">
                      <a:solidFill>
                        <a:srgbClr val="000000"/>
                      </a:solidFill>
                      <a:prstDash val="solid"/>
                    </a:lnR>
                    <a:lnT w="9525">
                      <a:solidFill>
                        <a:srgbClr val="000000"/>
                      </a:solidFill>
                      <a:prstDash val="solid"/>
                    </a:lnT>
                    <a:lnB w="19050">
                      <a:solidFill>
                        <a:srgbClr val="000000"/>
                      </a:solidFill>
                      <a:prstDash val="solid"/>
                    </a:lnB>
                    <a:solidFill>
                      <a:schemeClr val="bg2"/>
                    </a:solidFill>
                  </a:tcPr>
                </a:tc>
                <a:extLst>
                  <a:ext uri="{0D108BD9-81ED-4DB2-BD59-A6C34878D82A}">
                    <a16:rowId xmlns:a16="http://schemas.microsoft.com/office/drawing/2014/main" val="10000"/>
                  </a:ext>
                </a:extLst>
              </a:tr>
              <a:tr h="234315">
                <a:tc>
                  <a:txBody>
                    <a:bodyPr/>
                    <a:lstStyle/>
                    <a:p>
                      <a:pPr marL="27305">
                        <a:lnSpc>
                          <a:spcPct val="100000"/>
                        </a:lnSpc>
                        <a:spcBef>
                          <a:spcPts val="254"/>
                        </a:spcBef>
                      </a:pPr>
                      <a:r>
                        <a:rPr sz="1050" spc="30" dirty="0">
                          <a:latin typeface="UD Digi Kyokasho NK-B" panose="02020700000000000000" pitchFamily="18" charset="-128"/>
                          <a:ea typeface="UD Digi Kyokasho NK-B" panose="02020700000000000000" pitchFamily="18" charset="-128"/>
                          <a:cs typeface="Noto Sans CJK JP Regular"/>
                        </a:rPr>
                        <a:t>タリグルセラーゼ・アルファ</a:t>
                      </a:r>
                      <a:endParaRPr sz="1050" dirty="0">
                        <a:latin typeface="UD Digi Kyokasho NK-B" panose="02020700000000000000" pitchFamily="18" charset="-128"/>
                        <a:ea typeface="UD Digi Kyokasho NK-B" panose="02020700000000000000" pitchFamily="18" charset="-128"/>
                        <a:cs typeface="Noto Sans CJK JP Regular"/>
                      </a:endParaRPr>
                    </a:p>
                  </a:txBody>
                  <a:tcPr marL="0" marR="0" marT="32384" marB="0">
                    <a:lnL w="9525">
                      <a:solidFill>
                        <a:srgbClr val="000000"/>
                      </a:solidFill>
                      <a:prstDash val="solid"/>
                    </a:lnL>
                    <a:lnR w="9525">
                      <a:solidFill>
                        <a:srgbClr val="000000"/>
                      </a:solidFill>
                      <a:prstDash val="solid"/>
                    </a:lnR>
                    <a:lnT w="19050">
                      <a:solidFill>
                        <a:srgbClr val="000000"/>
                      </a:solidFill>
                      <a:prstDash val="solid"/>
                    </a:lnT>
                    <a:lnB w="9525">
                      <a:solidFill>
                        <a:srgbClr val="000000"/>
                      </a:solidFill>
                      <a:prstDash val="solid"/>
                    </a:lnB>
                  </a:tcPr>
                </a:tc>
                <a:tc>
                  <a:txBody>
                    <a:bodyPr/>
                    <a:lstStyle/>
                    <a:p>
                      <a:pPr marL="26670">
                        <a:lnSpc>
                          <a:spcPct val="100000"/>
                        </a:lnSpc>
                        <a:spcBef>
                          <a:spcPts val="254"/>
                        </a:spcBef>
                      </a:pPr>
                      <a:r>
                        <a:rPr sz="1050" spc="30" dirty="0">
                          <a:latin typeface="UD Digi Kyokasho NK-B" panose="02020700000000000000" pitchFamily="18" charset="-128"/>
                          <a:ea typeface="UD Digi Kyokasho NK-B" panose="02020700000000000000" pitchFamily="18" charset="-128"/>
                          <a:cs typeface="Noto Sans CJK JP Regular"/>
                        </a:rPr>
                        <a:t>ゴーシェ病（希少疾患</a:t>
                      </a:r>
                      <a:endParaRPr sz="1050" dirty="0">
                        <a:latin typeface="UD Digi Kyokasho NK-B" panose="02020700000000000000" pitchFamily="18" charset="-128"/>
                        <a:ea typeface="UD Digi Kyokasho NK-B" panose="02020700000000000000" pitchFamily="18" charset="-128"/>
                        <a:cs typeface="Noto Sans CJK JP Regular"/>
                      </a:endParaRPr>
                    </a:p>
                  </a:txBody>
                  <a:tcPr marL="0" marR="0" marT="32384" marB="0">
                    <a:lnL w="9525">
                      <a:solidFill>
                        <a:srgbClr val="000000"/>
                      </a:solidFill>
                      <a:prstDash val="solid"/>
                    </a:lnL>
                    <a:lnR w="9525">
                      <a:solidFill>
                        <a:srgbClr val="000000"/>
                      </a:solidFill>
                      <a:prstDash val="solid"/>
                    </a:lnR>
                    <a:lnT w="19050">
                      <a:solidFill>
                        <a:srgbClr val="000000"/>
                      </a:solidFill>
                      <a:prstDash val="solid"/>
                    </a:lnT>
                    <a:lnB w="9525">
                      <a:solidFill>
                        <a:srgbClr val="000000"/>
                      </a:solidFill>
                      <a:prstDash val="solid"/>
                    </a:lnB>
                  </a:tcPr>
                </a:tc>
                <a:tc>
                  <a:txBody>
                    <a:bodyPr/>
                    <a:lstStyle/>
                    <a:p>
                      <a:pPr marL="26670">
                        <a:lnSpc>
                          <a:spcPct val="100000"/>
                        </a:lnSpc>
                        <a:spcBef>
                          <a:spcPts val="254"/>
                        </a:spcBef>
                      </a:pPr>
                      <a:r>
                        <a:rPr sz="1050" spc="70" dirty="0">
                          <a:latin typeface="UD Digi Kyokasho NK-B" panose="02020700000000000000" pitchFamily="18" charset="-128"/>
                          <a:ea typeface="UD Digi Kyokasho NK-B" panose="02020700000000000000" pitchFamily="18" charset="-128"/>
                          <a:cs typeface="Noto Sans CJK JP Regular"/>
                        </a:rPr>
                        <a:t>FDA</a:t>
                      </a:r>
                      <a:r>
                        <a:rPr sz="1050" spc="30" dirty="0">
                          <a:latin typeface="UD Digi Kyokasho NK-B" panose="02020700000000000000" pitchFamily="18" charset="-128"/>
                          <a:ea typeface="UD Digi Kyokasho NK-B" panose="02020700000000000000" pitchFamily="18" charset="-128"/>
                          <a:cs typeface="Noto Sans CJK JP Regular"/>
                        </a:rPr>
                        <a:t>承認</a:t>
                      </a:r>
                      <a:r>
                        <a:rPr sz="1050" spc="35" dirty="0">
                          <a:latin typeface="UD Digi Kyokasho NK-B" panose="02020700000000000000" pitchFamily="18" charset="-128"/>
                          <a:ea typeface="UD Digi Kyokasho NK-B" panose="02020700000000000000" pitchFamily="18" charset="-128"/>
                          <a:cs typeface="Noto Sans CJK JP Regular"/>
                        </a:rPr>
                        <a:t>済</a:t>
                      </a:r>
                      <a:endParaRPr sz="1050">
                        <a:latin typeface="UD Digi Kyokasho NK-B" panose="02020700000000000000" pitchFamily="18" charset="-128"/>
                        <a:ea typeface="UD Digi Kyokasho NK-B" panose="02020700000000000000" pitchFamily="18" charset="-128"/>
                        <a:cs typeface="Noto Sans CJK JP Regular"/>
                      </a:endParaRPr>
                    </a:p>
                  </a:txBody>
                  <a:tcPr marL="0" marR="0" marT="32384" marB="0">
                    <a:lnL w="9525">
                      <a:solidFill>
                        <a:srgbClr val="000000"/>
                      </a:solidFill>
                      <a:prstDash val="solid"/>
                    </a:lnL>
                    <a:lnR w="9525">
                      <a:solidFill>
                        <a:srgbClr val="000000"/>
                      </a:solidFill>
                      <a:prstDash val="solid"/>
                    </a:lnR>
                    <a:lnT w="19050">
                      <a:solidFill>
                        <a:srgbClr val="000000"/>
                      </a:solidFill>
                      <a:prstDash val="solid"/>
                    </a:lnT>
                    <a:lnB w="9525">
                      <a:solidFill>
                        <a:srgbClr val="000000"/>
                      </a:solidFill>
                      <a:prstDash val="solid"/>
                    </a:lnB>
                  </a:tcPr>
                </a:tc>
                <a:tc>
                  <a:txBody>
                    <a:bodyPr/>
                    <a:lstStyle/>
                    <a:p>
                      <a:pPr marL="26034">
                        <a:lnSpc>
                          <a:spcPct val="100000"/>
                        </a:lnSpc>
                        <a:spcBef>
                          <a:spcPts val="254"/>
                        </a:spcBef>
                      </a:pPr>
                      <a:r>
                        <a:rPr sz="1050" spc="30" dirty="0">
                          <a:latin typeface="UD Digi Kyokasho NK-B" panose="02020700000000000000" pitchFamily="18" charset="-128"/>
                          <a:ea typeface="UD Digi Kyokasho NK-B" panose="02020700000000000000" pitchFamily="18" charset="-128"/>
                          <a:cs typeface="Noto Sans CJK JP Regular"/>
                        </a:rPr>
                        <a:t>ニンジン培養細胞</a:t>
                      </a:r>
                      <a:endParaRPr sz="1050">
                        <a:latin typeface="UD Digi Kyokasho NK-B" panose="02020700000000000000" pitchFamily="18" charset="-128"/>
                        <a:ea typeface="UD Digi Kyokasho NK-B" panose="02020700000000000000" pitchFamily="18" charset="-128"/>
                        <a:cs typeface="Noto Sans CJK JP Regular"/>
                      </a:endParaRPr>
                    </a:p>
                  </a:txBody>
                  <a:tcPr marL="0" marR="0" marT="32384" marB="0">
                    <a:lnL w="9525">
                      <a:solidFill>
                        <a:srgbClr val="000000"/>
                      </a:solidFill>
                      <a:prstDash val="solid"/>
                    </a:lnL>
                    <a:lnR w="9525">
                      <a:solidFill>
                        <a:srgbClr val="000000"/>
                      </a:solidFill>
                      <a:prstDash val="solid"/>
                    </a:lnR>
                    <a:lnT w="19050">
                      <a:solidFill>
                        <a:srgbClr val="000000"/>
                      </a:solidFill>
                      <a:prstDash val="solid"/>
                    </a:lnT>
                    <a:lnB w="9525">
                      <a:solidFill>
                        <a:srgbClr val="000000"/>
                      </a:solidFill>
                      <a:prstDash val="solid"/>
                    </a:lnB>
                  </a:tcPr>
                </a:tc>
                <a:tc>
                  <a:txBody>
                    <a:bodyPr/>
                    <a:lstStyle/>
                    <a:p>
                      <a:pPr marL="26034">
                        <a:lnSpc>
                          <a:spcPct val="100000"/>
                        </a:lnSpc>
                        <a:spcBef>
                          <a:spcPts val="254"/>
                        </a:spcBef>
                      </a:pPr>
                      <a:r>
                        <a:rPr sz="1050" spc="-20" dirty="0">
                          <a:latin typeface="UD Digi Kyokasho NK-B" panose="02020700000000000000" pitchFamily="18" charset="-128"/>
                          <a:ea typeface="UD Digi Kyokasho NK-B" panose="02020700000000000000" pitchFamily="18" charset="-128"/>
                          <a:cs typeface="Noto Sans CJK JP Regular"/>
                        </a:rPr>
                        <a:t>Protalix</a:t>
                      </a:r>
                      <a:endParaRPr sz="1050">
                        <a:latin typeface="UD Digi Kyokasho NK-B" panose="02020700000000000000" pitchFamily="18" charset="-128"/>
                        <a:ea typeface="UD Digi Kyokasho NK-B" panose="02020700000000000000" pitchFamily="18" charset="-128"/>
                        <a:cs typeface="Noto Sans CJK JP Regular"/>
                      </a:endParaRPr>
                    </a:p>
                  </a:txBody>
                  <a:tcPr marL="0" marR="0" marT="32384" marB="0">
                    <a:lnL w="9525">
                      <a:solidFill>
                        <a:srgbClr val="000000"/>
                      </a:solidFill>
                      <a:prstDash val="solid"/>
                    </a:lnL>
                    <a:lnR w="9525">
                      <a:solidFill>
                        <a:srgbClr val="000000"/>
                      </a:solidFill>
                      <a:prstDash val="solid"/>
                    </a:lnR>
                    <a:lnT w="19050">
                      <a:solidFill>
                        <a:srgbClr val="000000"/>
                      </a:solidFill>
                      <a:prstDash val="solid"/>
                    </a:lnT>
                    <a:lnB w="9525">
                      <a:solidFill>
                        <a:srgbClr val="000000"/>
                      </a:solidFill>
                      <a:prstDash val="solid"/>
                    </a:lnB>
                  </a:tcPr>
                </a:tc>
                <a:tc>
                  <a:txBody>
                    <a:bodyPr/>
                    <a:lstStyle/>
                    <a:p>
                      <a:pPr marL="26034">
                        <a:lnSpc>
                          <a:spcPct val="100000"/>
                        </a:lnSpc>
                        <a:spcBef>
                          <a:spcPts val="254"/>
                        </a:spcBef>
                      </a:pPr>
                      <a:r>
                        <a:rPr sz="1050" spc="30" dirty="0">
                          <a:latin typeface="UD Digi Kyokasho NK-B" panose="02020700000000000000" pitchFamily="18" charset="-128"/>
                          <a:ea typeface="UD Digi Kyokasho NK-B" panose="02020700000000000000" pitchFamily="18" charset="-128"/>
                          <a:cs typeface="Noto Sans CJK JP Regular"/>
                        </a:rPr>
                        <a:t>イスラエル</a:t>
                      </a:r>
                      <a:endParaRPr sz="1050">
                        <a:latin typeface="UD Digi Kyokasho NK-B" panose="02020700000000000000" pitchFamily="18" charset="-128"/>
                        <a:ea typeface="UD Digi Kyokasho NK-B" panose="02020700000000000000" pitchFamily="18" charset="-128"/>
                        <a:cs typeface="Noto Sans CJK JP Regular"/>
                      </a:endParaRPr>
                    </a:p>
                  </a:txBody>
                  <a:tcPr marL="0" marR="0" marT="32384" marB="0">
                    <a:lnL w="9525">
                      <a:solidFill>
                        <a:srgbClr val="000000"/>
                      </a:solidFill>
                      <a:prstDash val="solid"/>
                    </a:lnL>
                    <a:lnR w="9525">
                      <a:solidFill>
                        <a:srgbClr val="000000"/>
                      </a:solidFill>
                      <a:prstDash val="solid"/>
                    </a:lnR>
                    <a:lnT w="19050">
                      <a:solidFill>
                        <a:srgbClr val="000000"/>
                      </a:solidFill>
                      <a:prstDash val="solid"/>
                    </a:lnT>
                    <a:lnB w="9525">
                      <a:solidFill>
                        <a:srgbClr val="000000"/>
                      </a:solidFill>
                      <a:prstDash val="solid"/>
                    </a:lnB>
                  </a:tcPr>
                </a:tc>
                <a:tc>
                  <a:txBody>
                    <a:bodyPr/>
                    <a:lstStyle/>
                    <a:p>
                      <a:pPr marL="25400">
                        <a:lnSpc>
                          <a:spcPct val="100000"/>
                        </a:lnSpc>
                        <a:spcBef>
                          <a:spcPts val="254"/>
                        </a:spcBef>
                      </a:pPr>
                      <a:r>
                        <a:rPr sz="1050" spc="-10" dirty="0">
                          <a:latin typeface="UD Digi Kyokasho NK-B" panose="02020700000000000000" pitchFamily="18" charset="-128"/>
                          <a:ea typeface="UD Digi Kyokasho NK-B" panose="02020700000000000000" pitchFamily="18" charset="-128"/>
                          <a:cs typeface="Noto Sans CJK JP Regular"/>
                        </a:rPr>
                        <a:t>2012</a:t>
                      </a:r>
                      <a:r>
                        <a:rPr sz="1050" spc="5" dirty="0">
                          <a:latin typeface="UD Digi Kyokasho NK-B" panose="02020700000000000000" pitchFamily="18" charset="-128"/>
                          <a:ea typeface="UD Digi Kyokasho NK-B" panose="02020700000000000000" pitchFamily="18" charset="-128"/>
                          <a:cs typeface="Noto Sans CJK JP Regular"/>
                        </a:rPr>
                        <a:t>年</a:t>
                      </a:r>
                      <a:endParaRPr sz="1050">
                        <a:latin typeface="UD Digi Kyokasho NK-B" panose="02020700000000000000" pitchFamily="18" charset="-128"/>
                        <a:ea typeface="UD Digi Kyokasho NK-B" panose="02020700000000000000" pitchFamily="18" charset="-128"/>
                        <a:cs typeface="Noto Sans CJK JP Regular"/>
                      </a:endParaRPr>
                    </a:p>
                  </a:txBody>
                  <a:tcPr marL="0" marR="0" marT="32384" marB="0">
                    <a:lnL w="9525">
                      <a:solidFill>
                        <a:srgbClr val="000000"/>
                      </a:solidFill>
                      <a:prstDash val="solid"/>
                    </a:lnL>
                    <a:lnR w="19050">
                      <a:solidFill>
                        <a:srgbClr val="000000"/>
                      </a:solidFill>
                      <a:prstDash val="solid"/>
                    </a:lnR>
                    <a:lnT w="19050">
                      <a:solidFill>
                        <a:srgbClr val="000000"/>
                      </a:solidFill>
                      <a:prstDash val="solid"/>
                    </a:lnT>
                    <a:lnB w="9525">
                      <a:solidFill>
                        <a:srgbClr val="000000"/>
                      </a:solidFill>
                      <a:prstDash val="solid"/>
                    </a:lnB>
                  </a:tcPr>
                </a:tc>
                <a:extLst>
                  <a:ext uri="{0D108BD9-81ED-4DB2-BD59-A6C34878D82A}">
                    <a16:rowId xmlns:a16="http://schemas.microsoft.com/office/drawing/2014/main" val="10001"/>
                  </a:ext>
                </a:extLst>
              </a:tr>
              <a:tr h="229870">
                <a:tc>
                  <a:txBody>
                    <a:bodyPr/>
                    <a:lstStyle/>
                    <a:p>
                      <a:pPr marL="27305">
                        <a:lnSpc>
                          <a:spcPct val="100000"/>
                        </a:lnSpc>
                        <a:spcBef>
                          <a:spcPts val="215"/>
                        </a:spcBef>
                      </a:pPr>
                      <a:r>
                        <a:rPr sz="1050" spc="30" dirty="0">
                          <a:latin typeface="UD Digi Kyokasho NK-B" panose="02020700000000000000" pitchFamily="18" charset="-128"/>
                          <a:ea typeface="UD Digi Kyokasho NK-B" panose="02020700000000000000" pitchFamily="18" charset="-128"/>
                          <a:cs typeface="Noto Sans CJK JP Regular"/>
                        </a:rPr>
                        <a:t>ロタウィルスワクチン</a:t>
                      </a:r>
                      <a:endParaRPr sz="1050" dirty="0">
                        <a:latin typeface="UD Digi Kyokasho NK-B" panose="02020700000000000000" pitchFamily="18" charset="-128"/>
                        <a:ea typeface="UD Digi Kyokasho NK-B" panose="02020700000000000000" pitchFamily="18" charset="-128"/>
                        <a:cs typeface="Noto Sans CJK JP Regular"/>
                      </a:endParaRPr>
                    </a:p>
                  </a:txBody>
                  <a:tcPr marL="0" marR="0" marT="2730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26670">
                        <a:lnSpc>
                          <a:spcPct val="100000"/>
                        </a:lnSpc>
                        <a:spcBef>
                          <a:spcPts val="215"/>
                        </a:spcBef>
                      </a:pPr>
                      <a:r>
                        <a:rPr sz="1050" spc="30" dirty="0">
                          <a:latin typeface="UD Digi Kyokasho NK-B" panose="02020700000000000000" pitchFamily="18" charset="-128"/>
                          <a:ea typeface="UD Digi Kyokasho NK-B" panose="02020700000000000000" pitchFamily="18" charset="-128"/>
                          <a:cs typeface="Noto Sans CJK JP Regular"/>
                        </a:rPr>
                        <a:t>ワクチン</a:t>
                      </a:r>
                      <a:endParaRPr sz="1050" dirty="0">
                        <a:latin typeface="UD Digi Kyokasho NK-B" panose="02020700000000000000" pitchFamily="18" charset="-128"/>
                        <a:ea typeface="UD Digi Kyokasho NK-B" panose="02020700000000000000" pitchFamily="18" charset="-128"/>
                        <a:cs typeface="Noto Sans CJK JP Regular"/>
                      </a:endParaRPr>
                    </a:p>
                  </a:txBody>
                  <a:tcPr marL="0" marR="0" marT="2730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26670">
                        <a:lnSpc>
                          <a:spcPct val="100000"/>
                        </a:lnSpc>
                        <a:spcBef>
                          <a:spcPts val="215"/>
                        </a:spcBef>
                      </a:pPr>
                      <a:r>
                        <a:rPr sz="1050" spc="30" dirty="0">
                          <a:latin typeface="UD Digi Kyokasho NK-B" panose="02020700000000000000" pitchFamily="18" charset="-128"/>
                          <a:ea typeface="UD Digi Kyokasho NK-B" panose="02020700000000000000" pitchFamily="18" charset="-128"/>
                          <a:cs typeface="Noto Sans CJK JP Regular"/>
                        </a:rPr>
                        <a:t>フェーズ</a:t>
                      </a:r>
                      <a:r>
                        <a:rPr sz="1050" spc="-10" dirty="0">
                          <a:latin typeface="UD Digi Kyokasho NK-B" panose="02020700000000000000" pitchFamily="18" charset="-128"/>
                          <a:ea typeface="UD Digi Kyokasho NK-B" panose="02020700000000000000" pitchFamily="18" charset="-128"/>
                          <a:cs typeface="Noto Sans CJK JP Regular"/>
                        </a:rPr>
                        <a:t>1</a:t>
                      </a:r>
                      <a:r>
                        <a:rPr sz="1050" spc="30" dirty="0">
                          <a:latin typeface="UD Digi Kyokasho NK-B" panose="02020700000000000000" pitchFamily="18" charset="-128"/>
                          <a:ea typeface="UD Digi Kyokasho NK-B" panose="02020700000000000000" pitchFamily="18" charset="-128"/>
                          <a:cs typeface="Noto Sans CJK JP Regular"/>
                        </a:rPr>
                        <a:t>治験</a:t>
                      </a:r>
                      <a:r>
                        <a:rPr sz="1050" spc="35" dirty="0">
                          <a:latin typeface="UD Digi Kyokasho NK-B" panose="02020700000000000000" pitchFamily="18" charset="-128"/>
                          <a:ea typeface="UD Digi Kyokasho NK-B" panose="02020700000000000000" pitchFamily="18" charset="-128"/>
                          <a:cs typeface="Noto Sans CJK JP Regular"/>
                        </a:rPr>
                        <a:t>中</a:t>
                      </a:r>
                      <a:endParaRPr sz="1050">
                        <a:latin typeface="UD Digi Kyokasho NK-B" panose="02020700000000000000" pitchFamily="18" charset="-128"/>
                        <a:ea typeface="UD Digi Kyokasho NK-B" panose="02020700000000000000" pitchFamily="18" charset="-128"/>
                        <a:cs typeface="Noto Sans CJK JP Regular"/>
                      </a:endParaRPr>
                    </a:p>
                  </a:txBody>
                  <a:tcPr marL="0" marR="0" marT="2730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26034">
                        <a:lnSpc>
                          <a:spcPct val="100000"/>
                        </a:lnSpc>
                        <a:spcBef>
                          <a:spcPts val="215"/>
                        </a:spcBef>
                      </a:pPr>
                      <a:r>
                        <a:rPr sz="1050" spc="30" dirty="0" err="1">
                          <a:latin typeface="UD Digi Kyokasho NK-B" panose="02020700000000000000" pitchFamily="18" charset="-128"/>
                          <a:ea typeface="UD Digi Kyokasho NK-B" panose="02020700000000000000" pitchFamily="18" charset="-128"/>
                          <a:cs typeface="Noto Sans CJK JP Regular"/>
                        </a:rPr>
                        <a:t>ベンサミアナ（タバコ</a:t>
                      </a:r>
                      <a:r>
                        <a:rPr lang="ja-JP" altLang="en-US" sz="1050" spc="30" dirty="0">
                          <a:latin typeface="UD Digi Kyokasho NK-B" panose="02020700000000000000" pitchFamily="18" charset="-128"/>
                          <a:ea typeface="UD Digi Kyokasho NK-B" panose="02020700000000000000" pitchFamily="18" charset="-128"/>
                          <a:cs typeface="Noto Sans CJK JP Regular"/>
                        </a:rPr>
                        <a:t>）</a:t>
                      </a:r>
                      <a:endParaRPr sz="1050" dirty="0">
                        <a:latin typeface="UD Digi Kyokasho NK-B" panose="02020700000000000000" pitchFamily="18" charset="-128"/>
                        <a:ea typeface="UD Digi Kyokasho NK-B" panose="02020700000000000000" pitchFamily="18" charset="-128"/>
                        <a:cs typeface="Noto Sans CJK JP Regular"/>
                      </a:endParaRPr>
                    </a:p>
                  </a:txBody>
                  <a:tcPr marL="0" marR="0" marT="2730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spcBef>
                          <a:spcPts val="215"/>
                        </a:spcBef>
                      </a:pPr>
                      <a:r>
                        <a:rPr sz="1050" spc="15" dirty="0">
                          <a:latin typeface="UD Digi Kyokasho NK-B" panose="02020700000000000000" pitchFamily="18" charset="-128"/>
                          <a:ea typeface="UD Digi Kyokasho NK-B" panose="02020700000000000000" pitchFamily="18" charset="-128"/>
                          <a:cs typeface="Noto Sans CJK JP Regular"/>
                        </a:rPr>
                        <a:t>Medicago</a:t>
                      </a:r>
                      <a:endParaRPr sz="1050" dirty="0">
                        <a:latin typeface="UD Digi Kyokasho NK-B" panose="02020700000000000000" pitchFamily="18" charset="-128"/>
                        <a:ea typeface="UD Digi Kyokasho NK-B" panose="02020700000000000000" pitchFamily="18" charset="-128"/>
                        <a:cs typeface="Noto Sans CJK JP Regular"/>
                      </a:endParaRPr>
                    </a:p>
                  </a:txBody>
                  <a:tcPr marL="0" marR="0" marT="2730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26034">
                        <a:lnSpc>
                          <a:spcPct val="100000"/>
                        </a:lnSpc>
                        <a:spcBef>
                          <a:spcPts val="215"/>
                        </a:spcBef>
                      </a:pPr>
                      <a:r>
                        <a:rPr sz="1050" spc="30" dirty="0">
                          <a:latin typeface="UD Digi Kyokasho NK-B" panose="02020700000000000000" pitchFamily="18" charset="-128"/>
                          <a:ea typeface="UD Digi Kyokasho NK-B" panose="02020700000000000000" pitchFamily="18" charset="-128"/>
                          <a:cs typeface="Noto Sans CJK JP Regular"/>
                        </a:rPr>
                        <a:t>カナダ</a:t>
                      </a:r>
                      <a:endParaRPr sz="1050">
                        <a:latin typeface="UD Digi Kyokasho NK-B" panose="02020700000000000000" pitchFamily="18" charset="-128"/>
                        <a:ea typeface="UD Digi Kyokasho NK-B" panose="02020700000000000000" pitchFamily="18" charset="-128"/>
                        <a:cs typeface="Noto Sans CJK JP Regular"/>
                      </a:endParaRPr>
                    </a:p>
                  </a:txBody>
                  <a:tcPr marL="0" marR="0" marT="2730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1400">
                        <a:latin typeface="UD Digi Kyokasho NK-B" panose="02020700000000000000" pitchFamily="18" charset="-128"/>
                        <a:ea typeface="UD Digi Kyokasho NK-B" panose="02020700000000000000" pitchFamily="18" charset="-128"/>
                        <a:cs typeface="Times New Roman"/>
                      </a:endParaRPr>
                    </a:p>
                  </a:txBody>
                  <a:tcPr marL="0" marR="0" marT="0" marB="0">
                    <a:lnL w="9525">
                      <a:solidFill>
                        <a:srgbClr val="000000"/>
                      </a:solidFill>
                      <a:prstDash val="solid"/>
                    </a:lnL>
                    <a:lnR w="19050">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2"/>
                  </a:ext>
                </a:extLst>
              </a:tr>
              <a:tr h="229870">
                <a:tc>
                  <a:txBody>
                    <a:bodyPr/>
                    <a:lstStyle/>
                    <a:p>
                      <a:pPr marL="27305">
                        <a:lnSpc>
                          <a:spcPct val="100000"/>
                        </a:lnSpc>
                        <a:spcBef>
                          <a:spcPts val="215"/>
                        </a:spcBef>
                      </a:pPr>
                      <a:r>
                        <a:rPr sz="1050" spc="30" dirty="0">
                          <a:latin typeface="UD Digi Kyokasho NK-B" panose="02020700000000000000" pitchFamily="18" charset="-128"/>
                          <a:ea typeface="UD Digi Kyokasho NK-B" panose="02020700000000000000" pitchFamily="18" charset="-128"/>
                          <a:cs typeface="Noto Sans CJK JP Regular"/>
                        </a:rPr>
                        <a:t>インフルエンザ</a:t>
                      </a:r>
                      <a:r>
                        <a:rPr sz="1050" spc="-10" dirty="0">
                          <a:latin typeface="UD Digi Kyokasho NK-B" panose="02020700000000000000" pitchFamily="18" charset="-128"/>
                          <a:ea typeface="UD Digi Kyokasho NK-B" panose="02020700000000000000" pitchFamily="18" charset="-128"/>
                          <a:cs typeface="Noto Sans CJK JP Regular"/>
                        </a:rPr>
                        <a:t>4</a:t>
                      </a:r>
                      <a:r>
                        <a:rPr sz="1050" spc="30" dirty="0">
                          <a:latin typeface="UD Digi Kyokasho NK-B" panose="02020700000000000000" pitchFamily="18" charset="-128"/>
                          <a:ea typeface="UD Digi Kyokasho NK-B" panose="02020700000000000000" pitchFamily="18" charset="-128"/>
                          <a:cs typeface="Noto Sans CJK JP Regular"/>
                        </a:rPr>
                        <a:t>価ワクチン</a:t>
                      </a:r>
                      <a:endParaRPr sz="1050">
                        <a:latin typeface="UD Digi Kyokasho NK-B" panose="02020700000000000000" pitchFamily="18" charset="-128"/>
                        <a:ea typeface="UD Digi Kyokasho NK-B" panose="02020700000000000000" pitchFamily="18" charset="-128"/>
                        <a:cs typeface="Noto Sans CJK JP Regular"/>
                      </a:endParaRPr>
                    </a:p>
                  </a:txBody>
                  <a:tcPr marL="0" marR="0" marT="2730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26670">
                        <a:lnSpc>
                          <a:spcPct val="100000"/>
                        </a:lnSpc>
                        <a:spcBef>
                          <a:spcPts val="215"/>
                        </a:spcBef>
                      </a:pPr>
                      <a:r>
                        <a:rPr sz="1050" spc="30" dirty="0">
                          <a:latin typeface="UD Digi Kyokasho NK-B" panose="02020700000000000000" pitchFamily="18" charset="-128"/>
                          <a:ea typeface="UD Digi Kyokasho NK-B" panose="02020700000000000000" pitchFamily="18" charset="-128"/>
                          <a:cs typeface="Noto Sans CJK JP Regular"/>
                        </a:rPr>
                        <a:t>ワクチン</a:t>
                      </a:r>
                      <a:endParaRPr sz="1050" dirty="0">
                        <a:latin typeface="UD Digi Kyokasho NK-B" panose="02020700000000000000" pitchFamily="18" charset="-128"/>
                        <a:ea typeface="UD Digi Kyokasho NK-B" panose="02020700000000000000" pitchFamily="18" charset="-128"/>
                        <a:cs typeface="Noto Sans CJK JP Regular"/>
                      </a:endParaRPr>
                    </a:p>
                  </a:txBody>
                  <a:tcPr marL="0" marR="0" marT="2730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26670">
                        <a:lnSpc>
                          <a:spcPct val="100000"/>
                        </a:lnSpc>
                        <a:spcBef>
                          <a:spcPts val="215"/>
                        </a:spcBef>
                      </a:pPr>
                      <a:r>
                        <a:rPr sz="1050" spc="30" dirty="0">
                          <a:latin typeface="UD Digi Kyokasho NK-B" panose="02020700000000000000" pitchFamily="18" charset="-128"/>
                          <a:ea typeface="UD Digi Kyokasho NK-B" panose="02020700000000000000" pitchFamily="18" charset="-128"/>
                          <a:cs typeface="Noto Sans CJK JP Regular"/>
                        </a:rPr>
                        <a:t>フェーズ３治験中</a:t>
                      </a:r>
                      <a:endParaRPr sz="1050">
                        <a:latin typeface="UD Digi Kyokasho NK-B" panose="02020700000000000000" pitchFamily="18" charset="-128"/>
                        <a:ea typeface="UD Digi Kyokasho NK-B" panose="02020700000000000000" pitchFamily="18" charset="-128"/>
                        <a:cs typeface="Noto Sans CJK JP Regular"/>
                      </a:endParaRPr>
                    </a:p>
                  </a:txBody>
                  <a:tcPr marL="0" marR="0" marT="2730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26034">
                        <a:lnSpc>
                          <a:spcPct val="100000"/>
                        </a:lnSpc>
                        <a:spcBef>
                          <a:spcPts val="215"/>
                        </a:spcBef>
                      </a:pPr>
                      <a:r>
                        <a:rPr sz="1050" spc="30" dirty="0" err="1">
                          <a:latin typeface="UD Digi Kyokasho NK-B" panose="02020700000000000000" pitchFamily="18" charset="-128"/>
                          <a:ea typeface="UD Digi Kyokasho NK-B" panose="02020700000000000000" pitchFamily="18" charset="-128"/>
                          <a:cs typeface="Noto Sans CJK JP Regular"/>
                        </a:rPr>
                        <a:t>ベンサミアナ（タバコ</a:t>
                      </a:r>
                      <a:r>
                        <a:rPr lang="ja-JP" altLang="en-US" sz="1050" spc="30" dirty="0">
                          <a:latin typeface="UD Digi Kyokasho NK-B" panose="02020700000000000000" pitchFamily="18" charset="-128"/>
                          <a:ea typeface="UD Digi Kyokasho NK-B" panose="02020700000000000000" pitchFamily="18" charset="-128"/>
                          <a:cs typeface="Noto Sans CJK JP Regular"/>
                        </a:rPr>
                        <a:t>）</a:t>
                      </a:r>
                      <a:endParaRPr sz="1050" dirty="0">
                        <a:latin typeface="UD Digi Kyokasho NK-B" panose="02020700000000000000" pitchFamily="18" charset="-128"/>
                        <a:ea typeface="UD Digi Kyokasho NK-B" panose="02020700000000000000" pitchFamily="18" charset="-128"/>
                        <a:cs typeface="Noto Sans CJK JP Regular"/>
                      </a:endParaRPr>
                    </a:p>
                  </a:txBody>
                  <a:tcPr marL="0" marR="0" marT="2730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spcBef>
                          <a:spcPts val="215"/>
                        </a:spcBef>
                      </a:pPr>
                      <a:r>
                        <a:rPr sz="1050" spc="15" dirty="0">
                          <a:latin typeface="UD Digi Kyokasho NK-B" panose="02020700000000000000" pitchFamily="18" charset="-128"/>
                          <a:ea typeface="UD Digi Kyokasho NK-B" panose="02020700000000000000" pitchFamily="18" charset="-128"/>
                          <a:cs typeface="Noto Sans CJK JP Regular"/>
                        </a:rPr>
                        <a:t>Medicago</a:t>
                      </a:r>
                      <a:endParaRPr sz="1050" dirty="0">
                        <a:latin typeface="UD Digi Kyokasho NK-B" panose="02020700000000000000" pitchFamily="18" charset="-128"/>
                        <a:ea typeface="UD Digi Kyokasho NK-B" panose="02020700000000000000" pitchFamily="18" charset="-128"/>
                        <a:cs typeface="Noto Sans CJK JP Regular"/>
                      </a:endParaRPr>
                    </a:p>
                  </a:txBody>
                  <a:tcPr marL="0" marR="0" marT="2730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26034">
                        <a:lnSpc>
                          <a:spcPct val="100000"/>
                        </a:lnSpc>
                        <a:spcBef>
                          <a:spcPts val="215"/>
                        </a:spcBef>
                      </a:pPr>
                      <a:r>
                        <a:rPr sz="1050" spc="30" dirty="0">
                          <a:latin typeface="UD Digi Kyokasho NK-B" panose="02020700000000000000" pitchFamily="18" charset="-128"/>
                          <a:ea typeface="UD Digi Kyokasho NK-B" panose="02020700000000000000" pitchFamily="18" charset="-128"/>
                          <a:cs typeface="Noto Sans CJK JP Regular"/>
                        </a:rPr>
                        <a:t>カナダ</a:t>
                      </a:r>
                      <a:endParaRPr sz="1050">
                        <a:latin typeface="UD Digi Kyokasho NK-B" panose="02020700000000000000" pitchFamily="18" charset="-128"/>
                        <a:ea typeface="UD Digi Kyokasho NK-B" panose="02020700000000000000" pitchFamily="18" charset="-128"/>
                        <a:cs typeface="Noto Sans CJK JP Regular"/>
                      </a:endParaRPr>
                    </a:p>
                  </a:txBody>
                  <a:tcPr marL="0" marR="0" marT="2730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25400">
                        <a:lnSpc>
                          <a:spcPct val="100000"/>
                        </a:lnSpc>
                        <a:spcBef>
                          <a:spcPts val="215"/>
                        </a:spcBef>
                      </a:pPr>
                      <a:r>
                        <a:rPr sz="1050" spc="-10" dirty="0">
                          <a:latin typeface="UD Digi Kyokasho NK-B" panose="02020700000000000000" pitchFamily="18" charset="-128"/>
                          <a:ea typeface="UD Digi Kyokasho NK-B" panose="02020700000000000000" pitchFamily="18" charset="-128"/>
                          <a:cs typeface="Noto Sans CJK JP Regular"/>
                        </a:rPr>
                        <a:t>2020</a:t>
                      </a:r>
                      <a:r>
                        <a:rPr sz="1050" spc="30" dirty="0">
                          <a:latin typeface="UD Digi Kyokasho NK-B" panose="02020700000000000000" pitchFamily="18" charset="-128"/>
                          <a:ea typeface="UD Digi Kyokasho NK-B" panose="02020700000000000000" pitchFamily="18" charset="-128"/>
                          <a:cs typeface="Noto Sans CJK JP Regular"/>
                        </a:rPr>
                        <a:t>年</a:t>
                      </a:r>
                      <a:endParaRPr sz="1050" dirty="0">
                        <a:latin typeface="UD Digi Kyokasho NK-B" panose="02020700000000000000" pitchFamily="18" charset="-128"/>
                        <a:ea typeface="UD Digi Kyokasho NK-B" panose="02020700000000000000" pitchFamily="18" charset="-128"/>
                        <a:cs typeface="Noto Sans CJK JP Regular"/>
                      </a:endParaRPr>
                    </a:p>
                  </a:txBody>
                  <a:tcPr marL="0" marR="0" marT="27305" marB="0">
                    <a:lnL w="9525">
                      <a:solidFill>
                        <a:srgbClr val="000000"/>
                      </a:solidFill>
                      <a:prstDash val="solid"/>
                    </a:lnL>
                    <a:lnR w="19050">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3"/>
                  </a:ext>
                </a:extLst>
              </a:tr>
              <a:tr h="229870">
                <a:tc>
                  <a:txBody>
                    <a:bodyPr/>
                    <a:lstStyle/>
                    <a:p>
                      <a:pPr marL="27305">
                        <a:lnSpc>
                          <a:spcPct val="100000"/>
                        </a:lnSpc>
                        <a:spcBef>
                          <a:spcPts val="219"/>
                        </a:spcBef>
                      </a:pPr>
                      <a:r>
                        <a:rPr sz="1050" spc="-5" dirty="0">
                          <a:latin typeface="UD Digi Kyokasho NK-B" panose="02020700000000000000" pitchFamily="18" charset="-128"/>
                          <a:ea typeface="UD Digi Kyokasho NK-B" panose="02020700000000000000" pitchFamily="18" charset="-128"/>
                          <a:cs typeface="Noto Sans CJK JP Regular"/>
                        </a:rPr>
                        <a:t>ハーセプチン・バイオシミラー</a:t>
                      </a:r>
                      <a:endParaRPr sz="1050">
                        <a:latin typeface="UD Digi Kyokasho NK-B" panose="02020700000000000000" pitchFamily="18" charset="-128"/>
                        <a:ea typeface="UD Digi Kyokasho NK-B" panose="02020700000000000000" pitchFamily="18" charset="-128"/>
                        <a:cs typeface="Noto Sans CJK JP Regular"/>
                      </a:endParaRPr>
                    </a:p>
                  </a:txBody>
                  <a:tcPr marL="0" marR="0" marT="27939"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26670">
                        <a:lnSpc>
                          <a:spcPct val="100000"/>
                        </a:lnSpc>
                        <a:spcBef>
                          <a:spcPts val="219"/>
                        </a:spcBef>
                      </a:pPr>
                      <a:r>
                        <a:rPr sz="1050" spc="30" dirty="0">
                          <a:latin typeface="UD Digi Kyokasho NK-B" panose="02020700000000000000" pitchFamily="18" charset="-128"/>
                          <a:ea typeface="UD Digi Kyokasho NK-B" panose="02020700000000000000" pitchFamily="18" charset="-128"/>
                          <a:cs typeface="Noto Sans CJK JP Regular"/>
                        </a:rPr>
                        <a:t>抗体医薬</a:t>
                      </a:r>
                      <a:endParaRPr sz="1050" dirty="0">
                        <a:latin typeface="UD Digi Kyokasho NK-B" panose="02020700000000000000" pitchFamily="18" charset="-128"/>
                        <a:ea typeface="UD Digi Kyokasho NK-B" panose="02020700000000000000" pitchFamily="18" charset="-128"/>
                        <a:cs typeface="Noto Sans CJK JP Regular"/>
                      </a:endParaRPr>
                    </a:p>
                  </a:txBody>
                  <a:tcPr marL="0" marR="0" marT="27939"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26670">
                        <a:lnSpc>
                          <a:spcPct val="100000"/>
                        </a:lnSpc>
                        <a:spcBef>
                          <a:spcPts val="219"/>
                        </a:spcBef>
                      </a:pPr>
                      <a:r>
                        <a:rPr sz="1050" spc="30" dirty="0">
                          <a:latin typeface="UD Digi Kyokasho NK-B" panose="02020700000000000000" pitchFamily="18" charset="-128"/>
                          <a:ea typeface="UD Digi Kyokasho NK-B" panose="02020700000000000000" pitchFamily="18" charset="-128"/>
                          <a:cs typeface="Noto Sans CJK JP Regular"/>
                        </a:rPr>
                        <a:t>フェーズ３治験中</a:t>
                      </a:r>
                      <a:endParaRPr sz="1050">
                        <a:latin typeface="UD Digi Kyokasho NK-B" panose="02020700000000000000" pitchFamily="18" charset="-128"/>
                        <a:ea typeface="UD Digi Kyokasho NK-B" panose="02020700000000000000" pitchFamily="18" charset="-128"/>
                        <a:cs typeface="Noto Sans CJK JP Regular"/>
                      </a:endParaRPr>
                    </a:p>
                  </a:txBody>
                  <a:tcPr marL="0" marR="0" marT="27939"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26034">
                        <a:lnSpc>
                          <a:spcPct val="100000"/>
                        </a:lnSpc>
                        <a:spcBef>
                          <a:spcPts val="219"/>
                        </a:spcBef>
                      </a:pPr>
                      <a:r>
                        <a:rPr sz="1050" spc="30" dirty="0" err="1">
                          <a:latin typeface="UD Digi Kyokasho NK-B" panose="02020700000000000000" pitchFamily="18" charset="-128"/>
                          <a:ea typeface="UD Digi Kyokasho NK-B" panose="02020700000000000000" pitchFamily="18" charset="-128"/>
                          <a:cs typeface="Noto Sans CJK JP Regular"/>
                        </a:rPr>
                        <a:t>ベンサミアナ（タバコ</a:t>
                      </a:r>
                      <a:r>
                        <a:rPr lang="ja-JP" altLang="en-US" sz="1050" spc="30" dirty="0">
                          <a:latin typeface="UD Digi Kyokasho NK-B" panose="02020700000000000000" pitchFamily="18" charset="-128"/>
                          <a:ea typeface="UD Digi Kyokasho NK-B" panose="02020700000000000000" pitchFamily="18" charset="-128"/>
                          <a:cs typeface="Noto Sans CJK JP Regular"/>
                        </a:rPr>
                        <a:t>）</a:t>
                      </a:r>
                      <a:endParaRPr sz="1050" dirty="0">
                        <a:latin typeface="UD Digi Kyokasho NK-B" panose="02020700000000000000" pitchFamily="18" charset="-128"/>
                        <a:ea typeface="UD Digi Kyokasho NK-B" panose="02020700000000000000" pitchFamily="18" charset="-128"/>
                        <a:cs typeface="Noto Sans CJK JP Regular"/>
                      </a:endParaRPr>
                    </a:p>
                  </a:txBody>
                  <a:tcPr marL="0" marR="0" marT="27939"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spcBef>
                          <a:spcPts val="219"/>
                        </a:spcBef>
                      </a:pPr>
                      <a:r>
                        <a:rPr sz="1050" spc="-10" dirty="0" err="1">
                          <a:latin typeface="UD Digi Kyokasho NK-B" panose="02020700000000000000" pitchFamily="18" charset="-128"/>
                          <a:ea typeface="UD Digi Kyokasho NK-B" panose="02020700000000000000" pitchFamily="18" charset="-128"/>
                          <a:cs typeface="Noto Sans CJK JP Regular"/>
                        </a:rPr>
                        <a:t>PlantForm</a:t>
                      </a:r>
                      <a:endParaRPr sz="1050" dirty="0">
                        <a:latin typeface="UD Digi Kyokasho NK-B" panose="02020700000000000000" pitchFamily="18" charset="-128"/>
                        <a:ea typeface="UD Digi Kyokasho NK-B" panose="02020700000000000000" pitchFamily="18" charset="-128"/>
                        <a:cs typeface="Noto Sans CJK JP Regular"/>
                      </a:endParaRPr>
                    </a:p>
                  </a:txBody>
                  <a:tcPr marL="0" marR="0" marT="27939"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26034">
                        <a:lnSpc>
                          <a:spcPct val="100000"/>
                        </a:lnSpc>
                        <a:spcBef>
                          <a:spcPts val="219"/>
                        </a:spcBef>
                      </a:pPr>
                      <a:r>
                        <a:rPr sz="1050" spc="30" dirty="0">
                          <a:latin typeface="UD Digi Kyokasho NK-B" panose="02020700000000000000" pitchFamily="18" charset="-128"/>
                          <a:ea typeface="UD Digi Kyokasho NK-B" panose="02020700000000000000" pitchFamily="18" charset="-128"/>
                          <a:cs typeface="Noto Sans CJK JP Regular"/>
                        </a:rPr>
                        <a:t>カナダ</a:t>
                      </a:r>
                      <a:endParaRPr sz="1050">
                        <a:latin typeface="UD Digi Kyokasho NK-B" panose="02020700000000000000" pitchFamily="18" charset="-128"/>
                        <a:ea typeface="UD Digi Kyokasho NK-B" panose="02020700000000000000" pitchFamily="18" charset="-128"/>
                        <a:cs typeface="Noto Sans CJK JP Regular"/>
                      </a:endParaRPr>
                    </a:p>
                  </a:txBody>
                  <a:tcPr marL="0" marR="0" marT="27939"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25400">
                        <a:lnSpc>
                          <a:spcPct val="100000"/>
                        </a:lnSpc>
                        <a:spcBef>
                          <a:spcPts val="219"/>
                        </a:spcBef>
                      </a:pPr>
                      <a:r>
                        <a:rPr sz="1050" spc="-10" dirty="0">
                          <a:latin typeface="UD Digi Kyokasho NK-B" panose="02020700000000000000" pitchFamily="18" charset="-128"/>
                          <a:ea typeface="UD Digi Kyokasho NK-B" panose="02020700000000000000" pitchFamily="18" charset="-128"/>
                          <a:cs typeface="Noto Sans CJK JP Regular"/>
                        </a:rPr>
                        <a:t>2022</a:t>
                      </a:r>
                      <a:r>
                        <a:rPr sz="1050" spc="30" dirty="0">
                          <a:latin typeface="UD Digi Kyokasho NK-B" panose="02020700000000000000" pitchFamily="18" charset="-128"/>
                          <a:ea typeface="UD Digi Kyokasho NK-B" panose="02020700000000000000" pitchFamily="18" charset="-128"/>
                          <a:cs typeface="Noto Sans CJK JP Regular"/>
                        </a:rPr>
                        <a:t>年発売見込</a:t>
                      </a:r>
                      <a:r>
                        <a:rPr sz="1050" spc="35" dirty="0">
                          <a:latin typeface="UD Digi Kyokasho NK-B" panose="02020700000000000000" pitchFamily="18" charset="-128"/>
                          <a:ea typeface="UD Digi Kyokasho NK-B" panose="02020700000000000000" pitchFamily="18" charset="-128"/>
                          <a:cs typeface="Noto Sans CJK JP Regular"/>
                        </a:rPr>
                        <a:t>み</a:t>
                      </a:r>
                      <a:endParaRPr sz="1050">
                        <a:latin typeface="UD Digi Kyokasho NK-B" panose="02020700000000000000" pitchFamily="18" charset="-128"/>
                        <a:ea typeface="UD Digi Kyokasho NK-B" panose="02020700000000000000" pitchFamily="18" charset="-128"/>
                        <a:cs typeface="Noto Sans CJK JP Regular"/>
                      </a:endParaRPr>
                    </a:p>
                  </a:txBody>
                  <a:tcPr marL="0" marR="0" marT="27939" marB="0">
                    <a:lnL w="9525">
                      <a:solidFill>
                        <a:srgbClr val="000000"/>
                      </a:solidFill>
                      <a:prstDash val="solid"/>
                    </a:lnL>
                    <a:lnR w="19050">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4"/>
                  </a:ext>
                </a:extLst>
              </a:tr>
              <a:tr h="229870">
                <a:tc>
                  <a:txBody>
                    <a:bodyPr/>
                    <a:lstStyle/>
                    <a:p>
                      <a:pPr marL="27305">
                        <a:lnSpc>
                          <a:spcPct val="100000"/>
                        </a:lnSpc>
                        <a:spcBef>
                          <a:spcPts val="215"/>
                        </a:spcBef>
                      </a:pPr>
                      <a:r>
                        <a:rPr sz="1050" spc="-15" dirty="0">
                          <a:latin typeface="UD Digi Kyokasho NK-B" panose="02020700000000000000" pitchFamily="18" charset="-128"/>
                          <a:ea typeface="UD Digi Kyokasho NK-B" panose="02020700000000000000" pitchFamily="18" charset="-128"/>
                          <a:cs typeface="Noto Sans CJK JP Regular"/>
                        </a:rPr>
                        <a:t>Zmapp</a:t>
                      </a:r>
                      <a:endParaRPr sz="1050">
                        <a:latin typeface="UD Digi Kyokasho NK-B" panose="02020700000000000000" pitchFamily="18" charset="-128"/>
                        <a:ea typeface="UD Digi Kyokasho NK-B" panose="02020700000000000000" pitchFamily="18" charset="-128"/>
                        <a:cs typeface="Noto Sans CJK JP Regular"/>
                      </a:endParaRPr>
                    </a:p>
                  </a:txBody>
                  <a:tcPr marL="0" marR="0" marT="2730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26670">
                        <a:lnSpc>
                          <a:spcPct val="100000"/>
                        </a:lnSpc>
                        <a:spcBef>
                          <a:spcPts val="215"/>
                        </a:spcBef>
                      </a:pPr>
                      <a:r>
                        <a:rPr sz="1050" spc="-5" dirty="0">
                          <a:latin typeface="UD Digi Kyokasho NK-B" panose="02020700000000000000" pitchFamily="18" charset="-128"/>
                          <a:ea typeface="UD Digi Kyokasho NK-B" panose="02020700000000000000" pitchFamily="18" charset="-128"/>
                          <a:cs typeface="Noto Sans CJK JP Regular"/>
                        </a:rPr>
                        <a:t>エボラ出血熱</a:t>
                      </a:r>
                      <a:r>
                        <a:rPr sz="1050" spc="-25" dirty="0">
                          <a:latin typeface="UD Digi Kyokasho NK-B" panose="02020700000000000000" pitchFamily="18" charset="-128"/>
                          <a:ea typeface="UD Digi Kyokasho NK-B" panose="02020700000000000000" pitchFamily="18" charset="-128"/>
                          <a:cs typeface="Noto Sans CJK JP Regular"/>
                        </a:rPr>
                        <a:t>/</a:t>
                      </a:r>
                      <a:r>
                        <a:rPr sz="1050" spc="-5" dirty="0">
                          <a:latin typeface="UD Digi Kyokasho NK-B" panose="02020700000000000000" pitchFamily="18" charset="-128"/>
                          <a:ea typeface="UD Digi Kyokasho NK-B" panose="02020700000000000000" pitchFamily="18" charset="-128"/>
                          <a:cs typeface="Noto Sans CJK JP Regular"/>
                        </a:rPr>
                        <a:t>抗体医</a:t>
                      </a:r>
                      <a:r>
                        <a:rPr sz="1050" dirty="0">
                          <a:latin typeface="UD Digi Kyokasho NK-B" panose="02020700000000000000" pitchFamily="18" charset="-128"/>
                          <a:ea typeface="UD Digi Kyokasho NK-B" panose="02020700000000000000" pitchFamily="18" charset="-128"/>
                          <a:cs typeface="Noto Sans CJK JP Regular"/>
                        </a:rPr>
                        <a:t>薬</a:t>
                      </a:r>
                    </a:p>
                  </a:txBody>
                  <a:tcPr marL="0" marR="0" marT="2730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26670">
                        <a:lnSpc>
                          <a:spcPct val="100000"/>
                        </a:lnSpc>
                        <a:spcBef>
                          <a:spcPts val="215"/>
                        </a:spcBef>
                      </a:pPr>
                      <a:r>
                        <a:rPr sz="1050" spc="30" dirty="0">
                          <a:latin typeface="UD Digi Kyokasho NK-B" panose="02020700000000000000" pitchFamily="18" charset="-128"/>
                          <a:ea typeface="UD Digi Kyokasho NK-B" panose="02020700000000000000" pitchFamily="18" charset="-128"/>
                          <a:cs typeface="Noto Sans CJK JP Regular"/>
                        </a:rPr>
                        <a:t>治験中止中</a:t>
                      </a:r>
                      <a:endParaRPr sz="1050">
                        <a:latin typeface="UD Digi Kyokasho NK-B" panose="02020700000000000000" pitchFamily="18" charset="-128"/>
                        <a:ea typeface="UD Digi Kyokasho NK-B" panose="02020700000000000000" pitchFamily="18" charset="-128"/>
                        <a:cs typeface="Noto Sans CJK JP Regular"/>
                      </a:endParaRPr>
                    </a:p>
                  </a:txBody>
                  <a:tcPr marL="0" marR="0" marT="2730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26034">
                        <a:lnSpc>
                          <a:spcPct val="100000"/>
                        </a:lnSpc>
                        <a:spcBef>
                          <a:spcPts val="215"/>
                        </a:spcBef>
                      </a:pPr>
                      <a:r>
                        <a:rPr sz="1050" spc="30" dirty="0">
                          <a:latin typeface="UD Digi Kyokasho NK-B" panose="02020700000000000000" pitchFamily="18" charset="-128"/>
                          <a:ea typeface="UD Digi Kyokasho NK-B" panose="02020700000000000000" pitchFamily="18" charset="-128"/>
                          <a:cs typeface="Noto Sans CJK JP Regular"/>
                        </a:rPr>
                        <a:t>タバコ</a:t>
                      </a:r>
                      <a:endParaRPr sz="1050">
                        <a:latin typeface="UD Digi Kyokasho NK-B" panose="02020700000000000000" pitchFamily="18" charset="-128"/>
                        <a:ea typeface="UD Digi Kyokasho NK-B" panose="02020700000000000000" pitchFamily="18" charset="-128"/>
                        <a:cs typeface="Noto Sans CJK JP Regular"/>
                      </a:endParaRPr>
                    </a:p>
                  </a:txBody>
                  <a:tcPr marL="0" marR="0" marT="2730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26034">
                        <a:lnSpc>
                          <a:spcPct val="100000"/>
                        </a:lnSpc>
                        <a:spcBef>
                          <a:spcPts val="215"/>
                        </a:spcBef>
                      </a:pPr>
                      <a:r>
                        <a:rPr sz="1050" spc="10" dirty="0">
                          <a:latin typeface="UD Digi Kyokasho NK-B" panose="02020700000000000000" pitchFamily="18" charset="-128"/>
                          <a:ea typeface="UD Digi Kyokasho NK-B" panose="02020700000000000000" pitchFamily="18" charset="-128"/>
                          <a:cs typeface="Noto Sans CJK JP Regular"/>
                        </a:rPr>
                        <a:t>LeafBio</a:t>
                      </a:r>
                      <a:endParaRPr sz="1050">
                        <a:latin typeface="UD Digi Kyokasho NK-B" panose="02020700000000000000" pitchFamily="18" charset="-128"/>
                        <a:ea typeface="UD Digi Kyokasho NK-B" panose="02020700000000000000" pitchFamily="18" charset="-128"/>
                        <a:cs typeface="Noto Sans CJK JP Regular"/>
                      </a:endParaRPr>
                    </a:p>
                  </a:txBody>
                  <a:tcPr marL="0" marR="0" marT="2730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26034">
                        <a:lnSpc>
                          <a:spcPct val="100000"/>
                        </a:lnSpc>
                        <a:spcBef>
                          <a:spcPts val="215"/>
                        </a:spcBef>
                      </a:pPr>
                      <a:r>
                        <a:rPr sz="1050" spc="30" dirty="0">
                          <a:latin typeface="UD Digi Kyokasho NK-B" panose="02020700000000000000" pitchFamily="18" charset="-128"/>
                          <a:ea typeface="UD Digi Kyokasho NK-B" panose="02020700000000000000" pitchFamily="18" charset="-128"/>
                          <a:cs typeface="Noto Sans CJK JP Regular"/>
                        </a:rPr>
                        <a:t>アメリカ</a:t>
                      </a:r>
                      <a:endParaRPr sz="1050">
                        <a:latin typeface="UD Digi Kyokasho NK-B" panose="02020700000000000000" pitchFamily="18" charset="-128"/>
                        <a:ea typeface="UD Digi Kyokasho NK-B" panose="02020700000000000000" pitchFamily="18" charset="-128"/>
                        <a:cs typeface="Noto Sans CJK JP Regular"/>
                      </a:endParaRPr>
                    </a:p>
                  </a:txBody>
                  <a:tcPr marL="0" marR="0" marT="2730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1400">
                        <a:latin typeface="UD Digi Kyokasho NK-B" panose="02020700000000000000" pitchFamily="18" charset="-128"/>
                        <a:ea typeface="UD Digi Kyokasho NK-B" panose="02020700000000000000" pitchFamily="18" charset="-128"/>
                        <a:cs typeface="Times New Roman"/>
                      </a:endParaRPr>
                    </a:p>
                  </a:txBody>
                  <a:tcPr marL="0" marR="0" marT="0" marB="0">
                    <a:lnL w="9525">
                      <a:solidFill>
                        <a:srgbClr val="000000"/>
                      </a:solidFill>
                      <a:prstDash val="solid"/>
                    </a:lnL>
                    <a:lnR w="19050">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5"/>
                  </a:ext>
                </a:extLst>
              </a:tr>
              <a:tr h="229870">
                <a:tc>
                  <a:txBody>
                    <a:bodyPr/>
                    <a:lstStyle/>
                    <a:p>
                      <a:pPr marL="27305">
                        <a:lnSpc>
                          <a:spcPct val="100000"/>
                        </a:lnSpc>
                        <a:spcBef>
                          <a:spcPts val="215"/>
                        </a:spcBef>
                      </a:pPr>
                      <a:r>
                        <a:rPr sz="1050" spc="30" dirty="0">
                          <a:latin typeface="UD Digi Kyokasho NK-B" panose="02020700000000000000" pitchFamily="18" charset="-128"/>
                          <a:ea typeface="UD Digi Kyokasho NK-B" panose="02020700000000000000" pitchFamily="18" charset="-128"/>
                          <a:cs typeface="Noto Sans CJK JP Regular"/>
                        </a:rPr>
                        <a:t>アビジン</a:t>
                      </a:r>
                      <a:endParaRPr sz="1050">
                        <a:latin typeface="UD Digi Kyokasho NK-B" panose="02020700000000000000" pitchFamily="18" charset="-128"/>
                        <a:ea typeface="UD Digi Kyokasho NK-B" panose="02020700000000000000" pitchFamily="18" charset="-128"/>
                        <a:cs typeface="Noto Sans CJK JP Regular"/>
                      </a:endParaRPr>
                    </a:p>
                  </a:txBody>
                  <a:tcPr marL="0" marR="0" marT="2730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26670">
                        <a:lnSpc>
                          <a:spcPct val="100000"/>
                        </a:lnSpc>
                        <a:spcBef>
                          <a:spcPts val="215"/>
                        </a:spcBef>
                      </a:pPr>
                      <a:r>
                        <a:rPr sz="1050" spc="30" dirty="0">
                          <a:latin typeface="UD Digi Kyokasho NK-B" panose="02020700000000000000" pitchFamily="18" charset="-128"/>
                          <a:ea typeface="UD Digi Kyokasho NK-B" panose="02020700000000000000" pitchFamily="18" charset="-128"/>
                          <a:cs typeface="Noto Sans CJK JP Regular"/>
                        </a:rPr>
                        <a:t>製薬</a:t>
                      </a:r>
                      <a:r>
                        <a:rPr sz="1050" spc="85" dirty="0">
                          <a:latin typeface="UD Digi Kyokasho NK-B" panose="02020700000000000000" pitchFamily="18" charset="-128"/>
                          <a:ea typeface="UD Digi Kyokasho NK-B" panose="02020700000000000000" pitchFamily="18" charset="-128"/>
                          <a:cs typeface="Noto Sans CJK JP Regular"/>
                        </a:rPr>
                        <a:t>/</a:t>
                      </a:r>
                      <a:r>
                        <a:rPr sz="1050" spc="30" dirty="0">
                          <a:latin typeface="UD Digi Kyokasho NK-B" panose="02020700000000000000" pitchFamily="18" charset="-128"/>
                          <a:ea typeface="UD Digi Kyokasho NK-B" panose="02020700000000000000" pitchFamily="18" charset="-128"/>
                          <a:cs typeface="Noto Sans CJK JP Regular"/>
                        </a:rPr>
                        <a:t>生化学</a:t>
                      </a:r>
                      <a:r>
                        <a:rPr sz="1050" spc="35" dirty="0">
                          <a:latin typeface="UD Digi Kyokasho NK-B" panose="02020700000000000000" pitchFamily="18" charset="-128"/>
                          <a:ea typeface="UD Digi Kyokasho NK-B" panose="02020700000000000000" pitchFamily="18" charset="-128"/>
                          <a:cs typeface="Noto Sans CJK JP Regular"/>
                        </a:rPr>
                        <a:t>用</a:t>
                      </a:r>
                      <a:endParaRPr sz="1050" dirty="0">
                        <a:latin typeface="UD Digi Kyokasho NK-B" panose="02020700000000000000" pitchFamily="18" charset="-128"/>
                        <a:ea typeface="UD Digi Kyokasho NK-B" panose="02020700000000000000" pitchFamily="18" charset="-128"/>
                        <a:cs typeface="Noto Sans CJK JP Regular"/>
                      </a:endParaRPr>
                    </a:p>
                  </a:txBody>
                  <a:tcPr marL="0" marR="0" marT="2730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26670">
                        <a:lnSpc>
                          <a:spcPct val="100000"/>
                        </a:lnSpc>
                        <a:spcBef>
                          <a:spcPts val="215"/>
                        </a:spcBef>
                      </a:pPr>
                      <a:r>
                        <a:rPr sz="1050" spc="30" dirty="0">
                          <a:latin typeface="UD Digi Kyokasho NK-B" panose="02020700000000000000" pitchFamily="18" charset="-128"/>
                          <a:ea typeface="UD Digi Kyokasho NK-B" panose="02020700000000000000" pitchFamily="18" charset="-128"/>
                          <a:cs typeface="Noto Sans CJK JP Regular"/>
                        </a:rPr>
                        <a:t>発売中</a:t>
                      </a:r>
                      <a:endParaRPr sz="1050">
                        <a:latin typeface="UD Digi Kyokasho NK-B" panose="02020700000000000000" pitchFamily="18" charset="-128"/>
                        <a:ea typeface="UD Digi Kyokasho NK-B" panose="02020700000000000000" pitchFamily="18" charset="-128"/>
                        <a:cs typeface="Noto Sans CJK JP Regular"/>
                      </a:endParaRPr>
                    </a:p>
                  </a:txBody>
                  <a:tcPr marL="0" marR="0" marT="2730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26034">
                        <a:lnSpc>
                          <a:spcPct val="100000"/>
                        </a:lnSpc>
                        <a:spcBef>
                          <a:spcPts val="215"/>
                        </a:spcBef>
                      </a:pPr>
                      <a:r>
                        <a:rPr sz="1050" spc="30" dirty="0">
                          <a:latin typeface="UD Digi Kyokasho NK-B" panose="02020700000000000000" pitchFamily="18" charset="-128"/>
                          <a:ea typeface="UD Digi Kyokasho NK-B" panose="02020700000000000000" pitchFamily="18" charset="-128"/>
                          <a:cs typeface="Noto Sans CJK JP Regular"/>
                        </a:rPr>
                        <a:t>トウモロコシ</a:t>
                      </a:r>
                      <a:endParaRPr sz="1050">
                        <a:latin typeface="UD Digi Kyokasho NK-B" panose="02020700000000000000" pitchFamily="18" charset="-128"/>
                        <a:ea typeface="UD Digi Kyokasho NK-B" panose="02020700000000000000" pitchFamily="18" charset="-128"/>
                        <a:cs typeface="Noto Sans CJK JP Regular"/>
                      </a:endParaRPr>
                    </a:p>
                  </a:txBody>
                  <a:tcPr marL="0" marR="0" marT="2730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26034">
                        <a:lnSpc>
                          <a:spcPct val="100000"/>
                        </a:lnSpc>
                        <a:spcBef>
                          <a:spcPts val="215"/>
                        </a:spcBef>
                      </a:pPr>
                      <a:r>
                        <a:rPr sz="1050" spc="30" dirty="0">
                          <a:latin typeface="UD Digi Kyokasho NK-B" panose="02020700000000000000" pitchFamily="18" charset="-128"/>
                          <a:ea typeface="UD Digi Kyokasho NK-B" panose="02020700000000000000" pitchFamily="18" charset="-128"/>
                          <a:cs typeface="Noto Sans CJK JP Regular"/>
                        </a:rPr>
                        <a:t>シグマ等</a:t>
                      </a:r>
                      <a:endParaRPr sz="1050">
                        <a:latin typeface="UD Digi Kyokasho NK-B" panose="02020700000000000000" pitchFamily="18" charset="-128"/>
                        <a:ea typeface="UD Digi Kyokasho NK-B" panose="02020700000000000000" pitchFamily="18" charset="-128"/>
                        <a:cs typeface="Noto Sans CJK JP Regular"/>
                      </a:endParaRPr>
                    </a:p>
                  </a:txBody>
                  <a:tcPr marL="0" marR="0" marT="2730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26034">
                        <a:lnSpc>
                          <a:spcPct val="100000"/>
                        </a:lnSpc>
                        <a:spcBef>
                          <a:spcPts val="215"/>
                        </a:spcBef>
                      </a:pPr>
                      <a:r>
                        <a:rPr sz="1050" spc="30" dirty="0">
                          <a:latin typeface="UD Digi Kyokasho NK-B" panose="02020700000000000000" pitchFamily="18" charset="-128"/>
                          <a:ea typeface="UD Digi Kyokasho NK-B" panose="02020700000000000000" pitchFamily="18" charset="-128"/>
                          <a:cs typeface="Noto Sans CJK JP Regular"/>
                        </a:rPr>
                        <a:t>アメリカ</a:t>
                      </a:r>
                      <a:endParaRPr sz="1050">
                        <a:latin typeface="UD Digi Kyokasho NK-B" panose="02020700000000000000" pitchFamily="18" charset="-128"/>
                        <a:ea typeface="UD Digi Kyokasho NK-B" panose="02020700000000000000" pitchFamily="18" charset="-128"/>
                        <a:cs typeface="Noto Sans CJK JP Regular"/>
                      </a:endParaRPr>
                    </a:p>
                  </a:txBody>
                  <a:tcPr marL="0" marR="0" marT="2730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25400">
                        <a:lnSpc>
                          <a:spcPct val="100000"/>
                        </a:lnSpc>
                        <a:spcBef>
                          <a:spcPts val="215"/>
                        </a:spcBef>
                      </a:pPr>
                      <a:r>
                        <a:rPr sz="1050" spc="30" dirty="0">
                          <a:latin typeface="UD Digi Kyokasho NK-B" panose="02020700000000000000" pitchFamily="18" charset="-128"/>
                          <a:ea typeface="UD Digi Kyokasho NK-B" panose="02020700000000000000" pitchFamily="18" charset="-128"/>
                          <a:cs typeface="Noto Sans CJK JP Regular"/>
                        </a:rPr>
                        <a:t>発売中</a:t>
                      </a:r>
                      <a:endParaRPr sz="1050">
                        <a:latin typeface="UD Digi Kyokasho NK-B" panose="02020700000000000000" pitchFamily="18" charset="-128"/>
                        <a:ea typeface="UD Digi Kyokasho NK-B" panose="02020700000000000000" pitchFamily="18" charset="-128"/>
                        <a:cs typeface="Noto Sans CJK JP Regular"/>
                      </a:endParaRPr>
                    </a:p>
                  </a:txBody>
                  <a:tcPr marL="0" marR="0" marT="27305" marB="0">
                    <a:lnL w="9525">
                      <a:solidFill>
                        <a:srgbClr val="000000"/>
                      </a:solidFill>
                      <a:prstDash val="solid"/>
                    </a:lnL>
                    <a:lnR w="19050">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6"/>
                  </a:ext>
                </a:extLst>
              </a:tr>
              <a:tr h="229870">
                <a:tc>
                  <a:txBody>
                    <a:bodyPr/>
                    <a:lstStyle/>
                    <a:p>
                      <a:pPr marL="27305">
                        <a:lnSpc>
                          <a:spcPct val="100000"/>
                        </a:lnSpc>
                        <a:spcBef>
                          <a:spcPts val="219"/>
                        </a:spcBef>
                      </a:pPr>
                      <a:r>
                        <a:rPr sz="1050" spc="30" dirty="0">
                          <a:latin typeface="UD Digi Kyokasho NK-B" panose="02020700000000000000" pitchFamily="18" charset="-128"/>
                          <a:ea typeface="UD Digi Kyokasho NK-B" panose="02020700000000000000" pitchFamily="18" charset="-128"/>
                          <a:cs typeface="Noto Sans CJK JP Regular"/>
                        </a:rPr>
                        <a:t>スクアレン</a:t>
                      </a:r>
                      <a:endParaRPr sz="1050">
                        <a:latin typeface="UD Digi Kyokasho NK-B" panose="02020700000000000000" pitchFamily="18" charset="-128"/>
                        <a:ea typeface="UD Digi Kyokasho NK-B" panose="02020700000000000000" pitchFamily="18" charset="-128"/>
                        <a:cs typeface="Noto Sans CJK JP Regular"/>
                      </a:endParaRPr>
                    </a:p>
                  </a:txBody>
                  <a:tcPr marL="0" marR="0" marT="27939"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26670">
                        <a:lnSpc>
                          <a:spcPct val="100000"/>
                        </a:lnSpc>
                        <a:spcBef>
                          <a:spcPts val="219"/>
                        </a:spcBef>
                      </a:pPr>
                      <a:r>
                        <a:rPr sz="1050" spc="30" dirty="0">
                          <a:latin typeface="UD Digi Kyokasho NK-B" panose="02020700000000000000" pitchFamily="18" charset="-128"/>
                          <a:ea typeface="UD Digi Kyokasho NK-B" panose="02020700000000000000" pitchFamily="18" charset="-128"/>
                          <a:cs typeface="Noto Sans CJK JP Regular"/>
                        </a:rPr>
                        <a:t>化粧品原料</a:t>
                      </a:r>
                      <a:endParaRPr sz="1050">
                        <a:latin typeface="UD Digi Kyokasho NK-B" panose="02020700000000000000" pitchFamily="18" charset="-128"/>
                        <a:ea typeface="UD Digi Kyokasho NK-B" panose="02020700000000000000" pitchFamily="18" charset="-128"/>
                        <a:cs typeface="Noto Sans CJK JP Regular"/>
                      </a:endParaRPr>
                    </a:p>
                  </a:txBody>
                  <a:tcPr marL="0" marR="0" marT="27939"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26670">
                        <a:lnSpc>
                          <a:spcPct val="100000"/>
                        </a:lnSpc>
                        <a:spcBef>
                          <a:spcPts val="219"/>
                        </a:spcBef>
                      </a:pPr>
                      <a:r>
                        <a:rPr sz="1050" spc="30" dirty="0">
                          <a:latin typeface="UD Digi Kyokasho NK-B" panose="02020700000000000000" pitchFamily="18" charset="-128"/>
                          <a:ea typeface="UD Digi Kyokasho NK-B" panose="02020700000000000000" pitchFamily="18" charset="-128"/>
                          <a:cs typeface="Noto Sans CJK JP Regular"/>
                        </a:rPr>
                        <a:t>発売中</a:t>
                      </a:r>
                      <a:endParaRPr sz="1050" dirty="0">
                        <a:latin typeface="UD Digi Kyokasho NK-B" panose="02020700000000000000" pitchFamily="18" charset="-128"/>
                        <a:ea typeface="UD Digi Kyokasho NK-B" panose="02020700000000000000" pitchFamily="18" charset="-128"/>
                        <a:cs typeface="Noto Sans CJK JP Regular"/>
                      </a:endParaRPr>
                    </a:p>
                  </a:txBody>
                  <a:tcPr marL="0" marR="0" marT="27939"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26034">
                        <a:lnSpc>
                          <a:spcPct val="100000"/>
                        </a:lnSpc>
                        <a:spcBef>
                          <a:spcPts val="219"/>
                        </a:spcBef>
                      </a:pPr>
                      <a:r>
                        <a:rPr sz="1050" spc="30" dirty="0">
                          <a:latin typeface="UD Digi Kyokasho NK-B" panose="02020700000000000000" pitchFamily="18" charset="-128"/>
                          <a:ea typeface="UD Digi Kyokasho NK-B" panose="02020700000000000000" pitchFamily="18" charset="-128"/>
                          <a:cs typeface="Noto Sans CJK JP Regular"/>
                        </a:rPr>
                        <a:t>サトウキビ</a:t>
                      </a:r>
                      <a:endParaRPr sz="1050">
                        <a:latin typeface="UD Digi Kyokasho NK-B" panose="02020700000000000000" pitchFamily="18" charset="-128"/>
                        <a:ea typeface="UD Digi Kyokasho NK-B" panose="02020700000000000000" pitchFamily="18" charset="-128"/>
                        <a:cs typeface="Noto Sans CJK JP Regular"/>
                      </a:endParaRPr>
                    </a:p>
                  </a:txBody>
                  <a:tcPr marL="0" marR="0" marT="27939"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1400">
                        <a:latin typeface="UD Digi Kyokasho NK-B" panose="02020700000000000000" pitchFamily="18" charset="-128"/>
                        <a:ea typeface="UD Digi Kyokasho NK-B" panose="02020700000000000000" pitchFamily="18" charset="-128"/>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26034">
                        <a:lnSpc>
                          <a:spcPct val="100000"/>
                        </a:lnSpc>
                        <a:spcBef>
                          <a:spcPts val="219"/>
                        </a:spcBef>
                      </a:pPr>
                      <a:r>
                        <a:rPr sz="1050" spc="30" dirty="0">
                          <a:latin typeface="UD Digi Kyokasho NK-B" panose="02020700000000000000" pitchFamily="18" charset="-128"/>
                          <a:ea typeface="UD Digi Kyokasho NK-B" panose="02020700000000000000" pitchFamily="18" charset="-128"/>
                          <a:cs typeface="Noto Sans CJK JP Regular"/>
                        </a:rPr>
                        <a:t>アメリカ</a:t>
                      </a:r>
                      <a:endParaRPr sz="1050">
                        <a:latin typeface="UD Digi Kyokasho NK-B" panose="02020700000000000000" pitchFamily="18" charset="-128"/>
                        <a:ea typeface="UD Digi Kyokasho NK-B" panose="02020700000000000000" pitchFamily="18" charset="-128"/>
                        <a:cs typeface="Noto Sans CJK JP Regular"/>
                      </a:endParaRPr>
                    </a:p>
                  </a:txBody>
                  <a:tcPr marL="0" marR="0" marT="27939"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25400">
                        <a:lnSpc>
                          <a:spcPct val="100000"/>
                        </a:lnSpc>
                        <a:spcBef>
                          <a:spcPts val="219"/>
                        </a:spcBef>
                      </a:pPr>
                      <a:r>
                        <a:rPr sz="1050" spc="30" dirty="0">
                          <a:latin typeface="UD Digi Kyokasho NK-B" panose="02020700000000000000" pitchFamily="18" charset="-128"/>
                          <a:ea typeface="UD Digi Kyokasho NK-B" panose="02020700000000000000" pitchFamily="18" charset="-128"/>
                          <a:cs typeface="Noto Sans CJK JP Regular"/>
                        </a:rPr>
                        <a:t>発売中</a:t>
                      </a:r>
                      <a:endParaRPr sz="1050">
                        <a:latin typeface="UD Digi Kyokasho NK-B" panose="02020700000000000000" pitchFamily="18" charset="-128"/>
                        <a:ea typeface="UD Digi Kyokasho NK-B" panose="02020700000000000000" pitchFamily="18" charset="-128"/>
                        <a:cs typeface="Noto Sans CJK JP Regular"/>
                      </a:endParaRPr>
                    </a:p>
                  </a:txBody>
                  <a:tcPr marL="0" marR="0" marT="27939" marB="0">
                    <a:lnL w="9525">
                      <a:solidFill>
                        <a:srgbClr val="000000"/>
                      </a:solidFill>
                      <a:prstDash val="solid"/>
                    </a:lnL>
                    <a:lnR w="19050">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7"/>
                  </a:ext>
                </a:extLst>
              </a:tr>
              <a:tr h="234315">
                <a:tc>
                  <a:txBody>
                    <a:bodyPr/>
                    <a:lstStyle/>
                    <a:p>
                      <a:pPr marL="27305">
                        <a:lnSpc>
                          <a:spcPct val="100000"/>
                        </a:lnSpc>
                        <a:spcBef>
                          <a:spcPts val="215"/>
                        </a:spcBef>
                      </a:pPr>
                      <a:r>
                        <a:rPr sz="1050" spc="30" dirty="0">
                          <a:latin typeface="UD Digi Kyokasho NK-B" panose="02020700000000000000" pitchFamily="18" charset="-128"/>
                          <a:ea typeface="UD Digi Kyokasho NK-B" panose="02020700000000000000" pitchFamily="18" charset="-128"/>
                          <a:cs typeface="Noto Sans CJK JP Regular"/>
                        </a:rPr>
                        <a:t>インターフェロン</a:t>
                      </a:r>
                      <a:endParaRPr sz="1050">
                        <a:latin typeface="UD Digi Kyokasho NK-B" panose="02020700000000000000" pitchFamily="18" charset="-128"/>
                        <a:ea typeface="UD Digi Kyokasho NK-B" panose="02020700000000000000" pitchFamily="18" charset="-128"/>
                        <a:cs typeface="Noto Sans CJK JP Regular"/>
                      </a:endParaRPr>
                    </a:p>
                  </a:txBody>
                  <a:tcPr marL="0" marR="0" marT="27305" marB="0">
                    <a:lnL w="9525">
                      <a:solidFill>
                        <a:srgbClr val="000000"/>
                      </a:solidFill>
                      <a:prstDash val="solid"/>
                    </a:lnL>
                    <a:lnR w="9525">
                      <a:solidFill>
                        <a:srgbClr val="000000"/>
                      </a:solidFill>
                      <a:prstDash val="solid"/>
                    </a:lnR>
                    <a:lnT w="9525">
                      <a:solidFill>
                        <a:srgbClr val="000000"/>
                      </a:solidFill>
                      <a:prstDash val="solid"/>
                    </a:lnT>
                    <a:lnB w="19050">
                      <a:solidFill>
                        <a:srgbClr val="000000"/>
                      </a:solidFill>
                      <a:prstDash val="solid"/>
                    </a:lnB>
                  </a:tcPr>
                </a:tc>
                <a:tc>
                  <a:txBody>
                    <a:bodyPr/>
                    <a:lstStyle/>
                    <a:p>
                      <a:pPr marL="26670">
                        <a:lnSpc>
                          <a:spcPct val="100000"/>
                        </a:lnSpc>
                        <a:spcBef>
                          <a:spcPts val="215"/>
                        </a:spcBef>
                      </a:pPr>
                      <a:r>
                        <a:rPr sz="1050" spc="30" dirty="0">
                          <a:latin typeface="UD Digi Kyokasho NK-B" panose="02020700000000000000" pitchFamily="18" charset="-128"/>
                          <a:ea typeface="UD Digi Kyokasho NK-B" panose="02020700000000000000" pitchFamily="18" charset="-128"/>
                          <a:cs typeface="Noto Sans CJK JP Regular"/>
                        </a:rPr>
                        <a:t>犬の歯肉炎治療用</a:t>
                      </a:r>
                      <a:endParaRPr sz="1050">
                        <a:latin typeface="UD Digi Kyokasho NK-B" panose="02020700000000000000" pitchFamily="18" charset="-128"/>
                        <a:ea typeface="UD Digi Kyokasho NK-B" panose="02020700000000000000" pitchFamily="18" charset="-128"/>
                        <a:cs typeface="Noto Sans CJK JP Regular"/>
                      </a:endParaRPr>
                    </a:p>
                  </a:txBody>
                  <a:tcPr marL="0" marR="0" marT="27305" marB="0">
                    <a:lnL w="9525">
                      <a:solidFill>
                        <a:srgbClr val="000000"/>
                      </a:solidFill>
                      <a:prstDash val="solid"/>
                    </a:lnL>
                    <a:lnR w="9525">
                      <a:solidFill>
                        <a:srgbClr val="000000"/>
                      </a:solidFill>
                      <a:prstDash val="solid"/>
                    </a:lnR>
                    <a:lnT w="9525">
                      <a:solidFill>
                        <a:srgbClr val="000000"/>
                      </a:solidFill>
                      <a:prstDash val="solid"/>
                    </a:lnT>
                    <a:lnB w="19050">
                      <a:solidFill>
                        <a:srgbClr val="000000"/>
                      </a:solidFill>
                      <a:prstDash val="solid"/>
                    </a:lnB>
                  </a:tcPr>
                </a:tc>
                <a:tc>
                  <a:txBody>
                    <a:bodyPr/>
                    <a:lstStyle/>
                    <a:p>
                      <a:pPr marL="26670">
                        <a:lnSpc>
                          <a:spcPct val="100000"/>
                        </a:lnSpc>
                        <a:spcBef>
                          <a:spcPts val="215"/>
                        </a:spcBef>
                      </a:pPr>
                      <a:r>
                        <a:rPr sz="1050" spc="30" dirty="0">
                          <a:latin typeface="UD Digi Kyokasho NK-B" panose="02020700000000000000" pitchFamily="18" charset="-128"/>
                          <a:ea typeface="UD Digi Kyokasho NK-B" panose="02020700000000000000" pitchFamily="18" charset="-128"/>
                          <a:cs typeface="Noto Sans CJK JP Regular"/>
                        </a:rPr>
                        <a:t>動物用医薬品承認済</a:t>
                      </a:r>
                      <a:endParaRPr sz="1050" dirty="0">
                        <a:latin typeface="UD Digi Kyokasho NK-B" panose="02020700000000000000" pitchFamily="18" charset="-128"/>
                        <a:ea typeface="UD Digi Kyokasho NK-B" panose="02020700000000000000" pitchFamily="18" charset="-128"/>
                        <a:cs typeface="Noto Sans CJK JP Regular"/>
                      </a:endParaRPr>
                    </a:p>
                  </a:txBody>
                  <a:tcPr marL="0" marR="0" marT="27305" marB="0">
                    <a:lnL w="9525">
                      <a:solidFill>
                        <a:srgbClr val="000000"/>
                      </a:solidFill>
                      <a:prstDash val="solid"/>
                    </a:lnL>
                    <a:lnR w="9525">
                      <a:solidFill>
                        <a:srgbClr val="000000"/>
                      </a:solidFill>
                      <a:prstDash val="solid"/>
                    </a:lnR>
                    <a:lnT w="9525">
                      <a:solidFill>
                        <a:srgbClr val="000000"/>
                      </a:solidFill>
                      <a:prstDash val="solid"/>
                    </a:lnT>
                    <a:lnB w="19050">
                      <a:solidFill>
                        <a:srgbClr val="000000"/>
                      </a:solidFill>
                      <a:prstDash val="solid"/>
                    </a:lnB>
                  </a:tcPr>
                </a:tc>
                <a:tc>
                  <a:txBody>
                    <a:bodyPr/>
                    <a:lstStyle/>
                    <a:p>
                      <a:pPr marL="26034">
                        <a:lnSpc>
                          <a:spcPct val="100000"/>
                        </a:lnSpc>
                        <a:spcBef>
                          <a:spcPts val="215"/>
                        </a:spcBef>
                      </a:pPr>
                      <a:r>
                        <a:rPr sz="1050" spc="30" dirty="0">
                          <a:latin typeface="UD Digi Kyokasho NK-B" panose="02020700000000000000" pitchFamily="18" charset="-128"/>
                          <a:ea typeface="UD Digi Kyokasho NK-B" panose="02020700000000000000" pitchFamily="18" charset="-128"/>
                          <a:cs typeface="Noto Sans CJK JP Regular"/>
                        </a:rPr>
                        <a:t>イチゴ</a:t>
                      </a:r>
                      <a:endParaRPr sz="1050" dirty="0">
                        <a:latin typeface="UD Digi Kyokasho NK-B" panose="02020700000000000000" pitchFamily="18" charset="-128"/>
                        <a:ea typeface="UD Digi Kyokasho NK-B" panose="02020700000000000000" pitchFamily="18" charset="-128"/>
                        <a:cs typeface="Noto Sans CJK JP Regular"/>
                      </a:endParaRPr>
                    </a:p>
                  </a:txBody>
                  <a:tcPr marL="0" marR="0" marT="27305" marB="0">
                    <a:lnL w="9525">
                      <a:solidFill>
                        <a:srgbClr val="000000"/>
                      </a:solidFill>
                      <a:prstDash val="solid"/>
                    </a:lnL>
                    <a:lnR w="9525">
                      <a:solidFill>
                        <a:srgbClr val="000000"/>
                      </a:solidFill>
                      <a:prstDash val="solid"/>
                    </a:lnR>
                    <a:lnT w="9525">
                      <a:solidFill>
                        <a:srgbClr val="000000"/>
                      </a:solidFill>
                      <a:prstDash val="solid"/>
                    </a:lnT>
                    <a:lnB w="19050">
                      <a:solidFill>
                        <a:srgbClr val="000000"/>
                      </a:solidFill>
                      <a:prstDash val="solid"/>
                    </a:lnB>
                  </a:tcPr>
                </a:tc>
                <a:tc>
                  <a:txBody>
                    <a:bodyPr/>
                    <a:lstStyle/>
                    <a:p>
                      <a:pPr marL="26034">
                        <a:lnSpc>
                          <a:spcPct val="100000"/>
                        </a:lnSpc>
                        <a:spcBef>
                          <a:spcPts val="215"/>
                        </a:spcBef>
                      </a:pPr>
                      <a:r>
                        <a:rPr sz="1050" spc="30" dirty="0">
                          <a:latin typeface="UD Digi Kyokasho NK-B" panose="02020700000000000000" pitchFamily="18" charset="-128"/>
                          <a:ea typeface="UD Digi Kyokasho NK-B" panose="02020700000000000000" pitchFamily="18" charset="-128"/>
                          <a:cs typeface="Noto Sans CJK JP Regular"/>
                        </a:rPr>
                        <a:t>北海道産総研</a:t>
                      </a:r>
                      <a:endParaRPr sz="1050" dirty="0">
                        <a:latin typeface="UD Digi Kyokasho NK-B" panose="02020700000000000000" pitchFamily="18" charset="-128"/>
                        <a:ea typeface="UD Digi Kyokasho NK-B" panose="02020700000000000000" pitchFamily="18" charset="-128"/>
                        <a:cs typeface="Noto Sans CJK JP Regular"/>
                      </a:endParaRPr>
                    </a:p>
                  </a:txBody>
                  <a:tcPr marL="0" marR="0" marT="27305" marB="0">
                    <a:lnL w="9525">
                      <a:solidFill>
                        <a:srgbClr val="000000"/>
                      </a:solidFill>
                      <a:prstDash val="solid"/>
                    </a:lnL>
                    <a:lnR w="9525">
                      <a:solidFill>
                        <a:srgbClr val="000000"/>
                      </a:solidFill>
                      <a:prstDash val="solid"/>
                    </a:lnR>
                    <a:lnT w="9525">
                      <a:solidFill>
                        <a:srgbClr val="000000"/>
                      </a:solidFill>
                      <a:prstDash val="solid"/>
                    </a:lnT>
                    <a:lnB w="19050">
                      <a:solidFill>
                        <a:srgbClr val="000000"/>
                      </a:solidFill>
                      <a:prstDash val="solid"/>
                    </a:lnB>
                  </a:tcPr>
                </a:tc>
                <a:tc>
                  <a:txBody>
                    <a:bodyPr/>
                    <a:lstStyle/>
                    <a:p>
                      <a:pPr marL="26034">
                        <a:lnSpc>
                          <a:spcPct val="100000"/>
                        </a:lnSpc>
                        <a:spcBef>
                          <a:spcPts val="215"/>
                        </a:spcBef>
                      </a:pPr>
                      <a:r>
                        <a:rPr sz="1050" spc="30" dirty="0">
                          <a:latin typeface="UD Digi Kyokasho NK-B" panose="02020700000000000000" pitchFamily="18" charset="-128"/>
                          <a:ea typeface="UD Digi Kyokasho NK-B" panose="02020700000000000000" pitchFamily="18" charset="-128"/>
                          <a:cs typeface="Noto Sans CJK JP Regular"/>
                        </a:rPr>
                        <a:t>日本</a:t>
                      </a:r>
                      <a:endParaRPr sz="1050" dirty="0">
                        <a:latin typeface="UD Digi Kyokasho NK-B" panose="02020700000000000000" pitchFamily="18" charset="-128"/>
                        <a:ea typeface="UD Digi Kyokasho NK-B" panose="02020700000000000000" pitchFamily="18" charset="-128"/>
                        <a:cs typeface="Noto Sans CJK JP Regular"/>
                      </a:endParaRPr>
                    </a:p>
                  </a:txBody>
                  <a:tcPr marL="0" marR="0" marT="27305" marB="0">
                    <a:lnL w="9525">
                      <a:solidFill>
                        <a:srgbClr val="000000"/>
                      </a:solidFill>
                      <a:prstDash val="solid"/>
                    </a:lnL>
                    <a:lnR w="9525">
                      <a:solidFill>
                        <a:srgbClr val="000000"/>
                      </a:solidFill>
                      <a:prstDash val="solid"/>
                    </a:lnR>
                    <a:lnT w="9525">
                      <a:solidFill>
                        <a:srgbClr val="000000"/>
                      </a:solidFill>
                      <a:prstDash val="solid"/>
                    </a:lnT>
                    <a:lnB w="19050">
                      <a:solidFill>
                        <a:srgbClr val="000000"/>
                      </a:solidFill>
                      <a:prstDash val="solid"/>
                    </a:lnB>
                  </a:tcPr>
                </a:tc>
                <a:tc>
                  <a:txBody>
                    <a:bodyPr/>
                    <a:lstStyle/>
                    <a:p>
                      <a:pPr marL="25400">
                        <a:lnSpc>
                          <a:spcPct val="100000"/>
                        </a:lnSpc>
                        <a:spcBef>
                          <a:spcPts val="215"/>
                        </a:spcBef>
                      </a:pPr>
                      <a:r>
                        <a:rPr sz="1050" spc="30" dirty="0">
                          <a:latin typeface="UD Digi Kyokasho NK-B" panose="02020700000000000000" pitchFamily="18" charset="-128"/>
                          <a:ea typeface="UD Digi Kyokasho NK-B" panose="02020700000000000000" pitchFamily="18" charset="-128"/>
                          <a:cs typeface="Noto Sans CJK JP Regular"/>
                        </a:rPr>
                        <a:t>発売中</a:t>
                      </a:r>
                      <a:endParaRPr sz="1050" dirty="0">
                        <a:latin typeface="UD Digi Kyokasho NK-B" panose="02020700000000000000" pitchFamily="18" charset="-128"/>
                        <a:ea typeface="UD Digi Kyokasho NK-B" panose="02020700000000000000" pitchFamily="18" charset="-128"/>
                        <a:cs typeface="Noto Sans CJK JP Regular"/>
                      </a:endParaRPr>
                    </a:p>
                  </a:txBody>
                  <a:tcPr marL="0" marR="0" marT="27305" marB="0">
                    <a:lnL w="9525">
                      <a:solidFill>
                        <a:srgbClr val="000000"/>
                      </a:solidFill>
                      <a:prstDash val="solid"/>
                    </a:lnL>
                    <a:lnR w="19050">
                      <a:solidFill>
                        <a:srgbClr val="000000"/>
                      </a:solidFill>
                      <a:prstDash val="solid"/>
                    </a:lnR>
                    <a:lnT w="9525">
                      <a:solidFill>
                        <a:srgbClr val="000000"/>
                      </a:solidFill>
                      <a:prstDash val="solid"/>
                    </a:lnT>
                    <a:lnB w="19050">
                      <a:solidFill>
                        <a:srgbClr val="000000"/>
                      </a:solidFill>
                      <a:prstDash val="solid"/>
                    </a:lnB>
                  </a:tcPr>
                </a:tc>
                <a:extLst>
                  <a:ext uri="{0D108BD9-81ED-4DB2-BD59-A6C34878D82A}">
                    <a16:rowId xmlns:a16="http://schemas.microsoft.com/office/drawing/2014/main" val="10008"/>
                  </a:ext>
                </a:extLst>
              </a:tr>
            </a:tbl>
          </a:graphicData>
        </a:graphic>
      </p:graphicFrame>
      <p:sp>
        <p:nvSpPr>
          <p:cNvPr id="9" name="object 6">
            <a:extLst>
              <a:ext uri="{FF2B5EF4-FFF2-40B4-BE49-F238E27FC236}">
                <a16:creationId xmlns:a16="http://schemas.microsoft.com/office/drawing/2014/main" id="{4BD2668D-1748-44DF-A272-377AF3AB3B39}"/>
              </a:ext>
            </a:extLst>
          </p:cNvPr>
          <p:cNvSpPr txBox="1">
            <a:spLocks/>
          </p:cNvSpPr>
          <p:nvPr/>
        </p:nvSpPr>
        <p:spPr>
          <a:xfrm>
            <a:off x="1336993" y="218125"/>
            <a:ext cx="9444990" cy="477695"/>
          </a:xfrm>
          <a:prstGeom prst="rect">
            <a:avLst/>
          </a:prstGeom>
        </p:spPr>
        <p:txBody>
          <a:bodyPr vert="horz" wrap="square" lIns="0" tIns="46355" rIns="0" bIns="0" rtlCol="0" anchor="b">
            <a:spAutoFit/>
          </a:bodyPr>
          <a:lstStyle>
            <a:lvl1pPr algn="ctr" defTabSz="914400" rtl="0" eaLnBrk="1" latinLnBrk="0" hangingPunct="1">
              <a:lnSpc>
                <a:spcPct val="90000"/>
              </a:lnSpc>
              <a:spcBef>
                <a:spcPct val="0"/>
              </a:spcBef>
              <a:buNone/>
              <a:defRPr kumimoji="1" sz="6000" kern="1200">
                <a:solidFill>
                  <a:schemeClr val="tx1"/>
                </a:solidFill>
                <a:latin typeface="+mj-lt"/>
                <a:ea typeface="+mj-ea"/>
                <a:cs typeface="+mj-cs"/>
              </a:defRPr>
            </a:lvl1pPr>
          </a:lstStyle>
          <a:p>
            <a:pPr marL="12700">
              <a:lnSpc>
                <a:spcPct val="100000"/>
              </a:lnSpc>
              <a:spcBef>
                <a:spcPts val="365"/>
              </a:spcBef>
            </a:pPr>
            <a:r>
              <a:rPr lang="en-US" sz="2800" spc="-5" dirty="0">
                <a:latin typeface="Yet R" panose="02030504000101010101" pitchFamily="18" charset="-127"/>
                <a:ea typeface="Yet R" panose="02030504000101010101" pitchFamily="18" charset="-127"/>
                <a:cs typeface="Arial"/>
              </a:rPr>
              <a:t>Plant Made</a:t>
            </a:r>
            <a:r>
              <a:rPr lang="en-US" sz="2800" spc="10" dirty="0">
                <a:latin typeface="Yet R" panose="02030504000101010101" pitchFamily="18" charset="-127"/>
                <a:ea typeface="Yet R" panose="02030504000101010101" pitchFamily="18" charset="-127"/>
                <a:cs typeface="Arial"/>
              </a:rPr>
              <a:t> </a:t>
            </a:r>
            <a:r>
              <a:rPr lang="en-US" sz="2800" spc="20" dirty="0" err="1">
                <a:latin typeface="Yet R" panose="02030504000101010101" pitchFamily="18" charset="-127"/>
                <a:ea typeface="Yet R" panose="02030504000101010101" pitchFamily="18" charset="-127"/>
                <a:cs typeface="Arial"/>
              </a:rPr>
              <a:t>Pharmaceuticals</a:t>
            </a:r>
            <a:r>
              <a:rPr lang="en-US" sz="2800" spc="20" dirty="0" err="1">
                <a:latin typeface="Yet R" panose="02030504000101010101" pitchFamily="18" charset="-127"/>
                <a:ea typeface="Yet R" panose="02030504000101010101" pitchFamily="18" charset="-127"/>
              </a:rPr>
              <a:t>（</a:t>
            </a:r>
            <a:r>
              <a:rPr lang="en-US" sz="2800" spc="20" dirty="0" err="1">
                <a:latin typeface="Yet R" panose="02030504000101010101" pitchFamily="18" charset="-127"/>
                <a:ea typeface="Yet R" panose="02030504000101010101" pitchFamily="18" charset="-127"/>
                <a:cs typeface="Arial"/>
              </a:rPr>
              <a:t>PMP</a:t>
            </a:r>
            <a:r>
              <a:rPr lang="en-US" sz="2800" spc="20" dirty="0">
                <a:latin typeface="Yet R" panose="02030504000101010101" pitchFamily="18" charset="-127"/>
                <a:ea typeface="Yet R" panose="02030504000101010101" pitchFamily="18" charset="-127"/>
              </a:rPr>
              <a:t>:</a:t>
            </a:r>
            <a:r>
              <a:rPr lang="en-US" sz="2800" spc="340" dirty="0">
                <a:latin typeface="Yet R" panose="02030504000101010101" pitchFamily="18" charset="-127"/>
                <a:ea typeface="Yet R" panose="02030504000101010101" pitchFamily="18" charset="-127"/>
              </a:rPr>
              <a:t> </a:t>
            </a:r>
            <a:r>
              <a:rPr lang="ja-JP" altLang="en-US" sz="2800" spc="-60" dirty="0">
                <a:latin typeface="Yet R" panose="02030504000101010101" pitchFamily="18" charset="-127"/>
                <a:ea typeface="Yet R" panose="02030504000101010101" pitchFamily="18" charset="-127"/>
              </a:rPr>
              <a:t>植物分子農業）</a:t>
            </a:r>
            <a:endParaRPr lang="ja-JP" altLang="en-US" sz="1600" dirty="0">
              <a:latin typeface="Yet R" panose="02030504000101010101" pitchFamily="18" charset="-127"/>
              <a:ea typeface="Yet R" panose="02030504000101010101" pitchFamily="18" charset="-127"/>
            </a:endParaRPr>
          </a:p>
        </p:txBody>
      </p:sp>
      <p:sp>
        <p:nvSpPr>
          <p:cNvPr id="10" name="object 7">
            <a:extLst>
              <a:ext uri="{FF2B5EF4-FFF2-40B4-BE49-F238E27FC236}">
                <a16:creationId xmlns:a16="http://schemas.microsoft.com/office/drawing/2014/main" id="{E612D91B-ED54-45F7-82BF-DD002B2C2542}"/>
              </a:ext>
            </a:extLst>
          </p:cNvPr>
          <p:cNvSpPr txBox="1"/>
          <p:nvPr/>
        </p:nvSpPr>
        <p:spPr>
          <a:xfrm>
            <a:off x="422030" y="3469502"/>
            <a:ext cx="8139165" cy="382156"/>
          </a:xfrm>
          <a:prstGeom prst="rect">
            <a:avLst/>
          </a:prstGeom>
        </p:spPr>
        <p:txBody>
          <a:bodyPr vert="horz" wrap="square" lIns="0" tIns="12700" rIns="0" bIns="0" rtlCol="0">
            <a:spAutoFit/>
          </a:bodyPr>
          <a:lstStyle/>
          <a:p>
            <a:pPr marL="12700">
              <a:lnSpc>
                <a:spcPct val="100000"/>
              </a:lnSpc>
              <a:spcBef>
                <a:spcPts val="100"/>
              </a:spcBef>
            </a:pPr>
            <a:r>
              <a:rPr sz="2400" spc="-385" dirty="0" err="1">
                <a:latin typeface="UD Digi Kyokasho NK-B" panose="02020700000000000000" pitchFamily="18" charset="-128"/>
                <a:ea typeface="UD Digi Kyokasho NK-B" panose="02020700000000000000" pitchFamily="18" charset="-128"/>
                <a:cs typeface="Noto Sans CJK JP Regular"/>
              </a:rPr>
              <a:t>植物によるバ</a:t>
            </a:r>
            <a:r>
              <a:rPr sz="2400" spc="-380" dirty="0" err="1">
                <a:latin typeface="UD Digi Kyokasho NK-B" panose="02020700000000000000" pitchFamily="18" charset="-128"/>
                <a:ea typeface="UD Digi Kyokasho NK-B" panose="02020700000000000000" pitchFamily="18" charset="-128"/>
                <a:cs typeface="Noto Sans CJK JP Regular"/>
              </a:rPr>
              <a:t>イ</a:t>
            </a:r>
            <a:r>
              <a:rPr sz="2400" spc="-210" dirty="0" err="1">
                <a:latin typeface="UD Digi Kyokasho NK-B" panose="02020700000000000000" pitchFamily="18" charset="-128"/>
                <a:ea typeface="UD Digi Kyokasho NK-B" panose="02020700000000000000" pitchFamily="18" charset="-128"/>
                <a:cs typeface="Noto Sans CJK JP Regular"/>
              </a:rPr>
              <a:t>オ医薬品の興隆の</a:t>
            </a:r>
            <a:r>
              <a:rPr sz="2400" spc="-220" dirty="0" err="1">
                <a:latin typeface="UD Digi Kyokasho NK-B" panose="02020700000000000000" pitchFamily="18" charset="-128"/>
                <a:ea typeface="UD Digi Kyokasho NK-B" panose="02020700000000000000" pitchFamily="18" charset="-128"/>
                <a:cs typeface="Noto Sans CJK JP Regular"/>
              </a:rPr>
              <a:t>ポ</a:t>
            </a:r>
            <a:r>
              <a:rPr sz="2400" spc="-495" dirty="0" err="1">
                <a:latin typeface="UD Digi Kyokasho NK-B" panose="02020700000000000000" pitchFamily="18" charset="-128"/>
                <a:ea typeface="UD Digi Kyokasho NK-B" panose="02020700000000000000" pitchFamily="18" charset="-128"/>
                <a:cs typeface="Noto Sans CJK JP Regular"/>
              </a:rPr>
              <a:t>イント</a:t>
            </a:r>
            <a:r>
              <a:rPr sz="2400" spc="-495" dirty="0">
                <a:latin typeface="UD Digi Kyokasho NK-B" panose="02020700000000000000" pitchFamily="18" charset="-128"/>
                <a:ea typeface="UD Digi Kyokasho NK-B" panose="02020700000000000000" pitchFamily="18" charset="-128"/>
                <a:cs typeface="Noto Sans CJK JP Regular"/>
              </a:rPr>
              <a:t>：</a:t>
            </a:r>
            <a:endParaRPr sz="2400" dirty="0">
              <a:latin typeface="UD Digi Kyokasho NK-B" panose="02020700000000000000" pitchFamily="18" charset="-128"/>
              <a:ea typeface="UD Digi Kyokasho NK-B" panose="02020700000000000000" pitchFamily="18" charset="-128"/>
              <a:cs typeface="Noto Sans CJK JP Regular"/>
            </a:endParaRPr>
          </a:p>
        </p:txBody>
      </p:sp>
      <p:sp>
        <p:nvSpPr>
          <p:cNvPr id="12" name="object 9">
            <a:extLst>
              <a:ext uri="{FF2B5EF4-FFF2-40B4-BE49-F238E27FC236}">
                <a16:creationId xmlns:a16="http://schemas.microsoft.com/office/drawing/2014/main" id="{DD7CAFA6-25E9-4915-B8D9-EFB670792137}"/>
              </a:ext>
            </a:extLst>
          </p:cNvPr>
          <p:cNvSpPr/>
          <p:nvPr/>
        </p:nvSpPr>
        <p:spPr>
          <a:xfrm>
            <a:off x="8772213" y="3250267"/>
            <a:ext cx="2643210" cy="3491678"/>
          </a:xfrm>
          <a:prstGeom prst="rect">
            <a:avLst/>
          </a:prstGeom>
          <a:blipFill>
            <a:blip r:embed="rId3" cstate="print"/>
            <a:stretch>
              <a:fillRect/>
            </a:stretch>
          </a:blipFill>
        </p:spPr>
        <p:txBody>
          <a:bodyPr wrap="square" lIns="0" tIns="0" rIns="0" bIns="0" rtlCol="0"/>
          <a:lstStyle/>
          <a:p>
            <a:endParaRPr/>
          </a:p>
        </p:txBody>
      </p:sp>
      <p:sp>
        <p:nvSpPr>
          <p:cNvPr id="13" name="テキスト ボックス 12">
            <a:extLst>
              <a:ext uri="{FF2B5EF4-FFF2-40B4-BE49-F238E27FC236}">
                <a16:creationId xmlns:a16="http://schemas.microsoft.com/office/drawing/2014/main" id="{0FD6EA8D-755A-47C6-B982-46A996492359}"/>
              </a:ext>
            </a:extLst>
          </p:cNvPr>
          <p:cNvSpPr txBox="1"/>
          <p:nvPr/>
        </p:nvSpPr>
        <p:spPr>
          <a:xfrm>
            <a:off x="685799" y="3879623"/>
            <a:ext cx="7694525" cy="2862322"/>
          </a:xfrm>
          <a:prstGeom prst="rect">
            <a:avLst/>
          </a:prstGeom>
          <a:noFill/>
        </p:spPr>
        <p:txBody>
          <a:bodyPr wrap="square">
            <a:spAutoFit/>
          </a:bodyPr>
          <a:lstStyle/>
          <a:p>
            <a:pPr marL="285750" indent="-285750">
              <a:buFont typeface="Arial" panose="020B0604020202020204" pitchFamily="34" charset="0"/>
              <a:buChar char="•"/>
            </a:pPr>
            <a:r>
              <a:rPr lang="ja-JP" altLang="en-US" dirty="0">
                <a:latin typeface="UD Digi Kyokasho NK-B" panose="02020700000000000000" pitchFamily="18" charset="-128"/>
                <a:ea typeface="UD Digi Kyokasho NK-B" panose="02020700000000000000" pitchFamily="18" charset="-128"/>
              </a:rPr>
              <a:t>安全性</a:t>
            </a:r>
          </a:p>
          <a:p>
            <a:pPr marL="285750" indent="-285750">
              <a:buFont typeface="Arial" panose="020B0604020202020204" pitchFamily="34" charset="0"/>
              <a:buChar char="•"/>
            </a:pPr>
            <a:r>
              <a:rPr lang="ja-JP" altLang="en-US" dirty="0">
                <a:latin typeface="UD Digi Kyokasho NK-B" panose="02020700000000000000" pitchFamily="18" charset="-128"/>
                <a:ea typeface="UD Digi Kyokasho NK-B" panose="02020700000000000000" pitchFamily="18" charset="-128"/>
              </a:rPr>
              <a:t>動物細胞にはヒトにも感染する病原体の混入が起こるリスクがある が、植物細胞だとこのリスクがない</a:t>
            </a:r>
          </a:p>
          <a:p>
            <a:pPr marL="285750" indent="-285750">
              <a:buFont typeface="Arial" panose="020B0604020202020204" pitchFamily="34" charset="0"/>
              <a:buChar char="•"/>
            </a:pPr>
            <a:r>
              <a:rPr lang="ja-JP" altLang="en-US" dirty="0">
                <a:latin typeface="UD Digi Kyokasho NK-B" panose="02020700000000000000" pitchFamily="18" charset="-128"/>
                <a:ea typeface="UD Digi Kyokasho NK-B" panose="02020700000000000000" pitchFamily="18" charset="-128"/>
              </a:rPr>
              <a:t>生産が低コスト</a:t>
            </a:r>
          </a:p>
          <a:p>
            <a:pPr marL="285750" indent="-285750">
              <a:buFont typeface="Arial" panose="020B0604020202020204" pitchFamily="34" charset="0"/>
              <a:buChar char="•"/>
            </a:pPr>
            <a:r>
              <a:rPr lang="en-US" altLang="ja-JP" dirty="0">
                <a:latin typeface="UD Digi Kyokasho NK-B" panose="02020700000000000000" pitchFamily="18" charset="-128"/>
                <a:ea typeface="UD Digi Kyokasho NK-B" panose="02020700000000000000" pitchFamily="18" charset="-128"/>
              </a:rPr>
              <a:t>10</a:t>
            </a:r>
            <a:r>
              <a:rPr lang="ja-JP" altLang="en-US" dirty="0">
                <a:latin typeface="UD Digi Kyokasho NK-B" panose="02020700000000000000" pitchFamily="18" charset="-128"/>
                <a:ea typeface="UD Digi Kyokasho NK-B" panose="02020700000000000000" pitchFamily="18" charset="-128"/>
              </a:rPr>
              <a:t>億円→立派な植物工場が立つが、</a:t>
            </a:r>
            <a:r>
              <a:rPr lang="en-US" altLang="ja-JP" dirty="0">
                <a:latin typeface="UD Digi Kyokasho NK-B" panose="02020700000000000000" pitchFamily="18" charset="-128"/>
                <a:ea typeface="UD Digi Kyokasho NK-B" panose="02020700000000000000" pitchFamily="18" charset="-128"/>
              </a:rPr>
              <a:t>10</a:t>
            </a:r>
            <a:r>
              <a:rPr lang="ja-JP" altLang="en-US" dirty="0">
                <a:latin typeface="UD Digi Kyokasho NK-B" panose="02020700000000000000" pitchFamily="18" charset="-128"/>
                <a:ea typeface="UD Digi Kyokasho NK-B" panose="02020700000000000000" pitchFamily="18" charset="-128"/>
              </a:rPr>
              <a:t>億円では培養タンクは 建設できない</a:t>
            </a:r>
          </a:p>
          <a:p>
            <a:pPr marL="285750" indent="-285750">
              <a:buFont typeface="Arial" panose="020B0604020202020204" pitchFamily="34" charset="0"/>
              <a:buChar char="•"/>
            </a:pPr>
            <a:r>
              <a:rPr lang="ja-JP" altLang="en-US" dirty="0">
                <a:latin typeface="UD Digi Kyokasho NK-B" panose="02020700000000000000" pitchFamily="18" charset="-128"/>
                <a:ea typeface="UD Digi Kyokasho NK-B" panose="02020700000000000000" pitchFamily="18" charset="-128"/>
              </a:rPr>
              <a:t>スケールアップが容易</a:t>
            </a:r>
          </a:p>
          <a:p>
            <a:pPr marL="285750" indent="-285750">
              <a:buFont typeface="Arial" panose="020B0604020202020204" pitchFamily="34" charset="0"/>
              <a:buChar char="•"/>
            </a:pPr>
            <a:r>
              <a:rPr lang="ja-JP" altLang="en-US" dirty="0">
                <a:latin typeface="UD Digi Kyokasho NK-B" panose="02020700000000000000" pitchFamily="18" charset="-128"/>
                <a:ea typeface="UD Digi Kyokasho NK-B" panose="02020700000000000000" pitchFamily="18" charset="-128"/>
              </a:rPr>
              <a:t>生産が早い</a:t>
            </a:r>
          </a:p>
          <a:p>
            <a:pPr marL="285750" indent="-285750">
              <a:buFont typeface="Arial" panose="020B0604020202020204" pitchFamily="34" charset="0"/>
              <a:buChar char="•"/>
            </a:pPr>
            <a:r>
              <a:rPr lang="ja-JP" altLang="en-US" dirty="0">
                <a:latin typeface="UD Digi Kyokasho NK-B" panose="02020700000000000000" pitchFamily="18" charset="-128"/>
                <a:ea typeface="UD Digi Kyokasho NK-B" panose="02020700000000000000" pitchFamily="18" charset="-128"/>
              </a:rPr>
              <a:t>バイオエコノミーの興隆により、リニューアブルな生産として植物での生産が脚光を浴びる</a:t>
            </a:r>
          </a:p>
        </p:txBody>
      </p:sp>
    </p:spTree>
    <p:extLst>
      <p:ext uri="{BB962C8B-B14F-4D97-AF65-F5344CB8AC3E}">
        <p14:creationId xmlns:p14="http://schemas.microsoft.com/office/powerpoint/2010/main" val="7028356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テキスト ボックス 73">
            <a:extLst>
              <a:ext uri="{FF2B5EF4-FFF2-40B4-BE49-F238E27FC236}">
                <a16:creationId xmlns:a16="http://schemas.microsoft.com/office/drawing/2014/main" id="{358AA015-91FE-4C13-991E-FCA077266A63}"/>
              </a:ext>
            </a:extLst>
          </p:cNvPr>
          <p:cNvSpPr txBox="1"/>
          <p:nvPr/>
        </p:nvSpPr>
        <p:spPr>
          <a:xfrm>
            <a:off x="3278593" y="195236"/>
            <a:ext cx="5561789" cy="584775"/>
          </a:xfrm>
          <a:prstGeom prst="rect">
            <a:avLst/>
          </a:prstGeom>
          <a:noFill/>
        </p:spPr>
        <p:txBody>
          <a:bodyPr wrap="square">
            <a:spAutoFit/>
          </a:bodyPr>
          <a:lstStyle/>
          <a:p>
            <a:pPr algn="ctr"/>
            <a:r>
              <a:rPr kumimoji="1" lang="en-US" altLang="ja-JP" sz="3200" dirty="0">
                <a:solidFill>
                  <a:sysClr val="windowText" lastClr="000000"/>
                </a:solidFill>
                <a:latin typeface="Yet R" panose="02030504000101010101" pitchFamily="18" charset="-127"/>
                <a:ea typeface="Yet R" panose="02030504000101010101" pitchFamily="18" charset="-127"/>
                <a:cs typeface="72 Black" panose="020B0A04030603020204" pitchFamily="34" charset="0"/>
              </a:rPr>
              <a:t>RNA</a:t>
            </a:r>
            <a:r>
              <a:rPr kumimoji="1" lang="ja-JP" altLang="en-US" sz="3200" b="1" dirty="0">
                <a:solidFill>
                  <a:sysClr val="windowText" lastClr="000000"/>
                </a:solidFill>
                <a:latin typeface="UD Digi Kyokasho NK-B" panose="02020700000000000000" pitchFamily="18" charset="-128"/>
                <a:ea typeface="UD Digi Kyokasho NK-B" panose="02020700000000000000" pitchFamily="18" charset="-128"/>
                <a:cs typeface="72 Black" panose="020B0A04030603020204" pitchFamily="34" charset="0"/>
              </a:rPr>
              <a:t>農薬</a:t>
            </a:r>
            <a:endParaRPr lang="ja-JP" altLang="en-US" sz="3200" b="1" dirty="0">
              <a:latin typeface="UD Digi Kyokasho NK-B" panose="02020700000000000000" pitchFamily="18" charset="-128"/>
              <a:ea typeface="UD Digi Kyokasho NK-B" panose="02020700000000000000" pitchFamily="18" charset="-128"/>
            </a:endParaRPr>
          </a:p>
        </p:txBody>
      </p:sp>
      <p:pic>
        <p:nvPicPr>
          <p:cNvPr id="5122" name="Picture 2">
            <a:extLst>
              <a:ext uri="{FF2B5EF4-FFF2-40B4-BE49-F238E27FC236}">
                <a16:creationId xmlns:a16="http://schemas.microsoft.com/office/drawing/2014/main" id="{D99CC9DD-0625-4130-B5F3-DF508A83344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244" y="1373005"/>
            <a:ext cx="8660124" cy="5340719"/>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2ADBC300-F053-4178-9DEC-5E70ECF25F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70763" y="1969473"/>
            <a:ext cx="3650901" cy="473488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a:extLst>
              <a:ext uri="{FF2B5EF4-FFF2-40B4-BE49-F238E27FC236}">
                <a16:creationId xmlns:a16="http://schemas.microsoft.com/office/drawing/2014/main" id="{D258B14A-99B9-49F1-9088-FF6BFE9F0387}"/>
              </a:ext>
            </a:extLst>
          </p:cNvPr>
          <p:cNvSpPr txBox="1"/>
          <p:nvPr/>
        </p:nvSpPr>
        <p:spPr>
          <a:xfrm>
            <a:off x="1075174" y="905383"/>
            <a:ext cx="10189028" cy="646331"/>
          </a:xfrm>
          <a:prstGeom prst="rect">
            <a:avLst/>
          </a:prstGeom>
          <a:noFill/>
        </p:spPr>
        <p:txBody>
          <a:bodyPr wrap="square" rtlCol="0">
            <a:spAutoFit/>
          </a:bodyPr>
          <a:lstStyle/>
          <a:p>
            <a:r>
              <a:rPr kumimoji="1" lang="en-US" altLang="ja-JP" dirty="0">
                <a:latin typeface="UD Digi Kyokasho NK-B" panose="02020700000000000000" pitchFamily="18" charset="-128"/>
                <a:ea typeface="UD Digi Kyokasho NK-B" panose="02020700000000000000" pitchFamily="18" charset="-128"/>
              </a:rPr>
              <a:t>EU</a:t>
            </a:r>
            <a:r>
              <a:rPr kumimoji="1" lang="ja-JP" altLang="en-US" dirty="0">
                <a:latin typeface="UD Digi Kyokasho NK-B" panose="02020700000000000000" pitchFamily="18" charset="-128"/>
                <a:ea typeface="UD Digi Kyokasho NK-B" panose="02020700000000000000" pitchFamily="18" charset="-128"/>
              </a:rPr>
              <a:t>は</a:t>
            </a:r>
            <a:r>
              <a:rPr kumimoji="1" lang="en-US" altLang="ja-JP" dirty="0">
                <a:latin typeface="UD Digi Kyokasho NK-B" panose="02020700000000000000" pitchFamily="18" charset="-128"/>
                <a:ea typeface="UD Digi Kyokasho NK-B" panose="02020700000000000000" pitchFamily="18" charset="-128"/>
              </a:rPr>
              <a:t>2030</a:t>
            </a:r>
            <a:r>
              <a:rPr kumimoji="1" lang="ja-JP" altLang="en-US" dirty="0">
                <a:latin typeface="UD Digi Kyokasho NK-B" panose="02020700000000000000" pitchFamily="18" charset="-128"/>
                <a:ea typeface="UD Digi Kyokasho NK-B" panose="02020700000000000000" pitchFamily="18" charset="-128"/>
              </a:rPr>
              <a:t>年までに化学農薬の使用削減を掲げた</a:t>
            </a:r>
            <a:r>
              <a:rPr kumimoji="1" lang="en-US" altLang="ja-JP" dirty="0">
                <a:latin typeface="UD Digi Kyokasho NK-B" panose="02020700000000000000" pitchFamily="18" charset="-128"/>
                <a:ea typeface="UD Digi Kyokasho NK-B" panose="02020700000000000000" pitchFamily="18" charset="-128"/>
              </a:rPr>
              <a:t>『Farm to Fork</a:t>
            </a:r>
            <a:r>
              <a:rPr kumimoji="1" lang="ja-JP" altLang="en-US" dirty="0">
                <a:latin typeface="UD Digi Kyokasho NK-B" panose="02020700000000000000" pitchFamily="18" charset="-128"/>
                <a:ea typeface="UD Digi Kyokasho NK-B" panose="02020700000000000000" pitchFamily="18" charset="-128"/>
              </a:rPr>
              <a:t> </a:t>
            </a:r>
            <a:r>
              <a:rPr kumimoji="1" lang="en-US" altLang="ja-JP" dirty="0">
                <a:latin typeface="UD Digi Kyokasho NK-B" panose="02020700000000000000" pitchFamily="18" charset="-128"/>
                <a:ea typeface="UD Digi Kyokasho NK-B" panose="02020700000000000000" pitchFamily="18" charset="-128"/>
              </a:rPr>
              <a:t>Strategy』</a:t>
            </a:r>
            <a:r>
              <a:rPr kumimoji="1" lang="ja-JP" altLang="en-US" dirty="0">
                <a:latin typeface="UD Digi Kyokasho NK-B" panose="02020700000000000000" pitchFamily="18" charset="-128"/>
                <a:ea typeface="UD Digi Kyokasho NK-B" panose="02020700000000000000" pitchFamily="18" charset="-128"/>
              </a:rPr>
              <a:t>を策定。</a:t>
            </a:r>
            <a:endParaRPr kumimoji="1" lang="en-US" altLang="ja-JP" dirty="0">
              <a:latin typeface="UD Digi Kyokasho NK-B" panose="02020700000000000000" pitchFamily="18" charset="-128"/>
              <a:ea typeface="UD Digi Kyokasho NK-B" panose="02020700000000000000" pitchFamily="18" charset="-128"/>
            </a:endParaRPr>
          </a:p>
          <a:p>
            <a:r>
              <a:rPr kumimoji="1" lang="ja-JP" altLang="en-US" dirty="0">
                <a:latin typeface="UD Digi Kyokasho NK-B" panose="02020700000000000000" pitchFamily="18" charset="-128"/>
                <a:ea typeface="UD Digi Kyokasho NK-B" panose="02020700000000000000" pitchFamily="18" charset="-128"/>
              </a:rPr>
              <a:t>日本の農薬の使用量は世界</a:t>
            </a:r>
            <a:r>
              <a:rPr kumimoji="1" lang="en-US" altLang="ja-JP" dirty="0">
                <a:latin typeface="UD Digi Kyokasho NK-B" panose="02020700000000000000" pitchFamily="18" charset="-128"/>
                <a:ea typeface="UD Digi Kyokasho NK-B" panose="02020700000000000000" pitchFamily="18" charset="-128"/>
              </a:rPr>
              <a:t>2</a:t>
            </a:r>
            <a:r>
              <a:rPr kumimoji="1" lang="ja-JP" altLang="en-US" dirty="0">
                <a:latin typeface="UD Digi Kyokasho NK-B" panose="02020700000000000000" pitchFamily="18" charset="-128"/>
                <a:ea typeface="UD Digi Kyokasho NK-B" panose="02020700000000000000" pitchFamily="18" charset="-128"/>
              </a:rPr>
              <a:t>位。</a:t>
            </a:r>
            <a:r>
              <a:rPr kumimoji="1" lang="ja-JP" altLang="en-US" dirty="0">
                <a:solidFill>
                  <a:srgbClr val="C00000"/>
                </a:solidFill>
                <a:latin typeface="UD Digi Kyokasho NK-B" panose="02020700000000000000" pitchFamily="18" charset="-128"/>
                <a:ea typeface="UD Digi Kyokasho NK-B" panose="02020700000000000000" pitchFamily="18" charset="-128"/>
              </a:rPr>
              <a:t>日本では世界各国で使用が禁じらている農薬が使用され続けている</a:t>
            </a:r>
            <a:r>
              <a:rPr kumimoji="1" lang="ja-JP" altLang="en-US" dirty="0">
                <a:latin typeface="UD Digi Kyokasho NK-B" panose="02020700000000000000" pitchFamily="18" charset="-128"/>
                <a:ea typeface="UD Digi Kyokasho NK-B" panose="02020700000000000000" pitchFamily="18" charset="-128"/>
              </a:rPr>
              <a:t>。</a:t>
            </a:r>
          </a:p>
        </p:txBody>
      </p:sp>
    </p:spTree>
    <p:extLst>
      <p:ext uri="{BB962C8B-B14F-4D97-AF65-F5344CB8AC3E}">
        <p14:creationId xmlns:p14="http://schemas.microsoft.com/office/powerpoint/2010/main" val="13272650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テキスト ボックス 73">
            <a:extLst>
              <a:ext uri="{FF2B5EF4-FFF2-40B4-BE49-F238E27FC236}">
                <a16:creationId xmlns:a16="http://schemas.microsoft.com/office/drawing/2014/main" id="{358AA015-91FE-4C13-991E-FCA077266A63}"/>
              </a:ext>
            </a:extLst>
          </p:cNvPr>
          <p:cNvSpPr txBox="1"/>
          <p:nvPr/>
        </p:nvSpPr>
        <p:spPr>
          <a:xfrm>
            <a:off x="3315105" y="126749"/>
            <a:ext cx="5561789" cy="584775"/>
          </a:xfrm>
          <a:prstGeom prst="rect">
            <a:avLst/>
          </a:prstGeom>
          <a:noFill/>
        </p:spPr>
        <p:txBody>
          <a:bodyPr wrap="square">
            <a:spAutoFit/>
          </a:bodyPr>
          <a:lstStyle/>
          <a:p>
            <a:pPr algn="ctr"/>
            <a:r>
              <a:rPr kumimoji="1" lang="en-US" altLang="ja-JP" sz="3200" dirty="0">
                <a:solidFill>
                  <a:sysClr val="windowText" lastClr="000000"/>
                </a:solidFill>
                <a:latin typeface="Yet R" panose="02030504000101010101" pitchFamily="18" charset="-127"/>
                <a:ea typeface="Yet R" panose="02030504000101010101" pitchFamily="18" charset="-127"/>
                <a:cs typeface="72 Black" panose="020B0A04030603020204" pitchFamily="34" charset="0"/>
              </a:rPr>
              <a:t>mRNA</a:t>
            </a:r>
            <a:r>
              <a:rPr kumimoji="1" lang="ja-JP" altLang="en-US" sz="3200" dirty="0">
                <a:solidFill>
                  <a:sysClr val="windowText" lastClr="000000"/>
                </a:solidFill>
                <a:latin typeface="UD Digi Kyokasho NK-B" panose="02020700000000000000" pitchFamily="18" charset="-128"/>
                <a:ea typeface="UD Digi Kyokasho NK-B" panose="02020700000000000000" pitchFamily="18" charset="-128"/>
                <a:cs typeface="72 Black" panose="020B0A04030603020204" pitchFamily="34" charset="0"/>
              </a:rPr>
              <a:t>医薬入</a:t>
            </a:r>
            <a:r>
              <a:rPr kumimoji="1" lang="ja-JP" altLang="en-US" sz="3200" dirty="0">
                <a:solidFill>
                  <a:sysClr val="windowText" lastClr="000000"/>
                </a:solidFill>
                <a:latin typeface="Yet R" panose="02030504000101010101" pitchFamily="18" charset="-127"/>
                <a:ea typeface="Yet R" panose="02030504000101010101" pitchFamily="18" charset="-127"/>
                <a:cs typeface="72 Black" panose="020B0A04030603020204" pitchFamily="34" charset="0"/>
              </a:rPr>
              <a:t>の農産物</a:t>
            </a:r>
            <a:endParaRPr lang="ja-JP" altLang="en-US" sz="3200" dirty="0">
              <a:latin typeface="Yet R" panose="02030504000101010101" pitchFamily="18" charset="-127"/>
              <a:ea typeface="Yet R" panose="02030504000101010101" pitchFamily="18" charset="-127"/>
            </a:endParaRPr>
          </a:p>
        </p:txBody>
      </p:sp>
      <p:sp>
        <p:nvSpPr>
          <p:cNvPr id="9" name="テキスト ボックス 8">
            <a:extLst>
              <a:ext uri="{FF2B5EF4-FFF2-40B4-BE49-F238E27FC236}">
                <a16:creationId xmlns:a16="http://schemas.microsoft.com/office/drawing/2014/main" id="{20B52734-BAD6-447A-9B84-AC2FD7BBE285}"/>
              </a:ext>
            </a:extLst>
          </p:cNvPr>
          <p:cNvSpPr txBox="1"/>
          <p:nvPr/>
        </p:nvSpPr>
        <p:spPr>
          <a:xfrm>
            <a:off x="3285393" y="1327722"/>
            <a:ext cx="7101672" cy="523220"/>
          </a:xfrm>
          <a:prstGeom prst="rect">
            <a:avLst/>
          </a:prstGeom>
          <a:noFill/>
        </p:spPr>
        <p:txBody>
          <a:bodyPr wrap="square">
            <a:spAutoFit/>
          </a:bodyPr>
          <a:lstStyle/>
          <a:p>
            <a:r>
              <a:rPr lang="en-US" altLang="ja-JP" sz="1400" dirty="0">
                <a:latin typeface="Yet R" panose="02030504000101010101" pitchFamily="18" charset="-127"/>
                <a:ea typeface="Yet R" panose="02030504000101010101" pitchFamily="18" charset="-127"/>
                <a:hlinkClick r:id="rId2"/>
              </a:rPr>
              <a:t>https://nsf.gov/awardsearch/showAward?AWD_ID=2134535&amp;HistoricalAwards=false</a:t>
            </a:r>
            <a:r>
              <a:rPr lang="ja-JP" altLang="en-US" sz="1400" dirty="0">
                <a:latin typeface="Yet R" panose="02030504000101010101" pitchFamily="18" charset="-127"/>
                <a:ea typeface="Yet R" panose="02030504000101010101" pitchFamily="18" charset="-127"/>
              </a:rPr>
              <a:t>　</a:t>
            </a:r>
            <a:endParaRPr lang="en-US" altLang="ja-JP" sz="1400" dirty="0">
              <a:latin typeface="Yet R" panose="02030504000101010101" pitchFamily="18" charset="-127"/>
              <a:ea typeface="Yet R" panose="02030504000101010101" pitchFamily="18" charset="-127"/>
            </a:endParaRPr>
          </a:p>
          <a:p>
            <a:r>
              <a:rPr lang="en-US" altLang="ja-JP" sz="1400" dirty="0">
                <a:latin typeface="Yet R" panose="02030504000101010101" pitchFamily="18" charset="-127"/>
                <a:ea typeface="Yet R" panose="02030504000101010101" pitchFamily="18" charset="-127"/>
                <a:hlinkClick r:id="rId3"/>
              </a:rPr>
              <a:t>https://news.ucr.edu/articles/2021/09/16/grow-and-eat-your-own-vaccines</a:t>
            </a:r>
            <a:r>
              <a:rPr lang="ja-JP" altLang="en-US" sz="1400" dirty="0">
                <a:latin typeface="Yet R" panose="02030504000101010101" pitchFamily="18" charset="-127"/>
                <a:ea typeface="Yet R" panose="02030504000101010101" pitchFamily="18" charset="-127"/>
              </a:rPr>
              <a:t>　</a:t>
            </a:r>
          </a:p>
        </p:txBody>
      </p:sp>
      <p:sp>
        <p:nvSpPr>
          <p:cNvPr id="11" name="テキスト ボックス 10">
            <a:extLst>
              <a:ext uri="{FF2B5EF4-FFF2-40B4-BE49-F238E27FC236}">
                <a16:creationId xmlns:a16="http://schemas.microsoft.com/office/drawing/2014/main" id="{357064CB-40D0-4BC9-B34F-830866AFA41B}"/>
              </a:ext>
            </a:extLst>
          </p:cNvPr>
          <p:cNvSpPr txBox="1"/>
          <p:nvPr/>
        </p:nvSpPr>
        <p:spPr>
          <a:xfrm>
            <a:off x="1480457" y="727089"/>
            <a:ext cx="10711543" cy="646331"/>
          </a:xfrm>
          <a:prstGeom prst="rect">
            <a:avLst/>
          </a:prstGeom>
          <a:noFill/>
        </p:spPr>
        <p:txBody>
          <a:bodyPr wrap="square">
            <a:spAutoFit/>
          </a:bodyPr>
          <a:lstStyle/>
          <a:p>
            <a:pPr algn="l"/>
            <a:r>
              <a:rPr lang="en-US" altLang="ja-JP" b="1" i="0" u="sng" dirty="0">
                <a:solidFill>
                  <a:srgbClr val="C00000"/>
                </a:solidFill>
                <a:effectLst/>
                <a:latin typeface="Arial" panose="020B0604020202020204" pitchFamily="34" charset="0"/>
              </a:rPr>
              <a:t>National Science Foundation</a:t>
            </a:r>
            <a:r>
              <a:rPr lang="ja-JP" altLang="en-US" b="0" i="0" dirty="0">
                <a:solidFill>
                  <a:srgbClr val="40464A"/>
                </a:solidFill>
                <a:effectLst/>
                <a:latin typeface="Arial" panose="020B0604020202020204" pitchFamily="34" charset="0"/>
              </a:rPr>
              <a:t>：</a:t>
            </a:r>
            <a:r>
              <a:rPr lang="en-US" altLang="ja-JP" b="1" i="0" dirty="0">
                <a:solidFill>
                  <a:srgbClr val="000000"/>
                </a:solidFill>
                <a:effectLst/>
                <a:latin typeface="Verdana" panose="020B0604030504040204" pitchFamily="34" charset="0"/>
              </a:rPr>
              <a:t>Award Abstract # 2134535</a:t>
            </a:r>
            <a:endParaRPr lang="en-US" altLang="ja-JP" b="0" i="0" dirty="0">
              <a:solidFill>
                <a:srgbClr val="000000"/>
              </a:solidFill>
              <a:effectLst/>
              <a:latin typeface="Verdana" panose="020B0604030504040204" pitchFamily="34" charset="0"/>
            </a:endParaRPr>
          </a:p>
          <a:p>
            <a:pPr algn="l"/>
            <a:r>
              <a:rPr lang="en-US" altLang="ja-JP" b="1" i="0" dirty="0">
                <a:solidFill>
                  <a:srgbClr val="000000"/>
                </a:solidFill>
                <a:effectLst/>
                <a:latin typeface="Verdana" panose="020B0604030504040204" pitchFamily="34" charset="0"/>
              </a:rPr>
              <a:t>FMSG: Bio: Rapid Biomanufacturing of mRNA Vaccines in </a:t>
            </a:r>
            <a:r>
              <a:rPr lang="en-US" altLang="ja-JP" b="1" i="0" dirty="0" err="1">
                <a:solidFill>
                  <a:srgbClr val="000000"/>
                </a:solidFill>
                <a:effectLst/>
                <a:latin typeface="Verdana" panose="020B0604030504040204" pitchFamily="34" charset="0"/>
              </a:rPr>
              <a:t>Planoroplasts</a:t>
            </a:r>
            <a:endParaRPr lang="en-US" altLang="ja-JP" b="0" i="0" dirty="0">
              <a:solidFill>
                <a:srgbClr val="000000"/>
              </a:solidFill>
              <a:effectLst/>
              <a:latin typeface="Verdana" panose="020B0604030504040204" pitchFamily="34" charset="0"/>
            </a:endParaRPr>
          </a:p>
        </p:txBody>
      </p:sp>
      <p:pic>
        <p:nvPicPr>
          <p:cNvPr id="1026" name="Picture 2" descr="ナノチューブ">
            <a:extLst>
              <a:ext uri="{FF2B5EF4-FFF2-40B4-BE49-F238E27FC236}">
                <a16:creationId xmlns:a16="http://schemas.microsoft.com/office/drawing/2014/main" id="{0F69B715-BD06-47B8-BBF4-40A2D9FF5DD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40549" y="2102335"/>
            <a:ext cx="3364682" cy="2603732"/>
          </a:xfrm>
          <a:prstGeom prst="rect">
            <a:avLst/>
          </a:prstGeom>
          <a:noFill/>
          <a:extLst>
            <a:ext uri="{909E8E84-426E-40DD-AFC4-6F175D3DCCD1}">
              <a14:hiddenFill xmlns:a14="http://schemas.microsoft.com/office/drawing/2010/main">
                <a:solidFill>
                  <a:srgbClr val="FFFFFF"/>
                </a:solidFill>
              </a14:hiddenFill>
            </a:ext>
          </a:extLst>
        </p:spPr>
      </p:pic>
      <p:sp>
        <p:nvSpPr>
          <p:cNvPr id="10" name="テキスト ボックス 9">
            <a:extLst>
              <a:ext uri="{FF2B5EF4-FFF2-40B4-BE49-F238E27FC236}">
                <a16:creationId xmlns:a16="http://schemas.microsoft.com/office/drawing/2014/main" id="{AE822A87-475A-4DB7-8E94-8CA88DFCEFF2}"/>
              </a:ext>
            </a:extLst>
          </p:cNvPr>
          <p:cNvSpPr txBox="1"/>
          <p:nvPr/>
        </p:nvSpPr>
        <p:spPr>
          <a:xfrm>
            <a:off x="741902" y="6488668"/>
            <a:ext cx="11183815" cy="369332"/>
          </a:xfrm>
          <a:prstGeom prst="rect">
            <a:avLst/>
          </a:prstGeom>
          <a:noFill/>
        </p:spPr>
        <p:txBody>
          <a:bodyPr wrap="square">
            <a:spAutoFit/>
          </a:bodyPr>
          <a:lstStyle/>
          <a:p>
            <a:r>
              <a:rPr lang="ja-JP" altLang="en-US" b="0" i="0" dirty="0">
                <a:effectLst/>
                <a:latin typeface="UD Digi Kyokasho NK-B" panose="02020700000000000000" pitchFamily="18" charset="-128"/>
                <a:ea typeface="UD Digi Kyokasho NK-B" panose="02020700000000000000" pitchFamily="18" charset="-128"/>
              </a:rPr>
              <a:t>将来は、ナノ材料を使用して、植物が最も必要とする葉緑体に肥料である窒素を直接供給する技術を実現したい。</a:t>
            </a:r>
            <a:endParaRPr lang="ja-JP" altLang="en-US" dirty="0">
              <a:latin typeface="UD Digi Kyokasho NK-B" panose="02020700000000000000" pitchFamily="18" charset="-128"/>
              <a:ea typeface="UD Digi Kyokasho NK-B" panose="02020700000000000000" pitchFamily="18" charset="-128"/>
            </a:endParaRPr>
          </a:p>
        </p:txBody>
      </p:sp>
      <p:pic>
        <p:nvPicPr>
          <p:cNvPr id="1030" name="Picture 6" descr="緑色蛍光タンパク質">
            <a:extLst>
              <a:ext uri="{FF2B5EF4-FFF2-40B4-BE49-F238E27FC236}">
                <a16:creationId xmlns:a16="http://schemas.microsoft.com/office/drawing/2014/main" id="{6C51B9E4-6FB9-4A80-B96C-83DFB3B8E51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81499" y="2102335"/>
            <a:ext cx="3429000" cy="3495675"/>
          </a:xfrm>
          <a:prstGeom prst="rect">
            <a:avLst/>
          </a:prstGeom>
          <a:noFill/>
          <a:extLst>
            <a:ext uri="{909E8E84-426E-40DD-AFC4-6F175D3DCCD1}">
              <a14:hiddenFill xmlns:a14="http://schemas.microsoft.com/office/drawing/2010/main">
                <a:solidFill>
                  <a:srgbClr val="FFFFFF"/>
                </a:solidFill>
              </a14:hiddenFill>
            </a:ext>
          </a:extLst>
        </p:spPr>
      </p:pic>
      <p:sp>
        <p:nvSpPr>
          <p:cNvPr id="12" name="テキスト ボックス 11">
            <a:extLst>
              <a:ext uri="{FF2B5EF4-FFF2-40B4-BE49-F238E27FC236}">
                <a16:creationId xmlns:a16="http://schemas.microsoft.com/office/drawing/2014/main" id="{B66BEC64-EF67-4FC2-B217-B341BEDF6936}"/>
              </a:ext>
            </a:extLst>
          </p:cNvPr>
          <p:cNvSpPr txBox="1"/>
          <p:nvPr/>
        </p:nvSpPr>
        <p:spPr>
          <a:xfrm>
            <a:off x="7810499" y="5022968"/>
            <a:ext cx="3899859" cy="1200329"/>
          </a:xfrm>
          <a:prstGeom prst="rect">
            <a:avLst/>
          </a:prstGeom>
          <a:noFill/>
        </p:spPr>
        <p:txBody>
          <a:bodyPr wrap="square">
            <a:spAutoFit/>
          </a:bodyPr>
          <a:lstStyle/>
          <a:p>
            <a:r>
              <a:rPr lang="ja-JP" altLang="en-US" b="0" i="0" dirty="0">
                <a:effectLst/>
                <a:latin typeface="UD Digi Kyokasho NK-B" panose="02020700000000000000" pitchFamily="18" charset="-128"/>
                <a:ea typeface="UD Digi Kyokasho NK-B" panose="02020700000000000000" pitchFamily="18" charset="-128"/>
              </a:rPr>
              <a:t>←</a:t>
            </a:r>
            <a:r>
              <a:rPr lang="ja-JP" altLang="en-US" b="0" i="0" dirty="0">
                <a:solidFill>
                  <a:schemeClr val="accent6">
                    <a:lumMod val="75000"/>
                  </a:schemeClr>
                </a:solidFill>
                <a:effectLst/>
                <a:latin typeface="UD Digi Kyokasho NK-B" panose="02020700000000000000" pitchFamily="18" charset="-128"/>
                <a:ea typeface="UD Digi Kyokasho NK-B" panose="02020700000000000000" pitchFamily="18" charset="-128"/>
              </a:rPr>
              <a:t>葉緑体</a:t>
            </a:r>
            <a:r>
              <a:rPr lang="ja-JP" altLang="en-US" b="0" i="0" dirty="0">
                <a:effectLst/>
                <a:latin typeface="UD Digi Kyokasho NK-B" panose="02020700000000000000" pitchFamily="18" charset="-128"/>
                <a:ea typeface="UD Digi Kyokasho NK-B" panose="02020700000000000000" pitchFamily="18" charset="-128"/>
              </a:rPr>
              <a:t>は、太陽光をエネルギーに変換する機能を持ちつつ、自然には存在しない物質を発現させることが可能な稀有な生体物質。</a:t>
            </a:r>
            <a:endParaRPr lang="ja-JP" altLang="en-US" dirty="0">
              <a:latin typeface="UD Digi Kyokasho NK-B" panose="02020700000000000000" pitchFamily="18" charset="-128"/>
              <a:ea typeface="UD Digi Kyokasho NK-B" panose="02020700000000000000" pitchFamily="18" charset="-128"/>
            </a:endParaRPr>
          </a:p>
        </p:txBody>
      </p:sp>
      <p:sp>
        <p:nvSpPr>
          <p:cNvPr id="14" name="テキスト ボックス 13">
            <a:extLst>
              <a:ext uri="{FF2B5EF4-FFF2-40B4-BE49-F238E27FC236}">
                <a16:creationId xmlns:a16="http://schemas.microsoft.com/office/drawing/2014/main" id="{9EA59AB1-7B8C-4B7C-88AF-FEDF2F912F65}"/>
              </a:ext>
            </a:extLst>
          </p:cNvPr>
          <p:cNvSpPr txBox="1"/>
          <p:nvPr/>
        </p:nvSpPr>
        <p:spPr>
          <a:xfrm>
            <a:off x="4310742" y="5623133"/>
            <a:ext cx="3587261" cy="646331"/>
          </a:xfrm>
          <a:prstGeom prst="rect">
            <a:avLst/>
          </a:prstGeom>
          <a:noFill/>
        </p:spPr>
        <p:txBody>
          <a:bodyPr wrap="square">
            <a:spAutoFit/>
          </a:bodyPr>
          <a:lstStyle/>
          <a:p>
            <a:r>
              <a:rPr lang="ja-JP" altLang="en-US" sz="1200" i="0" dirty="0">
                <a:solidFill>
                  <a:srgbClr val="455A64"/>
                </a:solidFill>
                <a:effectLst/>
                <a:latin typeface="BIZ UDP明朝 Medium" panose="02020500000000000000" pitchFamily="18" charset="-128"/>
                <a:ea typeface="BIZ UDP明朝 Medium" panose="02020500000000000000" pitchFamily="18" charset="-128"/>
              </a:rPr>
              <a:t>タンパク質をコードする</a:t>
            </a:r>
            <a:r>
              <a:rPr lang="en-US" altLang="ja-JP" sz="1200" i="0" dirty="0">
                <a:solidFill>
                  <a:srgbClr val="455A64"/>
                </a:solidFill>
                <a:effectLst/>
                <a:latin typeface="BIZ UDP明朝 Medium" panose="02020500000000000000" pitchFamily="18" charset="-128"/>
                <a:ea typeface="BIZ UDP明朝 Medium" panose="02020500000000000000" pitchFamily="18" charset="-128"/>
              </a:rPr>
              <a:t>DNA</a:t>
            </a:r>
            <a:r>
              <a:rPr lang="ja-JP" altLang="en-US" sz="1200" i="0" dirty="0">
                <a:solidFill>
                  <a:srgbClr val="455A64"/>
                </a:solidFill>
                <a:effectLst/>
                <a:latin typeface="BIZ UDP明朝 Medium" panose="02020500000000000000" pitchFamily="18" charset="-128"/>
                <a:ea typeface="BIZ UDP明朝 Medium" panose="02020500000000000000" pitchFamily="18" charset="-128"/>
              </a:rPr>
              <a:t>を、ナノ製剤の液滴を葉表面に塗布することによって、右図のナノ材料によって送達。</a:t>
            </a:r>
            <a:endParaRPr lang="ja-JP" altLang="en-US" sz="1200" dirty="0">
              <a:latin typeface="BIZ UDP明朝 Medium" panose="02020500000000000000" pitchFamily="18" charset="-128"/>
              <a:ea typeface="BIZ UDP明朝 Medium" panose="02020500000000000000" pitchFamily="18" charset="-128"/>
            </a:endParaRPr>
          </a:p>
        </p:txBody>
      </p:sp>
      <p:sp>
        <p:nvSpPr>
          <p:cNvPr id="16" name="テキスト ボックス 15">
            <a:extLst>
              <a:ext uri="{FF2B5EF4-FFF2-40B4-BE49-F238E27FC236}">
                <a16:creationId xmlns:a16="http://schemas.microsoft.com/office/drawing/2014/main" id="{B2CD4C71-698F-4A71-961A-1D5289CDF66F}"/>
              </a:ext>
            </a:extLst>
          </p:cNvPr>
          <p:cNvSpPr txBox="1"/>
          <p:nvPr/>
        </p:nvSpPr>
        <p:spPr>
          <a:xfrm>
            <a:off x="229139" y="3920946"/>
            <a:ext cx="4034771" cy="2031325"/>
          </a:xfrm>
          <a:prstGeom prst="rect">
            <a:avLst/>
          </a:prstGeom>
          <a:noFill/>
        </p:spPr>
        <p:txBody>
          <a:bodyPr wrap="square">
            <a:spAutoFit/>
          </a:bodyPr>
          <a:lstStyle/>
          <a:p>
            <a:r>
              <a:rPr lang="en-US" altLang="ja-JP" b="0" i="0" dirty="0">
                <a:effectLst/>
                <a:latin typeface="UD Digi Kyokasho NK-B" panose="02020700000000000000" pitchFamily="18" charset="-128"/>
                <a:ea typeface="UD Digi Kyokasho NK-B" panose="02020700000000000000" pitchFamily="18" charset="-128"/>
              </a:rPr>
              <a:t>mRNA</a:t>
            </a:r>
            <a:r>
              <a:rPr lang="ja-JP" altLang="en-US" b="0" i="0" dirty="0">
                <a:effectLst/>
                <a:latin typeface="UD Digi Kyokasho NK-B" panose="02020700000000000000" pitchFamily="18" charset="-128"/>
                <a:ea typeface="UD Digi Kyokasho NK-B" panose="02020700000000000000" pitchFamily="18" charset="-128"/>
              </a:rPr>
              <a:t>医薬は、低温保存が必要であるが、仮にホウレン草やレタスにｍ</a:t>
            </a:r>
            <a:r>
              <a:rPr lang="en-US" altLang="ja-JP" b="0" i="0" dirty="0">
                <a:effectLst/>
                <a:latin typeface="UD Digi Kyokasho NK-B" panose="02020700000000000000" pitchFamily="18" charset="-128"/>
                <a:ea typeface="UD Digi Kyokasho NK-B" panose="02020700000000000000" pitchFamily="18" charset="-128"/>
              </a:rPr>
              <a:t>RNA</a:t>
            </a:r>
            <a:r>
              <a:rPr lang="ja-JP" altLang="en-US" b="0" i="0" dirty="0">
                <a:effectLst/>
                <a:latin typeface="UD Digi Kyokasho NK-B" panose="02020700000000000000" pitchFamily="18" charset="-128"/>
                <a:ea typeface="UD Digi Kyokasho NK-B" panose="02020700000000000000" pitchFamily="18" charset="-128"/>
              </a:rPr>
              <a:t>医薬が含まれていれば、常温常圧で保管可能となる。</a:t>
            </a:r>
            <a:endParaRPr lang="en-US" altLang="ja-JP" b="0" i="0" dirty="0">
              <a:effectLst/>
              <a:latin typeface="UD Digi Kyokasho NK-B" panose="02020700000000000000" pitchFamily="18" charset="-128"/>
              <a:ea typeface="UD Digi Kyokasho NK-B" panose="02020700000000000000" pitchFamily="18" charset="-128"/>
            </a:endParaRPr>
          </a:p>
          <a:p>
            <a:r>
              <a:rPr lang="ja-JP" altLang="en-US" dirty="0">
                <a:latin typeface="UD Digi Kyokasho NK-B" panose="02020700000000000000" pitchFamily="18" charset="-128"/>
                <a:ea typeface="UD Digi Kyokasho NK-B" panose="02020700000000000000" pitchFamily="18" charset="-128"/>
              </a:rPr>
              <a:t>薬剤流通のハードルが一つ下がりコスト低減にもなる？</a:t>
            </a:r>
            <a:endParaRPr lang="en-US" altLang="ja-JP" dirty="0">
              <a:latin typeface="UD Digi Kyokasho NK-B" panose="02020700000000000000" pitchFamily="18" charset="-128"/>
              <a:ea typeface="UD Digi Kyokasho NK-B" panose="02020700000000000000" pitchFamily="18" charset="-128"/>
            </a:endParaRPr>
          </a:p>
          <a:p>
            <a:r>
              <a:rPr lang="ja-JP" altLang="en-US" dirty="0">
                <a:latin typeface="UD Digi Kyokasho NK-B" panose="02020700000000000000" pitchFamily="18" charset="-128"/>
                <a:ea typeface="UD Digi Kyokasho NK-B" panose="02020700000000000000" pitchFamily="18" charset="-128"/>
              </a:rPr>
              <a:t>食べる</a:t>
            </a:r>
            <a:r>
              <a:rPr lang="en-US" altLang="ja-JP" dirty="0">
                <a:latin typeface="UD Digi Kyokasho NK-B" panose="02020700000000000000" pitchFamily="18" charset="-128"/>
                <a:ea typeface="UD Digi Kyokasho NK-B" panose="02020700000000000000" pitchFamily="18" charset="-128"/>
              </a:rPr>
              <a:t>mRNA</a:t>
            </a:r>
            <a:r>
              <a:rPr lang="ja-JP" altLang="en-US" dirty="0">
                <a:latin typeface="UD Digi Kyokasho NK-B" panose="02020700000000000000" pitchFamily="18" charset="-128"/>
                <a:ea typeface="UD Digi Kyokasho NK-B" panose="02020700000000000000" pitchFamily="18" charset="-128"/>
              </a:rPr>
              <a:t>医薬品ともいえる。</a:t>
            </a:r>
          </a:p>
        </p:txBody>
      </p:sp>
      <p:pic>
        <p:nvPicPr>
          <p:cNvPr id="1034" name="Picture 10">
            <a:extLst>
              <a:ext uri="{FF2B5EF4-FFF2-40B4-BE49-F238E27FC236}">
                <a16:creationId xmlns:a16="http://schemas.microsoft.com/office/drawing/2014/main" id="{2D30B004-5EA3-4A3B-A005-67AEEBD2AEC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3710" y="360220"/>
            <a:ext cx="1256672" cy="1264242"/>
          </a:xfrm>
          <a:prstGeom prst="rect">
            <a:avLst/>
          </a:prstGeom>
          <a:noFill/>
          <a:extLst>
            <a:ext uri="{909E8E84-426E-40DD-AFC4-6F175D3DCCD1}">
              <a14:hiddenFill xmlns:a14="http://schemas.microsoft.com/office/drawing/2010/main">
                <a:solidFill>
                  <a:srgbClr val="FFFFFF"/>
                </a:solidFill>
              </a14:hiddenFill>
            </a:ext>
          </a:extLst>
        </p:spPr>
      </p:pic>
      <p:sp>
        <p:nvSpPr>
          <p:cNvPr id="18" name="テキスト ボックス 17">
            <a:extLst>
              <a:ext uri="{FF2B5EF4-FFF2-40B4-BE49-F238E27FC236}">
                <a16:creationId xmlns:a16="http://schemas.microsoft.com/office/drawing/2014/main" id="{C9027BEC-9B6B-4FF7-A514-818C84FEE924}"/>
              </a:ext>
            </a:extLst>
          </p:cNvPr>
          <p:cNvSpPr txBox="1"/>
          <p:nvPr/>
        </p:nvSpPr>
        <p:spPr>
          <a:xfrm>
            <a:off x="8340549" y="2142179"/>
            <a:ext cx="3381690" cy="276999"/>
          </a:xfrm>
          <a:prstGeom prst="rect">
            <a:avLst/>
          </a:prstGeom>
          <a:noFill/>
        </p:spPr>
        <p:txBody>
          <a:bodyPr wrap="square">
            <a:spAutoFit/>
          </a:bodyPr>
          <a:lstStyle/>
          <a:p>
            <a:pPr algn="ctr"/>
            <a:r>
              <a:rPr lang="ja-JP" altLang="en-US" sz="1200" i="0" dirty="0">
                <a:solidFill>
                  <a:srgbClr val="C00000"/>
                </a:solidFill>
                <a:effectLst/>
                <a:latin typeface="BIZ UDP明朝 Medium" panose="02020500000000000000" pitchFamily="18" charset="-128"/>
                <a:ea typeface="BIZ UDP明朝 Medium" panose="02020500000000000000" pitchFamily="18" charset="-128"/>
              </a:rPr>
              <a:t>葉緑体に浸透可能なカーボンナノチューブ（模擬）</a:t>
            </a:r>
            <a:endParaRPr lang="en-US" altLang="ja-JP" sz="1200" i="0" dirty="0">
              <a:solidFill>
                <a:srgbClr val="C00000"/>
              </a:solidFill>
              <a:effectLst/>
              <a:latin typeface="BIZ UDP明朝 Medium" panose="02020500000000000000" pitchFamily="18" charset="-128"/>
              <a:ea typeface="BIZ UDP明朝 Medium" panose="02020500000000000000" pitchFamily="18" charset="-128"/>
            </a:endParaRPr>
          </a:p>
        </p:txBody>
      </p:sp>
      <p:pic>
        <p:nvPicPr>
          <p:cNvPr id="3" name="Picture 4" descr="気孔を通るナノ粒子による葉の浸潤">
            <a:extLst>
              <a:ext uri="{FF2B5EF4-FFF2-40B4-BE49-F238E27FC236}">
                <a16:creationId xmlns:a16="http://schemas.microsoft.com/office/drawing/2014/main" id="{C1D64892-0DF2-4E45-8F03-7F525D20161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8959" y="2122083"/>
            <a:ext cx="4034951" cy="1754326"/>
          </a:xfrm>
          <a:prstGeom prst="rect">
            <a:avLst/>
          </a:prstGeom>
          <a:noFill/>
          <a:extLst>
            <a:ext uri="{909E8E84-426E-40DD-AFC4-6F175D3DCCD1}">
              <a14:hiddenFill xmlns:a14="http://schemas.microsoft.com/office/drawing/2010/main">
                <a:solidFill>
                  <a:srgbClr val="FFFFFF"/>
                </a:solidFill>
              </a14:hiddenFill>
            </a:ext>
          </a:extLst>
        </p:spPr>
      </p:pic>
      <p:sp>
        <p:nvSpPr>
          <p:cNvPr id="17" name="テキスト ボックス 16">
            <a:extLst>
              <a:ext uri="{FF2B5EF4-FFF2-40B4-BE49-F238E27FC236}">
                <a16:creationId xmlns:a16="http://schemas.microsoft.com/office/drawing/2014/main" id="{7194456A-D5B9-4C5B-BB6F-75E24F22874B}"/>
              </a:ext>
            </a:extLst>
          </p:cNvPr>
          <p:cNvSpPr txBox="1"/>
          <p:nvPr/>
        </p:nvSpPr>
        <p:spPr>
          <a:xfrm>
            <a:off x="436683" y="1882038"/>
            <a:ext cx="3381690" cy="276999"/>
          </a:xfrm>
          <a:prstGeom prst="rect">
            <a:avLst/>
          </a:prstGeom>
          <a:noFill/>
        </p:spPr>
        <p:txBody>
          <a:bodyPr wrap="square">
            <a:spAutoFit/>
          </a:bodyPr>
          <a:lstStyle/>
          <a:p>
            <a:pPr algn="ctr"/>
            <a:r>
              <a:rPr lang="ja-JP" altLang="en-US" sz="1200" i="0" dirty="0">
                <a:solidFill>
                  <a:srgbClr val="C00000"/>
                </a:solidFill>
                <a:effectLst/>
                <a:latin typeface="BIZ UDP明朝 Medium" panose="02020500000000000000" pitchFamily="18" charset="-128"/>
                <a:ea typeface="BIZ UDP明朝 Medium" panose="02020500000000000000" pitchFamily="18" charset="-128"/>
              </a:rPr>
              <a:t>ナノ製剤を葉表面から侵透させる作業</a:t>
            </a:r>
            <a:endParaRPr lang="en-US" altLang="ja-JP" sz="1200" i="0" dirty="0">
              <a:solidFill>
                <a:srgbClr val="C00000"/>
              </a:solidFill>
              <a:effectLst/>
              <a:latin typeface="BIZ UDP明朝 Medium" panose="02020500000000000000" pitchFamily="18" charset="-128"/>
              <a:ea typeface="BIZ UDP明朝 Medium" panose="02020500000000000000" pitchFamily="18" charset="-128"/>
            </a:endParaRPr>
          </a:p>
        </p:txBody>
      </p:sp>
    </p:spTree>
    <p:extLst>
      <p:ext uri="{BB962C8B-B14F-4D97-AF65-F5344CB8AC3E}">
        <p14:creationId xmlns:p14="http://schemas.microsoft.com/office/powerpoint/2010/main" val="14440366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1346977" y="202140"/>
            <a:ext cx="9425022" cy="584775"/>
          </a:xfrm>
          <a:prstGeom prst="rect">
            <a:avLst/>
          </a:prstGeom>
          <a:noFill/>
        </p:spPr>
        <p:txBody>
          <a:bodyPr wrap="square" rtlCol="0">
            <a:spAutoFit/>
          </a:bodyPr>
          <a:lstStyle/>
          <a:p>
            <a:pPr algn="ctr"/>
            <a:r>
              <a:rPr kumimoji="1" lang="ja-JP" altLang="en-US" sz="3200" dirty="0">
                <a:latin typeface="Yet R" panose="02030504000101010101" pitchFamily="18" charset="-127"/>
                <a:ea typeface="Yet R" panose="02030504000101010101" pitchFamily="18" charset="-127"/>
              </a:rPr>
              <a:t>植物工場による医薬品製造</a:t>
            </a:r>
          </a:p>
        </p:txBody>
      </p:sp>
      <p:pic>
        <p:nvPicPr>
          <p:cNvPr id="11" name="Picture 4" descr="図表1 機能性野菜、ワクチン原料生産プラントとしての植物工場">
            <a:extLst>
              <a:ext uri="{FF2B5EF4-FFF2-40B4-BE49-F238E27FC236}">
                <a16:creationId xmlns:a16="http://schemas.microsoft.com/office/drawing/2014/main" id="{0F6EED54-D3CF-42C6-A6AA-4ED5828A9C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3064" y="786915"/>
            <a:ext cx="9210675" cy="6048375"/>
          </a:xfrm>
          <a:prstGeom prst="rect">
            <a:avLst/>
          </a:prstGeom>
          <a:noFill/>
          <a:extLst>
            <a:ext uri="{909E8E84-426E-40DD-AFC4-6F175D3DCCD1}">
              <a14:hiddenFill xmlns:a14="http://schemas.microsoft.com/office/drawing/2010/main">
                <a:solidFill>
                  <a:srgbClr val="FFFFFF"/>
                </a:solidFill>
              </a14:hiddenFill>
            </a:ext>
          </a:extLst>
        </p:spPr>
      </p:pic>
      <p:sp>
        <p:nvSpPr>
          <p:cNvPr id="17" name="テキスト ボックス 16">
            <a:extLst>
              <a:ext uri="{FF2B5EF4-FFF2-40B4-BE49-F238E27FC236}">
                <a16:creationId xmlns:a16="http://schemas.microsoft.com/office/drawing/2014/main" id="{B7885D14-EA7D-49C9-8792-87C89AF05CCD}"/>
              </a:ext>
            </a:extLst>
          </p:cNvPr>
          <p:cNvSpPr txBox="1"/>
          <p:nvPr/>
        </p:nvSpPr>
        <p:spPr>
          <a:xfrm>
            <a:off x="8988278" y="1269236"/>
            <a:ext cx="3203722" cy="5047536"/>
          </a:xfrm>
          <a:prstGeom prst="rect">
            <a:avLst/>
          </a:prstGeom>
          <a:noFill/>
        </p:spPr>
        <p:txBody>
          <a:bodyPr wrap="square">
            <a:spAutoFit/>
          </a:bodyPr>
          <a:lstStyle/>
          <a:p>
            <a:r>
              <a:rPr lang="ja-JP" altLang="en-US" sz="1400" b="0" i="0" dirty="0">
                <a:solidFill>
                  <a:srgbClr val="000000"/>
                </a:solidFill>
                <a:effectLst/>
                <a:latin typeface="UD Digi Kyokasho NK-B" panose="02020700000000000000" pitchFamily="18" charset="-128"/>
                <a:ea typeface="UD Digi Kyokasho NK-B" panose="02020700000000000000" pitchFamily="18" charset="-128"/>
              </a:rPr>
              <a:t>●植物工場で栽培するいちごからインターフェロンを産生する遺伝子組み換えいちごの果実を原料とした、ペット用の歯肉炎軽減剤を生産。</a:t>
            </a:r>
            <a:endParaRPr lang="en-US" altLang="ja-JP" sz="1400" b="0" i="0" dirty="0">
              <a:solidFill>
                <a:srgbClr val="000000"/>
              </a:solidFill>
              <a:effectLst/>
              <a:latin typeface="UD Digi Kyokasho NK-B" panose="02020700000000000000" pitchFamily="18" charset="-128"/>
              <a:ea typeface="UD Digi Kyokasho NK-B" panose="02020700000000000000" pitchFamily="18" charset="-128"/>
            </a:endParaRPr>
          </a:p>
          <a:p>
            <a:endParaRPr lang="en-US" altLang="ja-JP" sz="1400" dirty="0">
              <a:solidFill>
                <a:srgbClr val="000000"/>
              </a:solidFill>
              <a:latin typeface="UD Digi Kyokasho NK-B" panose="02020700000000000000" pitchFamily="18" charset="-128"/>
              <a:ea typeface="UD Digi Kyokasho NK-B" panose="02020700000000000000" pitchFamily="18" charset="-128"/>
            </a:endParaRPr>
          </a:p>
          <a:p>
            <a:r>
              <a:rPr lang="ja-JP" altLang="en-US" sz="1400" b="0" i="0" dirty="0">
                <a:solidFill>
                  <a:srgbClr val="000000"/>
                </a:solidFill>
                <a:effectLst/>
                <a:latin typeface="UD Digi Kyokasho NK-B" panose="02020700000000000000" pitchFamily="18" charset="-128"/>
                <a:ea typeface="UD Digi Kyokasho NK-B" panose="02020700000000000000" pitchFamily="18" charset="-128"/>
              </a:rPr>
              <a:t>●この植物工場で栽培された遺伝子組み換えいちごは、従来の</a:t>
            </a:r>
            <a:r>
              <a:rPr lang="en-US" altLang="ja-JP" sz="1400" b="0" i="0" dirty="0">
                <a:solidFill>
                  <a:srgbClr val="000000"/>
                </a:solidFill>
                <a:effectLst/>
                <a:latin typeface="UD Digi Kyokasho NK-B" panose="02020700000000000000" pitchFamily="18" charset="-128"/>
                <a:ea typeface="UD Digi Kyokasho NK-B" panose="02020700000000000000" pitchFamily="18" charset="-128"/>
              </a:rPr>
              <a:t>1/10〜1/100</a:t>
            </a:r>
            <a:r>
              <a:rPr lang="ja-JP" altLang="en-US" sz="1400" b="0" i="0" dirty="0">
                <a:solidFill>
                  <a:srgbClr val="000000"/>
                </a:solidFill>
                <a:effectLst/>
                <a:latin typeface="UD Digi Kyokasho NK-B" panose="02020700000000000000" pitchFamily="18" charset="-128"/>
                <a:ea typeface="UD Digi Kyokasho NK-B" panose="02020700000000000000" pitchFamily="18" charset="-128"/>
              </a:rPr>
              <a:t>までのコストを削減。現在では</a:t>
            </a:r>
            <a:r>
              <a:rPr lang="en-US" altLang="ja-JP" sz="1400" b="0" i="0" dirty="0">
                <a:solidFill>
                  <a:srgbClr val="000000"/>
                </a:solidFill>
                <a:effectLst/>
                <a:latin typeface="UD Digi Kyokasho NK-B" panose="02020700000000000000" pitchFamily="18" charset="-128"/>
                <a:ea typeface="UD Digi Kyokasho NK-B" panose="02020700000000000000" pitchFamily="18" charset="-128"/>
              </a:rPr>
              <a:t>30</a:t>
            </a:r>
            <a:r>
              <a:rPr lang="ja-JP" altLang="en-US" sz="1400" b="0" i="0" dirty="0">
                <a:solidFill>
                  <a:srgbClr val="000000"/>
                </a:solidFill>
                <a:effectLst/>
                <a:latin typeface="UD Digi Kyokasho NK-B" panose="02020700000000000000" pitchFamily="18" charset="-128"/>
                <a:ea typeface="UD Digi Kyokasho NK-B" panose="02020700000000000000" pitchFamily="18" charset="-128"/>
              </a:rPr>
              <a:t>坪程度の大きさの植物工場で、年間でペット</a:t>
            </a:r>
            <a:r>
              <a:rPr lang="en-US" altLang="ja-JP" sz="1400" b="0" i="0" dirty="0">
                <a:solidFill>
                  <a:srgbClr val="000000"/>
                </a:solidFill>
                <a:effectLst/>
                <a:latin typeface="UD Digi Kyokasho NK-B" panose="02020700000000000000" pitchFamily="18" charset="-128"/>
                <a:ea typeface="UD Digi Kyokasho NK-B" panose="02020700000000000000" pitchFamily="18" charset="-128"/>
              </a:rPr>
              <a:t>100</a:t>
            </a:r>
            <a:r>
              <a:rPr lang="ja-JP" altLang="en-US" sz="1400" b="0" i="0" dirty="0">
                <a:solidFill>
                  <a:srgbClr val="000000"/>
                </a:solidFill>
                <a:effectLst/>
                <a:latin typeface="UD Digi Kyokasho NK-B" panose="02020700000000000000" pitchFamily="18" charset="-128"/>
                <a:ea typeface="UD Digi Kyokasho NK-B" panose="02020700000000000000" pitchFamily="18" charset="-128"/>
              </a:rPr>
              <a:t>万頭分以上の治療薬を作ることが可能。</a:t>
            </a:r>
            <a:br>
              <a:rPr lang="ja-JP" altLang="en-US" sz="1400" dirty="0">
                <a:latin typeface="UD Digi Kyokasho NK-B" panose="02020700000000000000" pitchFamily="18" charset="-128"/>
                <a:ea typeface="UD Digi Kyokasho NK-B" panose="02020700000000000000" pitchFamily="18" charset="-128"/>
              </a:rPr>
            </a:br>
            <a:endParaRPr lang="en-US" altLang="ja-JP" sz="1400" dirty="0">
              <a:latin typeface="UD Digi Kyokasho NK-B" panose="02020700000000000000" pitchFamily="18" charset="-128"/>
              <a:ea typeface="UD Digi Kyokasho NK-B" panose="02020700000000000000" pitchFamily="18" charset="-128"/>
            </a:endParaRPr>
          </a:p>
          <a:p>
            <a:r>
              <a:rPr lang="ja-JP" altLang="en-US" sz="1400" b="0" i="0" dirty="0">
                <a:solidFill>
                  <a:srgbClr val="000000"/>
                </a:solidFill>
                <a:effectLst/>
                <a:latin typeface="UD Digi Kyokasho NK-B" panose="02020700000000000000" pitchFamily="18" charset="-128"/>
                <a:ea typeface="UD Digi Kyokasho NK-B" panose="02020700000000000000" pitchFamily="18" charset="-128"/>
              </a:rPr>
              <a:t>●タバコの葉から、インフルエンザ、エボラ出血熱等のワクチン生成に成功。植物由来の技術を使用することで、従来よりも設備・生産コストを削減することが可能。また、栽培期間を</a:t>
            </a:r>
            <a:r>
              <a:rPr lang="en-US" altLang="ja-JP" sz="1400" b="0" i="0" dirty="0">
                <a:solidFill>
                  <a:srgbClr val="000000"/>
                </a:solidFill>
                <a:effectLst/>
                <a:latin typeface="UD Digi Kyokasho NK-B" panose="02020700000000000000" pitchFamily="18" charset="-128"/>
                <a:ea typeface="UD Digi Kyokasho NK-B" panose="02020700000000000000" pitchFamily="18" charset="-128"/>
              </a:rPr>
              <a:t>50%</a:t>
            </a:r>
            <a:r>
              <a:rPr lang="ja-JP" altLang="en-US" sz="1400" b="0" i="0" dirty="0">
                <a:solidFill>
                  <a:srgbClr val="000000"/>
                </a:solidFill>
                <a:effectLst/>
                <a:latin typeface="UD Digi Kyokasho NK-B" panose="02020700000000000000" pitchFamily="18" charset="-128"/>
                <a:ea typeface="UD Digi Kyokasho NK-B" panose="02020700000000000000" pitchFamily="18" charset="-128"/>
              </a:rPr>
              <a:t>以上短縮できるので、パンデミックなど突如出現した脅威に対する新しい治療やワクチンのスクリーニングの速度を上げることも可能。そして、植物由来の原料を使用することで、ヒト病原体や哺乳類汚染菌の繁殖リスクを削減している。</a:t>
            </a:r>
            <a:endParaRPr lang="ja-JP" altLang="en-US" sz="1400" dirty="0">
              <a:latin typeface="UD Digi Kyokasho NK-B" panose="02020700000000000000" pitchFamily="18" charset="-128"/>
              <a:ea typeface="UD Digi Kyokasho NK-B" panose="02020700000000000000" pitchFamily="18" charset="-128"/>
            </a:endParaRPr>
          </a:p>
        </p:txBody>
      </p:sp>
    </p:spTree>
    <p:extLst>
      <p:ext uri="{BB962C8B-B14F-4D97-AF65-F5344CB8AC3E}">
        <p14:creationId xmlns:p14="http://schemas.microsoft.com/office/powerpoint/2010/main" val="15940578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8" name="Picture 4">
            <a:extLst>
              <a:ext uri="{FF2B5EF4-FFF2-40B4-BE49-F238E27FC236}">
                <a16:creationId xmlns:a16="http://schemas.microsoft.com/office/drawing/2014/main" id="{B2BC7EF2-8870-400E-A7B8-C0B7176D06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57130" y="3598062"/>
            <a:ext cx="5388428" cy="3143250"/>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a:extLst>
              <a:ext uri="{FF2B5EF4-FFF2-40B4-BE49-F238E27FC236}">
                <a16:creationId xmlns:a16="http://schemas.microsoft.com/office/drawing/2014/main" id="{5AED4D17-89CA-49E6-A046-89082D31985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37227" y="758071"/>
            <a:ext cx="5715000" cy="3143250"/>
          </a:xfrm>
          <a:prstGeom prst="rect">
            <a:avLst/>
          </a:prstGeom>
          <a:noFill/>
          <a:extLst>
            <a:ext uri="{909E8E84-426E-40DD-AFC4-6F175D3DCCD1}">
              <a14:hiddenFill xmlns:a14="http://schemas.microsoft.com/office/drawing/2010/main">
                <a:solidFill>
                  <a:srgbClr val="FFFFFF"/>
                </a:solidFill>
              </a14:hiddenFill>
            </a:ext>
          </a:extLst>
        </p:spPr>
      </p:pic>
      <p:sp>
        <p:nvSpPr>
          <p:cNvPr id="74" name="テキスト ボックス 73">
            <a:extLst>
              <a:ext uri="{FF2B5EF4-FFF2-40B4-BE49-F238E27FC236}">
                <a16:creationId xmlns:a16="http://schemas.microsoft.com/office/drawing/2014/main" id="{358AA015-91FE-4C13-991E-FCA077266A63}"/>
              </a:ext>
            </a:extLst>
          </p:cNvPr>
          <p:cNvSpPr txBox="1"/>
          <p:nvPr/>
        </p:nvSpPr>
        <p:spPr>
          <a:xfrm>
            <a:off x="0" y="173296"/>
            <a:ext cx="12192000" cy="584775"/>
          </a:xfrm>
          <a:prstGeom prst="rect">
            <a:avLst/>
          </a:prstGeom>
          <a:noFill/>
        </p:spPr>
        <p:txBody>
          <a:bodyPr wrap="square">
            <a:spAutoFit/>
          </a:bodyPr>
          <a:lstStyle/>
          <a:p>
            <a:pPr algn="ctr"/>
            <a:r>
              <a:rPr kumimoji="1" lang="ja-JP" altLang="en-US" sz="3200" dirty="0">
                <a:solidFill>
                  <a:sysClr val="windowText" lastClr="000000"/>
                </a:solidFill>
                <a:latin typeface="Yet R" panose="02030504000101010101" pitchFamily="18" charset="-127"/>
                <a:ea typeface="Yet R" panose="02030504000101010101" pitchFamily="18" charset="-127"/>
                <a:cs typeface="72 Black" panose="020B0A04030603020204" pitchFamily="34" charset="0"/>
              </a:rPr>
              <a:t>窒素固定菌もいいけど「鉄還元窒素固定菌」も忘れないでね</a:t>
            </a:r>
            <a:r>
              <a:rPr kumimoji="1" lang="en-US" altLang="ja-JP" sz="3200" dirty="0">
                <a:solidFill>
                  <a:sysClr val="windowText" lastClr="000000"/>
                </a:solidFill>
                <a:latin typeface="Yet R" panose="02030504000101010101" pitchFamily="18" charset="-127"/>
                <a:ea typeface="Yet R" panose="02030504000101010101" pitchFamily="18" charset="-127"/>
                <a:cs typeface="72 Black" panose="020B0A04030603020204" pitchFamily="34" charset="0"/>
              </a:rPr>
              <a:t>~</a:t>
            </a:r>
            <a:endParaRPr lang="ja-JP" altLang="en-US" sz="3200" dirty="0">
              <a:latin typeface="Yet R" panose="02030504000101010101" pitchFamily="18" charset="-127"/>
              <a:ea typeface="Yet R" panose="02030504000101010101" pitchFamily="18" charset="-127"/>
            </a:endParaRPr>
          </a:p>
        </p:txBody>
      </p:sp>
      <p:sp>
        <p:nvSpPr>
          <p:cNvPr id="7" name="テキスト ボックス 6">
            <a:extLst>
              <a:ext uri="{FF2B5EF4-FFF2-40B4-BE49-F238E27FC236}">
                <a16:creationId xmlns:a16="http://schemas.microsoft.com/office/drawing/2014/main" id="{7DDFDE23-55D9-456B-95F3-C95B44B21082}"/>
              </a:ext>
            </a:extLst>
          </p:cNvPr>
          <p:cNvSpPr txBox="1"/>
          <p:nvPr/>
        </p:nvSpPr>
        <p:spPr>
          <a:xfrm>
            <a:off x="6363119" y="6602811"/>
            <a:ext cx="6094324" cy="276999"/>
          </a:xfrm>
          <a:prstGeom prst="rect">
            <a:avLst/>
          </a:prstGeom>
          <a:noFill/>
        </p:spPr>
        <p:txBody>
          <a:bodyPr wrap="square">
            <a:spAutoFit/>
          </a:bodyPr>
          <a:lstStyle/>
          <a:p>
            <a:r>
              <a:rPr lang="en-US" altLang="ja-JP" sz="1200" dirty="0">
                <a:latin typeface="Arial Rounded MT Bold" panose="020F0704030504030204" pitchFamily="34" charset="0"/>
              </a:rPr>
              <a:t>https://park-ssl.itc.u-tokyo.ac.jp/soil-cosmology/new_study.html#section1</a:t>
            </a:r>
            <a:endParaRPr lang="ja-JP" altLang="en-US" sz="1200" dirty="0">
              <a:latin typeface="Arial Rounded MT Bold" panose="020F0704030504030204" pitchFamily="34" charset="0"/>
            </a:endParaRPr>
          </a:p>
        </p:txBody>
      </p:sp>
      <p:pic>
        <p:nvPicPr>
          <p:cNvPr id="9" name="図 8">
            <a:extLst>
              <a:ext uri="{FF2B5EF4-FFF2-40B4-BE49-F238E27FC236}">
                <a16:creationId xmlns:a16="http://schemas.microsoft.com/office/drawing/2014/main" id="{2ED416E4-F73D-4555-9FEB-375558AEF1BA}"/>
              </a:ext>
            </a:extLst>
          </p:cNvPr>
          <p:cNvPicPr>
            <a:picLocks noChangeAspect="1"/>
          </p:cNvPicPr>
          <p:nvPr/>
        </p:nvPicPr>
        <p:blipFill>
          <a:blip r:embed="rId5"/>
          <a:stretch>
            <a:fillRect/>
          </a:stretch>
        </p:blipFill>
        <p:spPr>
          <a:xfrm>
            <a:off x="450946" y="964415"/>
            <a:ext cx="5388427" cy="5776895"/>
          </a:xfrm>
          <a:prstGeom prst="rect">
            <a:avLst/>
          </a:prstGeom>
        </p:spPr>
      </p:pic>
    </p:spTree>
    <p:extLst>
      <p:ext uri="{BB962C8B-B14F-4D97-AF65-F5344CB8AC3E}">
        <p14:creationId xmlns:p14="http://schemas.microsoft.com/office/powerpoint/2010/main" val="5617883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p:cNvPicPr>
            <a:picLocks noChangeAspect="1"/>
          </p:cNvPicPr>
          <p:nvPr/>
        </p:nvPicPr>
        <p:blipFill>
          <a:blip r:embed="rId2"/>
          <a:stretch>
            <a:fillRect/>
          </a:stretch>
        </p:blipFill>
        <p:spPr>
          <a:xfrm>
            <a:off x="5866641" y="3243943"/>
            <a:ext cx="6303589" cy="3614057"/>
          </a:xfrm>
          <a:prstGeom prst="rect">
            <a:avLst/>
          </a:prstGeom>
        </p:spPr>
      </p:pic>
      <p:sp>
        <p:nvSpPr>
          <p:cNvPr id="3" name="テキスト ボックス 2"/>
          <p:cNvSpPr txBox="1"/>
          <p:nvPr/>
        </p:nvSpPr>
        <p:spPr>
          <a:xfrm>
            <a:off x="1346977" y="202140"/>
            <a:ext cx="9425022" cy="584775"/>
          </a:xfrm>
          <a:prstGeom prst="rect">
            <a:avLst/>
          </a:prstGeom>
          <a:noFill/>
        </p:spPr>
        <p:txBody>
          <a:bodyPr wrap="square" rtlCol="0">
            <a:spAutoFit/>
          </a:bodyPr>
          <a:lstStyle/>
          <a:p>
            <a:pPr algn="ctr"/>
            <a:r>
              <a:rPr kumimoji="1" lang="ja-JP" altLang="en-US" sz="3200" dirty="0">
                <a:latin typeface="Yet R" panose="02030504000101010101" pitchFamily="18" charset="-127"/>
                <a:ea typeface="Yet R" panose="02030504000101010101" pitchFamily="18" charset="-127"/>
              </a:rPr>
              <a:t>窒素固定菌と鉄還元窒素固定菌による耕作地開拓</a:t>
            </a:r>
          </a:p>
        </p:txBody>
      </p:sp>
      <p:sp>
        <p:nvSpPr>
          <p:cNvPr id="5" name="正方形/長方形 4"/>
          <p:cNvSpPr/>
          <p:nvPr/>
        </p:nvSpPr>
        <p:spPr>
          <a:xfrm>
            <a:off x="4196665" y="1086198"/>
            <a:ext cx="7995335" cy="2369880"/>
          </a:xfrm>
          <a:prstGeom prst="rect">
            <a:avLst/>
          </a:prstGeom>
        </p:spPr>
        <p:txBody>
          <a:bodyPr wrap="square">
            <a:spAutoFit/>
          </a:bodyPr>
          <a:lstStyle/>
          <a:p>
            <a:r>
              <a:rPr lang="ja-JP" altLang="en-US" sz="1600" dirty="0">
                <a:latin typeface="Arial Black" panose="020B0A04020102020204" pitchFamily="34" charset="0"/>
                <a:ea typeface="UD デジタル 教科書体 N-R" panose="02020400000000000000" pitchFamily="17" charset="-128"/>
              </a:rPr>
              <a:t>〇ブラジル中西部の熱帯サバンナ「セラード」の土壌は強酸性で栄養分が溶脱。また植物に有害なアルミニウム濃度が高く「不毛の大地」と呼ばれていた。（セラードの面積は、日本の国土</a:t>
            </a:r>
            <a:r>
              <a:rPr lang="en-US" altLang="ja-JP" sz="1600" dirty="0">
                <a:latin typeface="Arial Black" panose="020B0A04020102020204" pitchFamily="34" charset="0"/>
                <a:ea typeface="UD デジタル 教科書体 N-R" panose="02020400000000000000" pitchFamily="17" charset="-128"/>
              </a:rPr>
              <a:t>5.5</a:t>
            </a:r>
            <a:r>
              <a:rPr lang="ja-JP" altLang="en-US" sz="1600" dirty="0">
                <a:latin typeface="Arial Black" panose="020B0A04020102020204" pitchFamily="34" charset="0"/>
                <a:ea typeface="UD デジタル 教科書体 N-R" panose="02020400000000000000" pitchFamily="17" charset="-128"/>
              </a:rPr>
              <a:t>倍と広大）</a:t>
            </a:r>
          </a:p>
          <a:p>
            <a:endParaRPr lang="ja-JP" altLang="en-US" sz="1600" dirty="0">
              <a:latin typeface="Arial Black" panose="020B0A04020102020204" pitchFamily="34" charset="0"/>
              <a:ea typeface="UD デジタル 教科書体 N-R" panose="02020400000000000000" pitchFamily="17" charset="-128"/>
            </a:endParaRPr>
          </a:p>
          <a:p>
            <a:r>
              <a:rPr lang="ja-JP" altLang="en-US" sz="1600" dirty="0">
                <a:latin typeface="Arial Black" panose="020B0A04020102020204" pitchFamily="34" charset="0"/>
                <a:ea typeface="UD デジタル 教科書体 N-R" panose="02020400000000000000" pitchFamily="17" charset="-128"/>
              </a:rPr>
              <a:t>〇ブラジル政府と日本政府により総額</a:t>
            </a:r>
            <a:r>
              <a:rPr lang="en-US" altLang="ja-JP" sz="1600" dirty="0">
                <a:latin typeface="Arial Black" panose="020B0A04020102020204" pitchFamily="34" charset="0"/>
                <a:ea typeface="UD デジタル 教科書体 N-R" panose="02020400000000000000" pitchFamily="17" charset="-128"/>
              </a:rPr>
              <a:t>684</a:t>
            </a:r>
            <a:r>
              <a:rPr lang="ja-JP" altLang="en-US" sz="1600" dirty="0">
                <a:latin typeface="Arial Black" panose="020B0A04020102020204" pitchFamily="34" charset="0"/>
                <a:ea typeface="UD デジタル 教科書体 N-R" panose="02020400000000000000" pitchFamily="17" charset="-128"/>
              </a:rPr>
              <a:t>億円が投じられ、セラード向け大豆品種第</a:t>
            </a:r>
            <a:r>
              <a:rPr lang="en-US" altLang="ja-JP" sz="1600" dirty="0">
                <a:latin typeface="Arial Black" panose="020B0A04020102020204" pitchFamily="34" charset="0"/>
                <a:ea typeface="UD デジタル 教科書体 N-R" panose="02020400000000000000" pitchFamily="17" charset="-128"/>
              </a:rPr>
              <a:t>1</a:t>
            </a:r>
            <a:r>
              <a:rPr lang="ja-JP" altLang="en-US" sz="1600" dirty="0">
                <a:latin typeface="Arial Black" panose="020B0A04020102020204" pitchFamily="34" charset="0"/>
                <a:ea typeface="UD デジタル 教科書体 N-R" panose="02020400000000000000" pitchFamily="17" charset="-128"/>
              </a:rPr>
              <a:t>号の育種に成功。土光敏夫氏から「</a:t>
            </a:r>
            <a:r>
              <a:rPr lang="en-US" altLang="ja-JP" sz="1600" dirty="0">
                <a:latin typeface="Arial Black" panose="020B0A04020102020204" pitchFamily="34" charset="0"/>
                <a:ea typeface="UD デジタル 教科書体 N-R" panose="02020400000000000000" pitchFamily="17" charset="-128"/>
              </a:rPr>
              <a:t>DOKO</a:t>
            </a:r>
            <a:r>
              <a:rPr lang="ja-JP" altLang="en-US" sz="1600" dirty="0">
                <a:latin typeface="Arial Black" panose="020B0A04020102020204" pitchFamily="34" charset="0"/>
                <a:ea typeface="UD デジタル 教科書体 N-R" panose="02020400000000000000" pitchFamily="17" charset="-128"/>
              </a:rPr>
              <a:t>」と命名。</a:t>
            </a:r>
            <a:endParaRPr lang="en-US" altLang="ja-JP" sz="1600" dirty="0">
              <a:latin typeface="Arial Black" panose="020B0A04020102020204" pitchFamily="34" charset="0"/>
              <a:ea typeface="UD デジタル 教科書体 N-R" panose="02020400000000000000" pitchFamily="17" charset="-128"/>
            </a:endParaRPr>
          </a:p>
          <a:p>
            <a:endParaRPr lang="en-US" altLang="ja-JP" sz="1600" dirty="0">
              <a:latin typeface="Arial Black" panose="020B0A04020102020204" pitchFamily="34" charset="0"/>
              <a:ea typeface="UD デジタル 教科書体 N-R" panose="02020400000000000000" pitchFamily="17" charset="-128"/>
            </a:endParaRPr>
          </a:p>
          <a:p>
            <a:r>
              <a:rPr lang="ja-JP" altLang="en-US" sz="1600" dirty="0">
                <a:latin typeface="Arial Black" panose="020B0A04020102020204" pitchFamily="34" charset="0"/>
                <a:ea typeface="UD デジタル 教科書体 N-R" panose="02020400000000000000" pitchFamily="17" charset="-128"/>
              </a:rPr>
              <a:t>〇ブラジルは</a:t>
            </a:r>
            <a:r>
              <a:rPr lang="ja-JP" altLang="en-US" sz="1600" b="1" dirty="0">
                <a:solidFill>
                  <a:srgbClr val="C00000"/>
                </a:solidFill>
                <a:latin typeface="Arial Black" panose="020B0A04020102020204" pitchFamily="34" charset="0"/>
                <a:ea typeface="UD デジタル 教科書体 N-R" panose="02020400000000000000" pitchFamily="17" charset="-128"/>
              </a:rPr>
              <a:t>大豆の輸出量で世界二位</a:t>
            </a:r>
            <a:r>
              <a:rPr lang="ja-JP" altLang="en-US" sz="1600" dirty="0">
                <a:latin typeface="Arial Black" panose="020B0A04020102020204" pitchFamily="34" charset="0"/>
                <a:ea typeface="UD デジタル 教科書体 N-R" panose="02020400000000000000" pitchFamily="17" charset="-128"/>
              </a:rPr>
              <a:t>。単位面積当たりの収量は日本の二倍。しかも、</a:t>
            </a:r>
            <a:r>
              <a:rPr lang="ja-JP" altLang="en-US" b="1" dirty="0">
                <a:solidFill>
                  <a:srgbClr val="C00000"/>
                </a:solidFill>
                <a:latin typeface="Arial Black" panose="020B0A04020102020204" pitchFamily="34" charset="0"/>
                <a:ea typeface="UD デジタル 教科書体 N-R" panose="02020400000000000000" pitchFamily="17" charset="-128"/>
              </a:rPr>
              <a:t>セラードでの大豆栽培では窒素肥料は不使用！</a:t>
            </a:r>
          </a:p>
        </p:txBody>
      </p:sp>
      <p:pic>
        <p:nvPicPr>
          <p:cNvPr id="4104" name="Picture 8" descr="ãã»ã©ã¼ã å¤§è±æ ½å¹ãã®ç»åæ¤ç´¢çµæ"/>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82" y="4032351"/>
            <a:ext cx="4174897" cy="2825650"/>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9.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145" y="1135990"/>
            <a:ext cx="4182520" cy="2782986"/>
          </a:xfrm>
          <a:prstGeom prst="rect">
            <a:avLst/>
          </a:prstGeom>
          <a:noFill/>
          <a:extLst>
            <a:ext uri="{909E8E84-426E-40DD-AFC4-6F175D3DCCD1}">
              <a14:hiddenFill xmlns:a14="http://schemas.microsoft.com/office/drawing/2010/main">
                <a:solidFill>
                  <a:srgbClr val="FFFFFF"/>
                </a:solidFill>
              </a14:hiddenFill>
            </a:ext>
          </a:extLst>
        </p:spPr>
      </p:pic>
      <p:sp>
        <p:nvSpPr>
          <p:cNvPr id="4" name="下矢印 3"/>
          <p:cNvSpPr/>
          <p:nvPr/>
        </p:nvSpPr>
        <p:spPr>
          <a:xfrm>
            <a:off x="1646899" y="3830966"/>
            <a:ext cx="917011" cy="402770"/>
          </a:xfrm>
          <a:prstGeom prst="downArrow">
            <a:avLst/>
          </a:prstGeom>
          <a:solidFill>
            <a:srgbClr val="FFC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p:cNvSpPr/>
          <p:nvPr/>
        </p:nvSpPr>
        <p:spPr>
          <a:xfrm>
            <a:off x="5062432" y="6604084"/>
            <a:ext cx="4382931" cy="253916"/>
          </a:xfrm>
          <a:prstGeom prst="rect">
            <a:avLst/>
          </a:prstGeom>
        </p:spPr>
        <p:txBody>
          <a:bodyPr wrap="none">
            <a:spAutoFit/>
          </a:bodyPr>
          <a:lstStyle/>
          <a:p>
            <a:r>
              <a:rPr lang="ja-JP" altLang="en-US" sz="1050" dirty="0">
                <a:latin typeface="Arial Black" panose="020B0A04020102020204" pitchFamily="34" charset="0"/>
                <a:ea typeface="UD デジタル 教科書体 N-R" panose="02020400000000000000" pitchFamily="17" charset="-128"/>
                <a:hlinkClick r:id="rId5"/>
              </a:rPr>
              <a:t>農林水産省 </a:t>
            </a:r>
            <a:r>
              <a:rPr lang="en-US" altLang="ja-JP" sz="1050" dirty="0">
                <a:latin typeface="Arial Black" panose="020B0A04020102020204" pitchFamily="34" charset="0"/>
                <a:ea typeface="UD デジタル 教科書体 N-R" panose="02020400000000000000" pitchFamily="17" charset="-128"/>
                <a:hlinkClick r:id="rId5"/>
              </a:rPr>
              <a:t>http://www.maff.go.jp/j/pr/aff/1606/spe1_01.html</a:t>
            </a:r>
            <a:endParaRPr lang="ja-JP" altLang="en-US" sz="1050" dirty="0">
              <a:latin typeface="Arial Black" panose="020B0A04020102020204" pitchFamily="34" charset="0"/>
              <a:ea typeface="UD デジタル 教科書体 N-R" panose="02020400000000000000" pitchFamily="17" charset="-128"/>
            </a:endParaRPr>
          </a:p>
        </p:txBody>
      </p:sp>
      <p:pic>
        <p:nvPicPr>
          <p:cNvPr id="13" name="図 12"/>
          <p:cNvPicPr>
            <a:picLocks noChangeAspect="1"/>
          </p:cNvPicPr>
          <p:nvPr/>
        </p:nvPicPr>
        <p:blipFill>
          <a:blip r:embed="rId6"/>
          <a:stretch>
            <a:fillRect/>
          </a:stretch>
        </p:blipFill>
        <p:spPr>
          <a:xfrm>
            <a:off x="4330661" y="4233736"/>
            <a:ext cx="1624919" cy="2206816"/>
          </a:xfrm>
          <a:prstGeom prst="rect">
            <a:avLst/>
          </a:prstGeom>
        </p:spPr>
      </p:pic>
      <p:sp>
        <p:nvSpPr>
          <p:cNvPr id="14" name="テキスト ボックス 13"/>
          <p:cNvSpPr txBox="1"/>
          <p:nvPr/>
        </p:nvSpPr>
        <p:spPr>
          <a:xfrm>
            <a:off x="866912" y="1317172"/>
            <a:ext cx="2242457" cy="307777"/>
          </a:xfrm>
          <a:prstGeom prst="rect">
            <a:avLst/>
          </a:prstGeom>
          <a:noFill/>
        </p:spPr>
        <p:txBody>
          <a:bodyPr wrap="square" rtlCol="0">
            <a:spAutoFit/>
          </a:bodyPr>
          <a:lstStyle/>
          <a:p>
            <a:pPr algn="ctr"/>
            <a:r>
              <a:rPr lang="ja-JP" altLang="en-US" sz="1400" dirty="0">
                <a:solidFill>
                  <a:schemeClr val="bg1"/>
                </a:solidFill>
                <a:latin typeface="Meiryo UI" panose="020B0604030504040204" pitchFamily="50" charset="-128"/>
                <a:ea typeface="Meiryo UI" panose="020B0604030504040204" pitchFamily="50" charset="-128"/>
              </a:rPr>
              <a:t>熱帯サバンナ「セラード」</a:t>
            </a:r>
            <a:endParaRPr kumimoji="1" lang="ja-JP" altLang="en-US" sz="1400" dirty="0">
              <a:solidFill>
                <a:schemeClr val="bg1"/>
              </a:solidFill>
              <a:latin typeface="Meiryo UI" panose="020B0604030504040204" pitchFamily="50" charset="-128"/>
              <a:ea typeface="Meiryo UI" panose="020B0604030504040204" pitchFamily="50" charset="-128"/>
            </a:endParaRPr>
          </a:p>
        </p:txBody>
      </p:sp>
      <p:sp>
        <p:nvSpPr>
          <p:cNvPr id="2" name="テキスト ボックス 1">
            <a:extLst>
              <a:ext uri="{FF2B5EF4-FFF2-40B4-BE49-F238E27FC236}">
                <a16:creationId xmlns:a16="http://schemas.microsoft.com/office/drawing/2014/main" id="{7D4E3CBD-5167-4125-B955-81F802227826}"/>
              </a:ext>
            </a:extLst>
          </p:cNvPr>
          <p:cNvSpPr txBox="1"/>
          <p:nvPr/>
        </p:nvSpPr>
        <p:spPr>
          <a:xfrm>
            <a:off x="4593265" y="119737"/>
            <a:ext cx="1967023" cy="276999"/>
          </a:xfrm>
          <a:prstGeom prst="rect">
            <a:avLst/>
          </a:prstGeom>
          <a:noFill/>
        </p:spPr>
        <p:txBody>
          <a:bodyPr wrap="square" rtlCol="0">
            <a:spAutoFit/>
          </a:bodyPr>
          <a:lstStyle/>
          <a:p>
            <a:r>
              <a:rPr kumimoji="1" lang="en-US" altLang="ja-JP" sz="1200" dirty="0">
                <a:latin typeface="Amasis MT Pro Medium" panose="02040604050005020304" pitchFamily="18" charset="0"/>
              </a:rPr>
              <a:t>RNA</a:t>
            </a:r>
            <a:r>
              <a:rPr kumimoji="1" lang="ja-JP" altLang="en-US" sz="1200" dirty="0">
                <a:latin typeface="Amasis MT Pro Medium" panose="02040604050005020304" pitchFamily="18" charset="0"/>
              </a:rPr>
              <a:t>干渉でｍ</a:t>
            </a:r>
            <a:r>
              <a:rPr kumimoji="1" lang="en-US" altLang="ja-JP" sz="1200" dirty="0">
                <a:latin typeface="Amasis MT Pro Medium" panose="02040604050005020304" pitchFamily="18" charset="0"/>
              </a:rPr>
              <a:t>RNA</a:t>
            </a:r>
            <a:r>
              <a:rPr kumimoji="1" lang="ja-JP" altLang="en-US" sz="1200" dirty="0">
                <a:latin typeface="Amasis MT Pro Medium" panose="02040604050005020304" pitchFamily="18" charset="0"/>
              </a:rPr>
              <a:t>を制御</a:t>
            </a:r>
          </a:p>
        </p:txBody>
      </p:sp>
    </p:spTree>
    <p:extLst>
      <p:ext uri="{BB962C8B-B14F-4D97-AF65-F5344CB8AC3E}">
        <p14:creationId xmlns:p14="http://schemas.microsoft.com/office/powerpoint/2010/main" val="17563879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テキスト ボックス 7"/>
          <p:cNvSpPr txBox="1"/>
          <p:nvPr/>
        </p:nvSpPr>
        <p:spPr>
          <a:xfrm>
            <a:off x="3281948" y="210382"/>
            <a:ext cx="5692366" cy="6432530"/>
          </a:xfrm>
          <a:prstGeom prst="rect">
            <a:avLst/>
          </a:prstGeom>
          <a:noFill/>
        </p:spPr>
        <p:txBody>
          <a:bodyPr wrap="square" rtlCol="0" anchor="ctr">
            <a:spAutoFit/>
          </a:bodyPr>
          <a:lstStyle/>
          <a:p>
            <a:pPr algn="ctr"/>
            <a:r>
              <a:rPr kumimoji="1" lang="ja-JP" altLang="en-US" sz="41200" b="1" dirty="0">
                <a:solidFill>
                  <a:schemeClr val="bg1">
                    <a:lumMod val="85000"/>
                  </a:schemeClr>
                </a:solidFill>
                <a:latin typeface="Meiryo UI" panose="020B0604030504040204" pitchFamily="50" charset="-128"/>
                <a:ea typeface="Meiryo UI" panose="020B0604030504040204" pitchFamily="50" charset="-128"/>
              </a:rPr>
              <a:t>２</a:t>
            </a:r>
          </a:p>
        </p:txBody>
      </p:sp>
      <p:sp>
        <p:nvSpPr>
          <p:cNvPr id="3" name="テキスト ボックス 2"/>
          <p:cNvSpPr txBox="1"/>
          <p:nvPr/>
        </p:nvSpPr>
        <p:spPr>
          <a:xfrm>
            <a:off x="1443463" y="2767280"/>
            <a:ext cx="9378099" cy="1323439"/>
          </a:xfrm>
          <a:prstGeom prst="rect">
            <a:avLst/>
          </a:prstGeom>
          <a:noFill/>
        </p:spPr>
        <p:txBody>
          <a:bodyPr wrap="square" rtlCol="0">
            <a:spAutoFit/>
          </a:bodyPr>
          <a:lstStyle/>
          <a:p>
            <a:pPr algn="ctr"/>
            <a:r>
              <a:rPr lang="en-US" altLang="ja-JP" sz="8000" b="1" dirty="0">
                <a:solidFill>
                  <a:srgbClr val="C00000"/>
                </a:solidFill>
                <a:latin typeface="Yet R" panose="02030504000101010101" pitchFamily="18" charset="-127"/>
                <a:ea typeface="Yet R" panose="02030504000101010101" pitchFamily="18" charset="-127"/>
              </a:rPr>
              <a:t>RNA</a:t>
            </a:r>
            <a:r>
              <a:rPr lang="ja-JP" altLang="en-US" sz="8000" b="1" dirty="0">
                <a:solidFill>
                  <a:srgbClr val="C00000"/>
                </a:solidFill>
                <a:latin typeface="Yet R" panose="02030504000101010101" pitchFamily="18" charset="-127"/>
                <a:ea typeface="Yet R" panose="02030504000101010101" pitchFamily="18" charset="-127"/>
              </a:rPr>
              <a:t>再合成</a:t>
            </a:r>
            <a:endParaRPr kumimoji="1" lang="en-US" altLang="ja-JP" sz="3200" dirty="0">
              <a:latin typeface="Yet R" panose="02030504000101010101" pitchFamily="18" charset="-127"/>
              <a:ea typeface="Yet R" panose="02030504000101010101" pitchFamily="18" charset="-127"/>
            </a:endParaRPr>
          </a:p>
        </p:txBody>
      </p:sp>
      <p:pic>
        <p:nvPicPr>
          <p:cNvPr id="5" name="Picture 5" descr="computer gu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41137" y="2059690"/>
            <a:ext cx="2243138" cy="2286000"/>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rot="21024647">
            <a:off x="1777705" y="2976029"/>
            <a:ext cx="686654" cy="2850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dirty="0">
                <a:solidFill>
                  <a:schemeClr val="tx1"/>
                </a:solidFill>
                <a:latin typeface="HG丸ｺﾞｼｯｸM-PRO" panose="020F0600000000000000" pitchFamily="50" charset="-128"/>
                <a:ea typeface="HG丸ｺﾞｼｯｸM-PRO" panose="020F0600000000000000" pitchFamily="50" charset="-128"/>
              </a:rPr>
              <a:t>RNA</a:t>
            </a:r>
            <a:r>
              <a:rPr kumimoji="1" lang="ja-JP" altLang="en-US" sz="1100" dirty="0">
                <a:solidFill>
                  <a:schemeClr val="tx1"/>
                </a:solidFill>
                <a:latin typeface="HG丸ｺﾞｼｯｸM-PRO" panose="020F0600000000000000" pitchFamily="50" charset="-128"/>
                <a:ea typeface="HG丸ｺﾞｼｯｸM-PRO" panose="020F0600000000000000" pitchFamily="50" charset="-128"/>
              </a:rPr>
              <a:t>？</a:t>
            </a:r>
          </a:p>
        </p:txBody>
      </p:sp>
    </p:spTree>
    <p:extLst>
      <p:ext uri="{BB962C8B-B14F-4D97-AF65-F5344CB8AC3E}">
        <p14:creationId xmlns:p14="http://schemas.microsoft.com/office/powerpoint/2010/main" val="26251665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正方形/長方形 17"/>
          <p:cNvSpPr/>
          <p:nvPr/>
        </p:nvSpPr>
        <p:spPr>
          <a:xfrm>
            <a:off x="2029823" y="406400"/>
            <a:ext cx="8648521" cy="769441"/>
          </a:xfrm>
          <a:prstGeom prst="rect">
            <a:avLst/>
          </a:prstGeom>
        </p:spPr>
        <p:txBody>
          <a:bodyPr wrap="none">
            <a:spAutoFit/>
          </a:bodyPr>
          <a:lstStyle/>
          <a:p>
            <a:r>
              <a:rPr lang="ja-JP" altLang="en-US" sz="4400" dirty="0">
                <a:solidFill>
                  <a:schemeClr val="bg2">
                    <a:lumMod val="25000"/>
                  </a:schemeClr>
                </a:solidFill>
                <a:effectLst>
                  <a:glow rad="63500">
                    <a:schemeClr val="accent3">
                      <a:satMod val="175000"/>
                      <a:alpha val="40000"/>
                    </a:schemeClr>
                  </a:glow>
                </a:effectLst>
                <a:latin typeface="Yet R" panose="02030504000101010101" pitchFamily="18" charset="-127"/>
                <a:ea typeface="Yet R" panose="02030504000101010101" pitchFamily="18" charset="-127"/>
              </a:rPr>
              <a:t>遺伝子組換えからゲノム編集まで</a:t>
            </a:r>
            <a:endParaRPr lang="en-US" altLang="ja-JP" sz="4400" dirty="0">
              <a:solidFill>
                <a:schemeClr val="bg2">
                  <a:lumMod val="25000"/>
                </a:schemeClr>
              </a:solidFill>
              <a:effectLst>
                <a:glow rad="63500">
                  <a:schemeClr val="accent3">
                    <a:satMod val="175000"/>
                    <a:alpha val="40000"/>
                  </a:schemeClr>
                </a:glow>
              </a:effectLst>
              <a:latin typeface="Yet R" panose="02030504000101010101" pitchFamily="18" charset="-127"/>
              <a:ea typeface="Yet R" panose="02030504000101010101" pitchFamily="18" charset="-127"/>
            </a:endParaRPr>
          </a:p>
        </p:txBody>
      </p:sp>
      <p:graphicFrame>
        <p:nvGraphicFramePr>
          <p:cNvPr id="3" name="object 5"/>
          <p:cNvGraphicFramePr>
            <a:graphicFrameLocks noGrp="1"/>
          </p:cNvGraphicFramePr>
          <p:nvPr>
            <p:extLst>
              <p:ext uri="{D42A27DB-BD31-4B8C-83A1-F6EECF244321}">
                <p14:modId xmlns:p14="http://schemas.microsoft.com/office/powerpoint/2010/main" val="1317709598"/>
              </p:ext>
            </p:extLst>
          </p:nvPr>
        </p:nvGraphicFramePr>
        <p:xfrm>
          <a:off x="1194302" y="1573514"/>
          <a:ext cx="10158743" cy="4691617"/>
        </p:xfrm>
        <a:graphic>
          <a:graphicData uri="http://schemas.openxmlformats.org/drawingml/2006/table">
            <a:tbl>
              <a:tblPr firstRow="1" bandRow="1">
                <a:tableStyleId>{2D5ABB26-0587-4C30-8999-92F81FD0307C}</a:tableStyleId>
              </a:tblPr>
              <a:tblGrid>
                <a:gridCol w="2216084">
                  <a:extLst>
                    <a:ext uri="{9D8B030D-6E8A-4147-A177-3AD203B41FA5}">
                      <a16:colId xmlns:a16="http://schemas.microsoft.com/office/drawing/2014/main" val="20000"/>
                    </a:ext>
                  </a:extLst>
                </a:gridCol>
                <a:gridCol w="7942659">
                  <a:extLst>
                    <a:ext uri="{9D8B030D-6E8A-4147-A177-3AD203B41FA5}">
                      <a16:colId xmlns:a16="http://schemas.microsoft.com/office/drawing/2014/main" val="20001"/>
                    </a:ext>
                  </a:extLst>
                </a:gridCol>
              </a:tblGrid>
              <a:tr h="479833">
                <a:tc>
                  <a:txBody>
                    <a:bodyPr/>
                    <a:lstStyle/>
                    <a:p>
                      <a:pPr marL="31750">
                        <a:lnSpc>
                          <a:spcPts val="2545"/>
                        </a:lnSpc>
                      </a:pPr>
                      <a:r>
                        <a:rPr sz="2400" dirty="0">
                          <a:solidFill>
                            <a:schemeClr val="tx1"/>
                          </a:solidFill>
                          <a:latin typeface="UD デジタル 教科書体 NK-B" panose="02020700000000000000" pitchFamily="18" charset="-128"/>
                          <a:ea typeface="UD デジタル 教科書体 NK-B" panose="02020700000000000000" pitchFamily="18" charset="-128"/>
                          <a:cs typeface="MS UI Gothic"/>
                        </a:rPr>
                        <a:t>１９７３年</a:t>
                      </a:r>
                      <a:endParaRPr sz="2400">
                        <a:solidFill>
                          <a:schemeClr val="tx1"/>
                        </a:solidFill>
                        <a:latin typeface="UD デジタル 教科書体 NK-B" panose="02020700000000000000" pitchFamily="18" charset="-128"/>
                        <a:ea typeface="UD デジタル 教科書体 NK-B" panose="02020700000000000000" pitchFamily="18" charset="-128"/>
                        <a:cs typeface="MS UI Gothic"/>
                      </a:endParaRPr>
                    </a:p>
                  </a:txBody>
                  <a:tcPr marL="0" marR="0" marT="0" marB="0"/>
                </a:tc>
                <a:tc>
                  <a:txBody>
                    <a:bodyPr/>
                    <a:lstStyle/>
                    <a:p>
                      <a:pPr marL="0" indent="0">
                        <a:lnSpc>
                          <a:spcPts val="2545"/>
                        </a:lnSpc>
                      </a:pPr>
                      <a:r>
                        <a:rPr sz="2400" spc="100" dirty="0">
                          <a:solidFill>
                            <a:schemeClr val="tx1"/>
                          </a:solidFill>
                          <a:latin typeface="UD デジタル 教科書体 NK-B" panose="02020700000000000000" pitchFamily="18" charset="-128"/>
                          <a:ea typeface="UD デジタル 教科書体 NK-B" panose="02020700000000000000" pitchFamily="18" charset="-128"/>
                          <a:cs typeface="MS UI Gothic"/>
                        </a:rPr>
                        <a:t>組換</a:t>
                      </a:r>
                      <a:r>
                        <a:rPr sz="2400" spc="65" dirty="0">
                          <a:solidFill>
                            <a:schemeClr val="tx1"/>
                          </a:solidFill>
                          <a:latin typeface="UD デジタル 教科書体 NK-B" panose="02020700000000000000" pitchFamily="18" charset="-128"/>
                          <a:ea typeface="UD デジタル 教科書体 NK-B" panose="02020700000000000000" pitchFamily="18" charset="-128"/>
                          <a:cs typeface="MS UI Gothic"/>
                        </a:rPr>
                        <a:t>え</a:t>
                      </a:r>
                      <a:r>
                        <a:rPr sz="2400" spc="-5" dirty="0">
                          <a:solidFill>
                            <a:schemeClr val="tx1"/>
                          </a:solidFill>
                          <a:latin typeface="UD デジタル 教科書体 NK-B" panose="02020700000000000000" pitchFamily="18" charset="-128"/>
                          <a:ea typeface="UD デジタル 教科書体 NK-B" panose="02020700000000000000" pitchFamily="18" charset="-128"/>
                          <a:cs typeface="Calibri"/>
                        </a:rPr>
                        <a:t>DNA</a:t>
                      </a:r>
                      <a:r>
                        <a:rPr sz="2400" spc="90" dirty="0">
                          <a:solidFill>
                            <a:schemeClr val="tx1"/>
                          </a:solidFill>
                          <a:latin typeface="UD デジタル 教科書体 NK-B" panose="02020700000000000000" pitchFamily="18" charset="-128"/>
                          <a:ea typeface="UD デジタル 教科書体 NK-B" panose="02020700000000000000" pitchFamily="18" charset="-128"/>
                          <a:cs typeface="MS UI Gothic"/>
                        </a:rPr>
                        <a:t>技術</a:t>
                      </a:r>
                      <a:r>
                        <a:rPr sz="2400" spc="70" dirty="0">
                          <a:solidFill>
                            <a:schemeClr val="tx1"/>
                          </a:solidFill>
                          <a:latin typeface="UD デジタル 教科書体 NK-B" panose="02020700000000000000" pitchFamily="18" charset="-128"/>
                          <a:ea typeface="UD デジタル 教科書体 NK-B" panose="02020700000000000000" pitchFamily="18" charset="-128"/>
                          <a:cs typeface="MS UI Gothic"/>
                        </a:rPr>
                        <a:t>の</a:t>
                      </a:r>
                      <a:r>
                        <a:rPr sz="2400" spc="90" dirty="0">
                          <a:solidFill>
                            <a:schemeClr val="tx1"/>
                          </a:solidFill>
                          <a:latin typeface="UD デジタル 教科書体 NK-B" panose="02020700000000000000" pitchFamily="18" charset="-128"/>
                          <a:ea typeface="UD デジタル 教科書体 NK-B" panose="02020700000000000000" pitchFamily="18" charset="-128"/>
                          <a:cs typeface="MS UI Gothic"/>
                        </a:rPr>
                        <a:t>開発</a:t>
                      </a:r>
                      <a:endParaRPr sz="2400" dirty="0">
                        <a:solidFill>
                          <a:schemeClr val="tx1"/>
                        </a:solidFill>
                        <a:latin typeface="UD デジタル 教科書体 NK-B" panose="02020700000000000000" pitchFamily="18" charset="-128"/>
                        <a:ea typeface="UD デジタル 教科書体 NK-B" panose="02020700000000000000" pitchFamily="18" charset="-128"/>
                        <a:cs typeface="MS UI Gothic"/>
                      </a:endParaRPr>
                    </a:p>
                  </a:txBody>
                  <a:tcPr marL="0" marR="0" marT="0" marB="0"/>
                </a:tc>
                <a:extLst>
                  <a:ext uri="{0D108BD9-81ED-4DB2-BD59-A6C34878D82A}">
                    <a16:rowId xmlns:a16="http://schemas.microsoft.com/office/drawing/2014/main" val="10000"/>
                  </a:ext>
                </a:extLst>
              </a:tr>
              <a:tr h="622151">
                <a:tc>
                  <a:txBody>
                    <a:bodyPr/>
                    <a:lstStyle/>
                    <a:p>
                      <a:pPr marL="31750">
                        <a:lnSpc>
                          <a:spcPct val="100000"/>
                        </a:lnSpc>
                        <a:spcBef>
                          <a:spcPts val="780"/>
                        </a:spcBef>
                      </a:pPr>
                      <a:r>
                        <a:rPr sz="2400" dirty="0">
                          <a:solidFill>
                            <a:schemeClr val="tx1"/>
                          </a:solidFill>
                          <a:latin typeface="UD デジタル 教科書体 NK-B" panose="02020700000000000000" pitchFamily="18" charset="-128"/>
                          <a:ea typeface="UD デジタル 教科書体 NK-B" panose="02020700000000000000" pitchFamily="18" charset="-128"/>
                          <a:cs typeface="MS UI Gothic"/>
                        </a:rPr>
                        <a:t>１９８９年</a:t>
                      </a:r>
                      <a:endParaRPr sz="2400">
                        <a:solidFill>
                          <a:schemeClr val="tx1"/>
                        </a:solidFill>
                        <a:latin typeface="UD デジタル 教科書体 NK-B" panose="02020700000000000000" pitchFamily="18" charset="-128"/>
                        <a:ea typeface="UD デジタル 教科書体 NK-B" panose="02020700000000000000" pitchFamily="18" charset="-128"/>
                        <a:cs typeface="MS UI Gothic"/>
                      </a:endParaRPr>
                    </a:p>
                  </a:txBody>
                  <a:tcPr marL="0" marR="0" marT="99060" marB="0"/>
                </a:tc>
                <a:tc>
                  <a:txBody>
                    <a:bodyPr/>
                    <a:lstStyle/>
                    <a:p>
                      <a:pPr marL="0" indent="0">
                        <a:lnSpc>
                          <a:spcPct val="100000"/>
                        </a:lnSpc>
                        <a:spcBef>
                          <a:spcPts val="780"/>
                        </a:spcBef>
                      </a:pPr>
                      <a:r>
                        <a:rPr sz="2400" spc="-15" dirty="0">
                          <a:solidFill>
                            <a:schemeClr val="tx1"/>
                          </a:solidFill>
                          <a:latin typeface="UD デジタル 教科書体 NK-B" panose="02020700000000000000" pitchFamily="18" charset="-128"/>
                          <a:ea typeface="UD デジタル 教科書体 NK-B" panose="02020700000000000000" pitchFamily="18" charset="-128"/>
                          <a:cs typeface="Calibri"/>
                        </a:rPr>
                        <a:t>ES</a:t>
                      </a:r>
                      <a:r>
                        <a:rPr sz="2400" spc="135" dirty="0">
                          <a:solidFill>
                            <a:schemeClr val="tx1"/>
                          </a:solidFill>
                          <a:latin typeface="UD デジタル 教科書体 NK-B" panose="02020700000000000000" pitchFamily="18" charset="-128"/>
                          <a:ea typeface="UD デジタル 教科書体 NK-B" panose="02020700000000000000" pitchFamily="18" charset="-128"/>
                          <a:cs typeface="MS UI Gothic"/>
                        </a:rPr>
                        <a:t>細胞</a:t>
                      </a:r>
                      <a:r>
                        <a:rPr sz="2400" spc="95" dirty="0">
                          <a:solidFill>
                            <a:schemeClr val="tx1"/>
                          </a:solidFill>
                          <a:latin typeface="UD デジタル 教科書体 NK-B" panose="02020700000000000000" pitchFamily="18" charset="-128"/>
                          <a:ea typeface="UD デジタル 教科書体 NK-B" panose="02020700000000000000" pitchFamily="18" charset="-128"/>
                          <a:cs typeface="MS UI Gothic"/>
                        </a:rPr>
                        <a:t>に</a:t>
                      </a:r>
                      <a:r>
                        <a:rPr sz="2400" spc="85" dirty="0">
                          <a:solidFill>
                            <a:schemeClr val="tx1"/>
                          </a:solidFill>
                          <a:latin typeface="UD デジタル 教科書体 NK-B" panose="02020700000000000000" pitchFamily="18" charset="-128"/>
                          <a:ea typeface="UD デジタル 教科書体 NK-B" panose="02020700000000000000" pitchFamily="18" charset="-128"/>
                          <a:cs typeface="MS UI Gothic"/>
                        </a:rPr>
                        <a:t>よる</a:t>
                      </a:r>
                      <a:r>
                        <a:rPr sz="2400" spc="114" dirty="0">
                          <a:solidFill>
                            <a:schemeClr val="tx1"/>
                          </a:solidFill>
                          <a:latin typeface="UD デジタル 教科書体 NK-B" panose="02020700000000000000" pitchFamily="18" charset="-128"/>
                          <a:ea typeface="UD デジタル 教科書体 NK-B" panose="02020700000000000000" pitchFamily="18" charset="-128"/>
                          <a:cs typeface="MS UI Gothic"/>
                        </a:rPr>
                        <a:t>遺伝子改変</a:t>
                      </a:r>
                      <a:r>
                        <a:rPr sz="2400" spc="70" dirty="0">
                          <a:solidFill>
                            <a:schemeClr val="tx1"/>
                          </a:solidFill>
                          <a:latin typeface="UD デジタル 教科書体 NK-B" panose="02020700000000000000" pitchFamily="18" charset="-128"/>
                          <a:ea typeface="UD デジタル 教科書体 NK-B" panose="02020700000000000000" pitchFamily="18" charset="-128"/>
                          <a:cs typeface="MS UI Gothic"/>
                        </a:rPr>
                        <a:t>マ</a:t>
                      </a:r>
                      <a:r>
                        <a:rPr sz="2400" spc="390" dirty="0">
                          <a:solidFill>
                            <a:schemeClr val="tx1"/>
                          </a:solidFill>
                          <a:latin typeface="UD デジタル 教科書体 NK-B" panose="02020700000000000000" pitchFamily="18" charset="-128"/>
                          <a:ea typeface="UD デジタル 教科書体 NK-B" panose="02020700000000000000" pitchFamily="18" charset="-128"/>
                          <a:cs typeface="MS UI Gothic"/>
                        </a:rPr>
                        <a:t>ウ</a:t>
                      </a:r>
                      <a:r>
                        <a:rPr sz="2400" spc="395" dirty="0">
                          <a:solidFill>
                            <a:schemeClr val="tx1"/>
                          </a:solidFill>
                          <a:latin typeface="UD デジタル 教科書体 NK-B" panose="02020700000000000000" pitchFamily="18" charset="-128"/>
                          <a:ea typeface="UD デジタル 教科書体 NK-B" panose="02020700000000000000" pitchFamily="18" charset="-128"/>
                          <a:cs typeface="MS UI Gothic"/>
                        </a:rPr>
                        <a:t>ス</a:t>
                      </a:r>
                      <a:r>
                        <a:rPr sz="2400" spc="125" dirty="0">
                          <a:solidFill>
                            <a:schemeClr val="tx1"/>
                          </a:solidFill>
                          <a:latin typeface="UD デジタル 教科書体 NK-B" panose="02020700000000000000" pitchFamily="18" charset="-128"/>
                          <a:ea typeface="UD デジタル 教科書体 NK-B" panose="02020700000000000000" pitchFamily="18" charset="-128"/>
                          <a:cs typeface="MS UI Gothic"/>
                        </a:rPr>
                        <a:t>の</a:t>
                      </a:r>
                      <a:r>
                        <a:rPr sz="2400" spc="155" dirty="0">
                          <a:solidFill>
                            <a:schemeClr val="tx1"/>
                          </a:solidFill>
                          <a:latin typeface="UD デジタル 教科書体 NK-B" panose="02020700000000000000" pitchFamily="18" charset="-128"/>
                          <a:ea typeface="UD デジタル 教科書体 NK-B" panose="02020700000000000000" pitchFamily="18" charset="-128"/>
                          <a:cs typeface="MS UI Gothic"/>
                        </a:rPr>
                        <a:t>作製</a:t>
                      </a:r>
                      <a:endParaRPr sz="2400" dirty="0">
                        <a:solidFill>
                          <a:schemeClr val="tx1"/>
                        </a:solidFill>
                        <a:latin typeface="UD デジタル 教科書体 NK-B" panose="02020700000000000000" pitchFamily="18" charset="-128"/>
                        <a:ea typeface="UD デジタル 教科書体 NK-B" panose="02020700000000000000" pitchFamily="18" charset="-128"/>
                        <a:cs typeface="MS UI Gothic"/>
                      </a:endParaRPr>
                    </a:p>
                  </a:txBody>
                  <a:tcPr marL="0" marR="0" marT="99060" marB="0"/>
                </a:tc>
                <a:extLst>
                  <a:ext uri="{0D108BD9-81ED-4DB2-BD59-A6C34878D82A}">
                    <a16:rowId xmlns:a16="http://schemas.microsoft.com/office/drawing/2014/main" val="10001"/>
                  </a:ext>
                </a:extLst>
              </a:tr>
              <a:tr h="605144">
                <a:tc>
                  <a:txBody>
                    <a:bodyPr/>
                    <a:lstStyle/>
                    <a:p>
                      <a:pPr marL="31750">
                        <a:lnSpc>
                          <a:spcPct val="100000"/>
                        </a:lnSpc>
                        <a:spcBef>
                          <a:spcPts val="780"/>
                        </a:spcBef>
                      </a:pPr>
                      <a:r>
                        <a:rPr sz="2400" dirty="0">
                          <a:solidFill>
                            <a:schemeClr val="tx1"/>
                          </a:solidFill>
                          <a:latin typeface="UD デジタル 教科書体 NK-B" panose="02020700000000000000" pitchFamily="18" charset="-128"/>
                          <a:ea typeface="UD デジタル 教科書体 NK-B" panose="02020700000000000000" pitchFamily="18" charset="-128"/>
                          <a:cs typeface="MS UI Gothic"/>
                        </a:rPr>
                        <a:t>１９９０年代</a:t>
                      </a:r>
                    </a:p>
                  </a:txBody>
                  <a:tcPr marL="0" marR="0" marT="99060" marB="0"/>
                </a:tc>
                <a:tc>
                  <a:txBody>
                    <a:bodyPr/>
                    <a:lstStyle/>
                    <a:p>
                      <a:pPr marL="0" indent="0">
                        <a:lnSpc>
                          <a:spcPct val="100000"/>
                        </a:lnSpc>
                        <a:spcBef>
                          <a:spcPts val="780"/>
                        </a:spcBef>
                      </a:pPr>
                      <a:r>
                        <a:rPr sz="2400" spc="200" dirty="0" err="1">
                          <a:solidFill>
                            <a:schemeClr val="tx1"/>
                          </a:solidFill>
                          <a:latin typeface="UD デジタル 教科書体 NK-B" panose="02020700000000000000" pitchFamily="18" charset="-128"/>
                          <a:ea typeface="UD デジタル 教科書体 NK-B" panose="02020700000000000000" pitchFamily="18" charset="-128"/>
                          <a:cs typeface="MS UI Gothic"/>
                        </a:rPr>
                        <a:t>メ</a:t>
                      </a:r>
                      <a:r>
                        <a:rPr sz="2400" spc="229" dirty="0" err="1">
                          <a:solidFill>
                            <a:schemeClr val="tx1"/>
                          </a:solidFill>
                          <a:latin typeface="UD デジタル 教科書体 NK-B" panose="02020700000000000000" pitchFamily="18" charset="-128"/>
                          <a:ea typeface="UD デジタル 教科書体 NK-B" panose="02020700000000000000" pitchFamily="18" charset="-128"/>
                          <a:cs typeface="MS UI Gothic"/>
                        </a:rPr>
                        <a:t>ガ</a:t>
                      </a:r>
                      <a:r>
                        <a:rPr lang="ja-JP" altLang="en-US" sz="2400" spc="229" dirty="0">
                          <a:solidFill>
                            <a:schemeClr val="tx1"/>
                          </a:solidFill>
                          <a:latin typeface="UD デジタル 教科書体 NK-B" panose="02020700000000000000" pitchFamily="18" charset="-128"/>
                          <a:ea typeface="UD デジタル 教科書体 NK-B" panose="02020700000000000000" pitchFamily="18" charset="-128"/>
                          <a:cs typeface="MS UI Gothic"/>
                        </a:rPr>
                        <a:t>・</a:t>
                      </a:r>
                      <a:r>
                        <a:rPr sz="2400" spc="210" dirty="0" err="1">
                          <a:solidFill>
                            <a:schemeClr val="tx1"/>
                          </a:solidFill>
                          <a:latin typeface="UD デジタル 教科書体 NK-B" panose="02020700000000000000" pitchFamily="18" charset="-128"/>
                          <a:ea typeface="UD デジタル 教科書体 NK-B" panose="02020700000000000000" pitchFamily="18" charset="-128"/>
                          <a:cs typeface="MS UI Gothic"/>
                        </a:rPr>
                        <a:t>ヌ</a:t>
                      </a:r>
                      <a:r>
                        <a:rPr sz="2400" spc="200" dirty="0" err="1">
                          <a:solidFill>
                            <a:schemeClr val="tx1"/>
                          </a:solidFill>
                          <a:latin typeface="UD デジタル 教科書体 NK-B" panose="02020700000000000000" pitchFamily="18" charset="-128"/>
                          <a:ea typeface="UD デジタル 教科書体 NK-B" panose="02020700000000000000" pitchFamily="18" charset="-128"/>
                          <a:cs typeface="MS UI Gothic"/>
                        </a:rPr>
                        <a:t>ク</a:t>
                      </a:r>
                      <a:r>
                        <a:rPr sz="2400" spc="220" dirty="0" err="1">
                          <a:solidFill>
                            <a:schemeClr val="tx1"/>
                          </a:solidFill>
                          <a:latin typeface="UD デジタル 教科書体 NK-B" panose="02020700000000000000" pitchFamily="18" charset="-128"/>
                          <a:ea typeface="UD デジタル 教科書体 NK-B" panose="02020700000000000000" pitchFamily="18" charset="-128"/>
                          <a:cs typeface="MS UI Gothic"/>
                        </a:rPr>
                        <a:t>レア</a:t>
                      </a:r>
                      <a:r>
                        <a:rPr sz="2400" spc="235" dirty="0" err="1">
                          <a:solidFill>
                            <a:schemeClr val="tx1"/>
                          </a:solidFill>
                          <a:latin typeface="UD デジタル 教科書体 NK-B" panose="02020700000000000000" pitchFamily="18" charset="-128"/>
                          <a:ea typeface="UD デジタル 教科書体 NK-B" panose="02020700000000000000" pitchFamily="18" charset="-128"/>
                          <a:cs typeface="MS UI Gothic"/>
                        </a:rPr>
                        <a:t>ー</a:t>
                      </a:r>
                      <a:r>
                        <a:rPr sz="2400" spc="240" dirty="0" err="1">
                          <a:solidFill>
                            <a:schemeClr val="tx1"/>
                          </a:solidFill>
                          <a:latin typeface="UD デジタル 教科書体 NK-B" panose="02020700000000000000" pitchFamily="18" charset="-128"/>
                          <a:ea typeface="UD デジタル 教科書体 NK-B" panose="02020700000000000000" pitchFamily="18" charset="-128"/>
                          <a:cs typeface="MS UI Gothic"/>
                        </a:rPr>
                        <a:t>ゼ</a:t>
                      </a:r>
                      <a:r>
                        <a:rPr sz="2400" spc="235" dirty="0" err="1">
                          <a:solidFill>
                            <a:schemeClr val="tx1"/>
                          </a:solidFill>
                          <a:latin typeface="UD デジタル 教科書体 NK-B" panose="02020700000000000000" pitchFamily="18" charset="-128"/>
                          <a:ea typeface="UD デジタル 教科書体 NK-B" panose="02020700000000000000" pitchFamily="18" charset="-128"/>
                          <a:cs typeface="MS UI Gothic"/>
                        </a:rPr>
                        <a:t>の</a:t>
                      </a:r>
                      <a:r>
                        <a:rPr sz="2400" spc="290" dirty="0" err="1">
                          <a:solidFill>
                            <a:schemeClr val="tx1"/>
                          </a:solidFill>
                          <a:latin typeface="UD デジタル 教科書体 NK-B" panose="02020700000000000000" pitchFamily="18" charset="-128"/>
                          <a:ea typeface="UD デジタル 教科書体 NK-B" panose="02020700000000000000" pitchFamily="18" charset="-128"/>
                          <a:cs typeface="MS UI Gothic"/>
                        </a:rPr>
                        <a:t>発見</a:t>
                      </a:r>
                      <a:endParaRPr sz="2400" dirty="0">
                        <a:solidFill>
                          <a:schemeClr val="tx1"/>
                        </a:solidFill>
                        <a:latin typeface="UD デジタル 教科書体 NK-B" panose="02020700000000000000" pitchFamily="18" charset="-128"/>
                        <a:ea typeface="UD デジタル 教科書体 NK-B" panose="02020700000000000000" pitchFamily="18" charset="-128"/>
                        <a:cs typeface="MS UI Gothic"/>
                      </a:endParaRPr>
                    </a:p>
                  </a:txBody>
                  <a:tcPr marL="0" marR="0" marT="99060" marB="0"/>
                </a:tc>
                <a:extLst>
                  <a:ext uri="{0D108BD9-81ED-4DB2-BD59-A6C34878D82A}">
                    <a16:rowId xmlns:a16="http://schemas.microsoft.com/office/drawing/2014/main" val="10002"/>
                  </a:ext>
                </a:extLst>
              </a:tr>
              <a:tr h="638756">
                <a:tc>
                  <a:txBody>
                    <a:bodyPr/>
                    <a:lstStyle/>
                    <a:p>
                      <a:pPr marL="31750">
                        <a:lnSpc>
                          <a:spcPct val="100000"/>
                        </a:lnSpc>
                        <a:spcBef>
                          <a:spcPts val="910"/>
                        </a:spcBef>
                      </a:pPr>
                      <a:r>
                        <a:rPr sz="2400" dirty="0">
                          <a:solidFill>
                            <a:schemeClr val="tx1"/>
                          </a:solidFill>
                          <a:latin typeface="UD デジタル 教科書体 NK-B" panose="02020700000000000000" pitchFamily="18" charset="-128"/>
                          <a:ea typeface="UD デジタル 教科書体 NK-B" panose="02020700000000000000" pitchFamily="18" charset="-128"/>
                          <a:cs typeface="MS UI Gothic"/>
                        </a:rPr>
                        <a:t>１９９６年</a:t>
                      </a:r>
                      <a:endParaRPr sz="2400">
                        <a:solidFill>
                          <a:schemeClr val="tx1"/>
                        </a:solidFill>
                        <a:latin typeface="UD デジタル 教科書体 NK-B" panose="02020700000000000000" pitchFamily="18" charset="-128"/>
                        <a:ea typeface="UD デジタル 教科書体 NK-B" panose="02020700000000000000" pitchFamily="18" charset="-128"/>
                        <a:cs typeface="MS UI Gothic"/>
                      </a:endParaRPr>
                    </a:p>
                  </a:txBody>
                  <a:tcPr marL="0" marR="0" marT="115570" marB="0"/>
                </a:tc>
                <a:tc>
                  <a:txBody>
                    <a:bodyPr/>
                    <a:lstStyle/>
                    <a:p>
                      <a:pPr marL="0" indent="0">
                        <a:lnSpc>
                          <a:spcPct val="100000"/>
                        </a:lnSpc>
                        <a:spcBef>
                          <a:spcPts val="910"/>
                        </a:spcBef>
                      </a:pPr>
                      <a:r>
                        <a:rPr sz="2400" spc="290" dirty="0" err="1">
                          <a:solidFill>
                            <a:schemeClr val="tx1"/>
                          </a:solidFill>
                          <a:latin typeface="UD デジタル 教科書体 NK-B" panose="02020700000000000000" pitchFamily="18" charset="-128"/>
                          <a:ea typeface="UD デジタル 教科書体 NK-B" panose="02020700000000000000" pitchFamily="18" charset="-128"/>
                          <a:cs typeface="MS UI Gothic"/>
                        </a:rPr>
                        <a:t>ジ</a:t>
                      </a:r>
                      <a:r>
                        <a:rPr sz="2400" spc="260" dirty="0" err="1">
                          <a:solidFill>
                            <a:schemeClr val="tx1"/>
                          </a:solidFill>
                          <a:latin typeface="UD デジタル 教科書体 NK-B" panose="02020700000000000000" pitchFamily="18" charset="-128"/>
                          <a:ea typeface="UD デジタル 教科書体 NK-B" panose="02020700000000000000" pitchFamily="18" charset="-128"/>
                          <a:cs typeface="MS UI Gothic"/>
                        </a:rPr>
                        <a:t>ン</a:t>
                      </a:r>
                      <a:r>
                        <a:rPr sz="2400" spc="240" dirty="0" err="1">
                          <a:solidFill>
                            <a:schemeClr val="tx1"/>
                          </a:solidFill>
                          <a:latin typeface="UD デジタル 教科書体 NK-B" panose="02020700000000000000" pitchFamily="18" charset="-128"/>
                          <a:ea typeface="UD デジタル 教科書体 NK-B" panose="02020700000000000000" pitchFamily="18" charset="-128"/>
                          <a:cs typeface="MS UI Gothic"/>
                        </a:rPr>
                        <a:t>ク</a:t>
                      </a:r>
                      <a:r>
                        <a:rPr sz="2400" spc="235" dirty="0" err="1">
                          <a:solidFill>
                            <a:schemeClr val="tx1"/>
                          </a:solidFill>
                          <a:latin typeface="UD デジタル 教科書体 NK-B" panose="02020700000000000000" pitchFamily="18" charset="-128"/>
                          <a:ea typeface="UD デジタル 教科書体 NK-B" panose="02020700000000000000" pitchFamily="18" charset="-128"/>
                          <a:cs typeface="MS UI Gothic"/>
                        </a:rPr>
                        <a:t>フ</a:t>
                      </a:r>
                      <a:r>
                        <a:rPr sz="2400" spc="195" dirty="0" err="1">
                          <a:solidFill>
                            <a:schemeClr val="tx1"/>
                          </a:solidFill>
                          <a:latin typeface="UD デジタル 教科書体 NK-B" panose="02020700000000000000" pitchFamily="18" charset="-128"/>
                          <a:ea typeface="UD デジタル 教科書体 NK-B" panose="02020700000000000000" pitchFamily="18" charset="-128"/>
                          <a:cs typeface="MS UI Gothic"/>
                        </a:rPr>
                        <a:t>ィ</a:t>
                      </a:r>
                      <a:r>
                        <a:rPr sz="2400" spc="260" dirty="0" err="1">
                          <a:solidFill>
                            <a:schemeClr val="tx1"/>
                          </a:solidFill>
                          <a:latin typeface="UD デジタル 教科書体 NK-B" panose="02020700000000000000" pitchFamily="18" charset="-128"/>
                          <a:ea typeface="UD デジタル 教科書体 NK-B" panose="02020700000000000000" pitchFamily="18" charset="-128"/>
                          <a:cs typeface="MS UI Gothic"/>
                        </a:rPr>
                        <a:t>ン</a:t>
                      </a:r>
                      <a:r>
                        <a:rPr sz="2400" spc="270" dirty="0" err="1">
                          <a:solidFill>
                            <a:schemeClr val="tx1"/>
                          </a:solidFill>
                          <a:latin typeface="UD デジタル 教科書体 NK-B" panose="02020700000000000000" pitchFamily="18" charset="-128"/>
                          <a:ea typeface="UD デジタル 教科書体 NK-B" panose="02020700000000000000" pitchFamily="18" charset="-128"/>
                          <a:cs typeface="MS UI Gothic"/>
                        </a:rPr>
                        <a:t>ガ</a:t>
                      </a:r>
                      <a:r>
                        <a:rPr sz="2400" spc="300" dirty="0">
                          <a:solidFill>
                            <a:schemeClr val="tx1"/>
                          </a:solidFill>
                          <a:latin typeface="UD デジタル 教科書体 NK-B" panose="02020700000000000000" pitchFamily="18" charset="-128"/>
                          <a:ea typeface="UD デジタル 教科書体 NK-B" panose="02020700000000000000" pitchFamily="18" charset="-128"/>
                          <a:cs typeface="MS UI Gothic"/>
                        </a:rPr>
                        <a:t>ー</a:t>
                      </a:r>
                      <a:r>
                        <a:rPr lang="ja-JP" altLang="en-US" sz="2400" spc="300" dirty="0">
                          <a:solidFill>
                            <a:schemeClr val="tx1"/>
                          </a:solidFill>
                          <a:latin typeface="UD デジタル 教科書体 NK-B" panose="02020700000000000000" pitchFamily="18" charset="-128"/>
                          <a:ea typeface="UD デジタル 教科書体 NK-B" panose="02020700000000000000" pitchFamily="18" charset="-128"/>
                          <a:cs typeface="MS UI Gothic"/>
                        </a:rPr>
                        <a:t>・</a:t>
                      </a:r>
                      <a:r>
                        <a:rPr sz="2400" spc="265" dirty="0" err="1">
                          <a:solidFill>
                            <a:schemeClr val="tx1"/>
                          </a:solidFill>
                          <a:latin typeface="UD デジタル 教科書体 NK-B" panose="02020700000000000000" pitchFamily="18" charset="-128"/>
                          <a:ea typeface="UD デジタル 教科書体 NK-B" panose="02020700000000000000" pitchFamily="18" charset="-128"/>
                          <a:cs typeface="MS UI Gothic"/>
                        </a:rPr>
                        <a:t>ヌ</a:t>
                      </a:r>
                      <a:r>
                        <a:rPr sz="2400" spc="254" dirty="0" err="1">
                          <a:solidFill>
                            <a:schemeClr val="tx1"/>
                          </a:solidFill>
                          <a:latin typeface="UD デジタル 教科書体 NK-B" panose="02020700000000000000" pitchFamily="18" charset="-128"/>
                          <a:ea typeface="UD デジタル 教科書体 NK-B" panose="02020700000000000000" pitchFamily="18" charset="-128"/>
                          <a:cs typeface="MS UI Gothic"/>
                        </a:rPr>
                        <a:t>ク</a:t>
                      </a:r>
                      <a:r>
                        <a:rPr sz="2400" spc="260" dirty="0" err="1">
                          <a:solidFill>
                            <a:schemeClr val="tx1"/>
                          </a:solidFill>
                          <a:latin typeface="UD デジタル 教科書体 NK-B" panose="02020700000000000000" pitchFamily="18" charset="-128"/>
                          <a:ea typeface="UD デジタル 教科書体 NK-B" panose="02020700000000000000" pitchFamily="18" charset="-128"/>
                          <a:cs typeface="MS UI Gothic"/>
                        </a:rPr>
                        <a:t>レ</a:t>
                      </a:r>
                      <a:r>
                        <a:rPr sz="2400" spc="265" dirty="0" err="1">
                          <a:solidFill>
                            <a:schemeClr val="tx1"/>
                          </a:solidFill>
                          <a:latin typeface="UD デジタル 教科書体 NK-B" panose="02020700000000000000" pitchFamily="18" charset="-128"/>
                          <a:ea typeface="UD デジタル 教科書体 NK-B" panose="02020700000000000000" pitchFamily="18" charset="-128"/>
                          <a:cs typeface="MS UI Gothic"/>
                        </a:rPr>
                        <a:t>ア</a:t>
                      </a:r>
                      <a:r>
                        <a:rPr sz="2400" spc="290" dirty="0" err="1">
                          <a:solidFill>
                            <a:schemeClr val="tx1"/>
                          </a:solidFill>
                          <a:latin typeface="UD デジタル 教科書体 NK-B" panose="02020700000000000000" pitchFamily="18" charset="-128"/>
                          <a:ea typeface="UD デジタル 教科書体 NK-B" panose="02020700000000000000" pitchFamily="18" charset="-128"/>
                          <a:cs typeface="MS UI Gothic"/>
                        </a:rPr>
                        <a:t>ー</a:t>
                      </a:r>
                      <a:r>
                        <a:rPr sz="2400" spc="295" dirty="0" err="1">
                          <a:solidFill>
                            <a:schemeClr val="tx1"/>
                          </a:solidFill>
                          <a:latin typeface="UD デジタル 教科書体 NK-B" panose="02020700000000000000" pitchFamily="18" charset="-128"/>
                          <a:ea typeface="UD デジタル 教科書体 NK-B" panose="02020700000000000000" pitchFamily="18" charset="-128"/>
                          <a:cs typeface="MS UI Gothic"/>
                        </a:rPr>
                        <a:t>ゼ</a:t>
                      </a:r>
                      <a:r>
                        <a:rPr sz="2400" spc="45" dirty="0" err="1">
                          <a:solidFill>
                            <a:schemeClr val="tx1"/>
                          </a:solidFill>
                          <a:latin typeface="UD デジタル 教科書体 NK-B" panose="02020700000000000000" pitchFamily="18" charset="-128"/>
                          <a:ea typeface="UD デジタル 教科書体 NK-B" panose="02020700000000000000" pitchFamily="18" charset="-128"/>
                          <a:cs typeface="MS UI Gothic"/>
                        </a:rPr>
                        <a:t>（</a:t>
                      </a:r>
                      <a:r>
                        <a:rPr sz="2400" spc="45" dirty="0" err="1">
                          <a:solidFill>
                            <a:schemeClr val="tx1"/>
                          </a:solidFill>
                          <a:latin typeface="UD デジタル 教科書体 NK-B" panose="02020700000000000000" pitchFamily="18" charset="-128"/>
                          <a:ea typeface="UD デジタル 教科書体 NK-B" panose="02020700000000000000" pitchFamily="18" charset="-128"/>
                          <a:cs typeface="Calibri"/>
                        </a:rPr>
                        <a:t>ZFN</a:t>
                      </a:r>
                      <a:r>
                        <a:rPr sz="2400" spc="45" dirty="0" err="1">
                          <a:solidFill>
                            <a:schemeClr val="tx1"/>
                          </a:solidFill>
                          <a:latin typeface="UD デジタル 教科書体 NK-B" panose="02020700000000000000" pitchFamily="18" charset="-128"/>
                          <a:ea typeface="UD デジタル 教科書体 NK-B" panose="02020700000000000000" pitchFamily="18" charset="-128"/>
                          <a:cs typeface="MS UI Gothic"/>
                        </a:rPr>
                        <a:t>）</a:t>
                      </a:r>
                      <a:r>
                        <a:rPr sz="2400" spc="110" dirty="0" err="1">
                          <a:solidFill>
                            <a:schemeClr val="tx1"/>
                          </a:solidFill>
                          <a:latin typeface="UD デジタル 教科書体 NK-B" panose="02020700000000000000" pitchFamily="18" charset="-128"/>
                          <a:ea typeface="UD デジタル 教科書体 NK-B" panose="02020700000000000000" pitchFamily="18" charset="-128"/>
                          <a:cs typeface="MS UI Gothic"/>
                        </a:rPr>
                        <a:t>の</a:t>
                      </a:r>
                      <a:r>
                        <a:rPr sz="2400" spc="135" dirty="0" err="1">
                          <a:solidFill>
                            <a:schemeClr val="tx1"/>
                          </a:solidFill>
                          <a:latin typeface="UD デジタル 教科書体 NK-B" panose="02020700000000000000" pitchFamily="18" charset="-128"/>
                          <a:ea typeface="UD デジタル 教科書体 NK-B" panose="02020700000000000000" pitchFamily="18" charset="-128"/>
                          <a:cs typeface="MS UI Gothic"/>
                        </a:rPr>
                        <a:t>開発</a:t>
                      </a:r>
                      <a:endParaRPr sz="2400" dirty="0">
                        <a:solidFill>
                          <a:schemeClr val="tx1"/>
                        </a:solidFill>
                        <a:latin typeface="UD デジタル 教科書体 NK-B" panose="02020700000000000000" pitchFamily="18" charset="-128"/>
                        <a:ea typeface="UD デジタル 教科書体 NK-B" panose="02020700000000000000" pitchFamily="18" charset="-128"/>
                        <a:cs typeface="MS UI Gothic"/>
                      </a:endParaRPr>
                    </a:p>
                  </a:txBody>
                  <a:tcPr marL="0" marR="0" marT="115570" marB="0"/>
                </a:tc>
                <a:extLst>
                  <a:ext uri="{0D108BD9-81ED-4DB2-BD59-A6C34878D82A}">
                    <a16:rowId xmlns:a16="http://schemas.microsoft.com/office/drawing/2014/main" val="10003"/>
                  </a:ext>
                </a:extLst>
              </a:tr>
              <a:tr h="605081">
                <a:tc>
                  <a:txBody>
                    <a:bodyPr/>
                    <a:lstStyle/>
                    <a:p>
                      <a:pPr marL="31750">
                        <a:lnSpc>
                          <a:spcPct val="100000"/>
                        </a:lnSpc>
                        <a:spcBef>
                          <a:spcPts val="780"/>
                        </a:spcBef>
                      </a:pPr>
                      <a:r>
                        <a:rPr sz="2400" dirty="0">
                          <a:solidFill>
                            <a:schemeClr val="tx1"/>
                          </a:solidFill>
                          <a:latin typeface="UD デジタル 教科書体 NK-B" panose="02020700000000000000" pitchFamily="18" charset="-128"/>
                          <a:ea typeface="UD デジタル 教科書体 NK-B" panose="02020700000000000000" pitchFamily="18" charset="-128"/>
                          <a:cs typeface="MS UI Gothic"/>
                        </a:rPr>
                        <a:t>２００３年</a:t>
                      </a:r>
                    </a:p>
                  </a:txBody>
                  <a:tcPr marL="0" marR="0" marT="99060" marB="0"/>
                </a:tc>
                <a:tc>
                  <a:txBody>
                    <a:bodyPr/>
                    <a:lstStyle/>
                    <a:p>
                      <a:pPr marL="0" indent="0">
                        <a:lnSpc>
                          <a:spcPct val="100000"/>
                        </a:lnSpc>
                        <a:spcBef>
                          <a:spcPts val="780"/>
                        </a:spcBef>
                      </a:pPr>
                      <a:r>
                        <a:rPr sz="2400" spc="130" dirty="0">
                          <a:solidFill>
                            <a:schemeClr val="tx1"/>
                          </a:solidFill>
                          <a:latin typeface="UD デジタル 教科書体 NK-B" panose="02020700000000000000" pitchFamily="18" charset="-128"/>
                          <a:ea typeface="UD デジタル 教科書体 NK-B" panose="02020700000000000000" pitchFamily="18" charset="-128"/>
                          <a:cs typeface="MS UI Gothic"/>
                        </a:rPr>
                        <a:t>ヒ</a:t>
                      </a:r>
                      <a:r>
                        <a:rPr sz="2400" spc="140" dirty="0">
                          <a:solidFill>
                            <a:schemeClr val="tx1"/>
                          </a:solidFill>
                          <a:latin typeface="UD デジタル 教科書体 NK-B" panose="02020700000000000000" pitchFamily="18" charset="-128"/>
                          <a:ea typeface="UD デジタル 教科書体 NK-B" panose="02020700000000000000" pitchFamily="18" charset="-128"/>
                          <a:cs typeface="MS UI Gothic"/>
                        </a:rPr>
                        <a:t>ト</a:t>
                      </a:r>
                      <a:r>
                        <a:rPr sz="2400" spc="200" dirty="0">
                          <a:solidFill>
                            <a:schemeClr val="tx1"/>
                          </a:solidFill>
                          <a:latin typeface="UD デジタル 教科書体 NK-B" panose="02020700000000000000" pitchFamily="18" charset="-128"/>
                          <a:ea typeface="UD デジタル 教科書体 NK-B" panose="02020700000000000000" pitchFamily="18" charset="-128"/>
                          <a:cs typeface="MS UI Gothic"/>
                        </a:rPr>
                        <a:t>細胞</a:t>
                      </a:r>
                      <a:r>
                        <a:rPr sz="2400" spc="160" dirty="0">
                          <a:solidFill>
                            <a:schemeClr val="tx1"/>
                          </a:solidFill>
                          <a:latin typeface="UD デジタル 教科書体 NK-B" panose="02020700000000000000" pitchFamily="18" charset="-128"/>
                          <a:ea typeface="UD デジタル 教科書体 NK-B" panose="02020700000000000000" pitchFamily="18" charset="-128"/>
                          <a:cs typeface="MS UI Gothic"/>
                        </a:rPr>
                        <a:t>に</a:t>
                      </a:r>
                      <a:r>
                        <a:rPr sz="2400" spc="165" dirty="0">
                          <a:solidFill>
                            <a:schemeClr val="tx1"/>
                          </a:solidFill>
                          <a:latin typeface="UD デジタル 教科書体 NK-B" panose="02020700000000000000" pitchFamily="18" charset="-128"/>
                          <a:ea typeface="UD デジタル 教科書体 NK-B" panose="02020700000000000000" pitchFamily="18" charset="-128"/>
                          <a:cs typeface="MS UI Gothic"/>
                        </a:rPr>
                        <a:t>おけ</a:t>
                      </a:r>
                      <a:r>
                        <a:rPr sz="2400" spc="155" dirty="0">
                          <a:solidFill>
                            <a:schemeClr val="tx1"/>
                          </a:solidFill>
                          <a:latin typeface="UD デジタル 教科書体 NK-B" panose="02020700000000000000" pitchFamily="18" charset="-128"/>
                          <a:ea typeface="UD デジタル 教科書体 NK-B" panose="02020700000000000000" pitchFamily="18" charset="-128"/>
                          <a:cs typeface="MS UI Gothic"/>
                        </a:rPr>
                        <a:t>る</a:t>
                      </a:r>
                      <a:r>
                        <a:rPr sz="2400" spc="165" dirty="0">
                          <a:solidFill>
                            <a:schemeClr val="tx1"/>
                          </a:solidFill>
                          <a:latin typeface="UD デジタル 教科書体 NK-B" panose="02020700000000000000" pitchFamily="18" charset="-128"/>
                          <a:ea typeface="UD デジタル 教科書体 NK-B" panose="02020700000000000000" pitchFamily="18" charset="-128"/>
                          <a:cs typeface="MS UI Gothic"/>
                        </a:rPr>
                        <a:t>ゲ</a:t>
                      </a:r>
                      <a:r>
                        <a:rPr sz="2400" spc="130" dirty="0">
                          <a:solidFill>
                            <a:schemeClr val="tx1"/>
                          </a:solidFill>
                          <a:latin typeface="UD デジタル 教科書体 NK-B" panose="02020700000000000000" pitchFamily="18" charset="-128"/>
                          <a:ea typeface="UD デジタル 教科書体 NK-B" panose="02020700000000000000" pitchFamily="18" charset="-128"/>
                          <a:cs typeface="MS UI Gothic"/>
                        </a:rPr>
                        <a:t>ノ</a:t>
                      </a:r>
                      <a:r>
                        <a:rPr sz="2400" spc="165" dirty="0">
                          <a:solidFill>
                            <a:schemeClr val="tx1"/>
                          </a:solidFill>
                          <a:latin typeface="UD デジタル 教科書体 NK-B" panose="02020700000000000000" pitchFamily="18" charset="-128"/>
                          <a:ea typeface="UD デジタル 教科書体 NK-B" panose="02020700000000000000" pitchFamily="18" charset="-128"/>
                          <a:cs typeface="MS UI Gothic"/>
                        </a:rPr>
                        <a:t>ム</a:t>
                      </a:r>
                      <a:r>
                        <a:rPr sz="2400" spc="200" dirty="0">
                          <a:solidFill>
                            <a:schemeClr val="tx1"/>
                          </a:solidFill>
                          <a:latin typeface="UD デジタル 教科書体 NK-B" panose="02020700000000000000" pitchFamily="18" charset="-128"/>
                          <a:ea typeface="UD デジタル 教科書体 NK-B" panose="02020700000000000000" pitchFamily="18" charset="-128"/>
                          <a:cs typeface="MS UI Gothic"/>
                        </a:rPr>
                        <a:t>編集</a:t>
                      </a:r>
                      <a:endParaRPr sz="2400" dirty="0">
                        <a:solidFill>
                          <a:schemeClr val="tx1"/>
                        </a:solidFill>
                        <a:latin typeface="UD デジタル 教科書体 NK-B" panose="02020700000000000000" pitchFamily="18" charset="-128"/>
                        <a:ea typeface="UD デジタル 教科書体 NK-B" panose="02020700000000000000" pitchFamily="18" charset="-128"/>
                        <a:cs typeface="MS UI Gothic"/>
                      </a:endParaRPr>
                    </a:p>
                  </a:txBody>
                  <a:tcPr marL="0" marR="0" marT="99060" marB="0"/>
                </a:tc>
                <a:extLst>
                  <a:ext uri="{0D108BD9-81ED-4DB2-BD59-A6C34878D82A}">
                    <a16:rowId xmlns:a16="http://schemas.microsoft.com/office/drawing/2014/main" val="10004"/>
                  </a:ext>
                </a:extLst>
              </a:tr>
              <a:tr h="638782">
                <a:tc>
                  <a:txBody>
                    <a:bodyPr/>
                    <a:lstStyle/>
                    <a:p>
                      <a:pPr marL="31750">
                        <a:lnSpc>
                          <a:spcPct val="100000"/>
                        </a:lnSpc>
                        <a:spcBef>
                          <a:spcPts val="910"/>
                        </a:spcBef>
                      </a:pPr>
                      <a:r>
                        <a:rPr sz="2400" dirty="0">
                          <a:solidFill>
                            <a:schemeClr val="tx1"/>
                          </a:solidFill>
                          <a:latin typeface="UD デジタル 教科書体 NK-B" panose="02020700000000000000" pitchFamily="18" charset="-128"/>
                          <a:ea typeface="UD デジタル 教科書体 NK-B" panose="02020700000000000000" pitchFamily="18" charset="-128"/>
                          <a:cs typeface="MS UI Gothic"/>
                        </a:rPr>
                        <a:t>２０１０年</a:t>
                      </a:r>
                      <a:endParaRPr sz="2400">
                        <a:solidFill>
                          <a:schemeClr val="tx1"/>
                        </a:solidFill>
                        <a:latin typeface="UD デジタル 教科書体 NK-B" panose="02020700000000000000" pitchFamily="18" charset="-128"/>
                        <a:ea typeface="UD デジタル 教科書体 NK-B" panose="02020700000000000000" pitchFamily="18" charset="-128"/>
                        <a:cs typeface="MS UI Gothic"/>
                      </a:endParaRPr>
                    </a:p>
                  </a:txBody>
                  <a:tcPr marL="0" marR="0" marT="115570" marB="0"/>
                </a:tc>
                <a:tc>
                  <a:txBody>
                    <a:bodyPr/>
                    <a:lstStyle/>
                    <a:p>
                      <a:pPr marL="0" indent="0">
                        <a:lnSpc>
                          <a:spcPct val="100000"/>
                        </a:lnSpc>
                        <a:spcBef>
                          <a:spcPts val="910"/>
                        </a:spcBef>
                      </a:pPr>
                      <a:r>
                        <a:rPr sz="2400" spc="-70" dirty="0" err="1">
                          <a:solidFill>
                            <a:schemeClr val="tx1"/>
                          </a:solidFill>
                          <a:latin typeface="UD デジタル 教科書体 NK-B" panose="02020700000000000000" pitchFamily="18" charset="-128"/>
                          <a:ea typeface="UD デジタル 教科書体 NK-B" panose="02020700000000000000" pitchFamily="18" charset="-128"/>
                          <a:cs typeface="Calibri"/>
                        </a:rPr>
                        <a:t>TAL</a:t>
                      </a:r>
                      <a:r>
                        <a:rPr sz="2400" spc="370" dirty="0" err="1">
                          <a:solidFill>
                            <a:schemeClr val="tx1"/>
                          </a:solidFill>
                          <a:latin typeface="UD デジタル 教科書体 NK-B" panose="02020700000000000000" pitchFamily="18" charset="-128"/>
                          <a:ea typeface="UD デジタル 教科書体 NK-B" panose="02020700000000000000" pitchFamily="18" charset="-128"/>
                          <a:cs typeface="MS UI Gothic"/>
                        </a:rPr>
                        <a:t>エ</a:t>
                      </a:r>
                      <a:r>
                        <a:rPr sz="2400" spc="330" dirty="0" err="1">
                          <a:solidFill>
                            <a:schemeClr val="tx1"/>
                          </a:solidFill>
                          <a:latin typeface="UD デジタル 教科書体 NK-B" panose="02020700000000000000" pitchFamily="18" charset="-128"/>
                          <a:ea typeface="UD デジタル 教科書体 NK-B" panose="02020700000000000000" pitchFamily="18" charset="-128"/>
                          <a:cs typeface="MS UI Gothic"/>
                        </a:rPr>
                        <a:t>フ</a:t>
                      </a:r>
                      <a:r>
                        <a:rPr sz="2400" spc="280" dirty="0" err="1">
                          <a:solidFill>
                            <a:schemeClr val="tx1"/>
                          </a:solidFill>
                          <a:latin typeface="UD デジタル 教科書体 NK-B" panose="02020700000000000000" pitchFamily="18" charset="-128"/>
                          <a:ea typeface="UD デジタル 教科書体 NK-B" panose="02020700000000000000" pitchFamily="18" charset="-128"/>
                          <a:cs typeface="MS UI Gothic"/>
                        </a:rPr>
                        <a:t>ェ</a:t>
                      </a:r>
                      <a:r>
                        <a:rPr sz="2400" spc="250" dirty="0" err="1">
                          <a:solidFill>
                            <a:schemeClr val="tx1"/>
                          </a:solidFill>
                          <a:latin typeface="UD デジタル 教科書体 NK-B" panose="02020700000000000000" pitchFamily="18" charset="-128"/>
                          <a:ea typeface="UD デジタル 教科書体 NK-B" panose="02020700000000000000" pitchFamily="18" charset="-128"/>
                          <a:cs typeface="MS UI Gothic"/>
                        </a:rPr>
                        <a:t>クタ</a:t>
                      </a:r>
                      <a:r>
                        <a:rPr sz="2400" spc="280" dirty="0">
                          <a:solidFill>
                            <a:schemeClr val="tx1"/>
                          </a:solidFill>
                          <a:latin typeface="UD デジタル 教科書体 NK-B" panose="02020700000000000000" pitchFamily="18" charset="-128"/>
                          <a:ea typeface="UD デジタル 教科書体 NK-B" panose="02020700000000000000" pitchFamily="18" charset="-128"/>
                          <a:cs typeface="MS UI Gothic"/>
                        </a:rPr>
                        <a:t>ー</a:t>
                      </a:r>
                      <a:r>
                        <a:rPr lang="ja-JP" altLang="en-US" sz="2400" spc="280" dirty="0">
                          <a:solidFill>
                            <a:schemeClr val="tx1"/>
                          </a:solidFill>
                          <a:latin typeface="UD デジタル 教科書体 NK-B" panose="02020700000000000000" pitchFamily="18" charset="-128"/>
                          <a:ea typeface="UD デジタル 教科書体 NK-B" panose="02020700000000000000" pitchFamily="18" charset="-128"/>
                          <a:cs typeface="MS UI Gothic"/>
                        </a:rPr>
                        <a:t>・</a:t>
                      </a:r>
                      <a:r>
                        <a:rPr sz="2400" spc="260" dirty="0" err="1">
                          <a:solidFill>
                            <a:schemeClr val="tx1"/>
                          </a:solidFill>
                          <a:latin typeface="UD デジタル 教科書体 NK-B" panose="02020700000000000000" pitchFamily="18" charset="-128"/>
                          <a:ea typeface="UD デジタル 教科書体 NK-B" panose="02020700000000000000" pitchFamily="18" charset="-128"/>
                          <a:cs typeface="MS UI Gothic"/>
                        </a:rPr>
                        <a:t>ヌ</a:t>
                      </a:r>
                      <a:r>
                        <a:rPr sz="2400" spc="254" dirty="0" err="1">
                          <a:solidFill>
                            <a:schemeClr val="tx1"/>
                          </a:solidFill>
                          <a:latin typeface="UD デジタル 教科書体 NK-B" panose="02020700000000000000" pitchFamily="18" charset="-128"/>
                          <a:ea typeface="UD デジタル 教科書体 NK-B" panose="02020700000000000000" pitchFamily="18" charset="-128"/>
                          <a:cs typeface="MS UI Gothic"/>
                        </a:rPr>
                        <a:t>ク</a:t>
                      </a:r>
                      <a:r>
                        <a:rPr sz="2400" spc="300" dirty="0" err="1">
                          <a:solidFill>
                            <a:schemeClr val="tx1"/>
                          </a:solidFill>
                          <a:latin typeface="UD デジタル 教科書体 NK-B" panose="02020700000000000000" pitchFamily="18" charset="-128"/>
                          <a:ea typeface="UD デジタル 教科書体 NK-B" panose="02020700000000000000" pitchFamily="18" charset="-128"/>
                          <a:cs typeface="MS UI Gothic"/>
                        </a:rPr>
                        <a:t>レア</a:t>
                      </a:r>
                      <a:r>
                        <a:rPr sz="2400" spc="315" dirty="0" err="1">
                          <a:solidFill>
                            <a:schemeClr val="tx1"/>
                          </a:solidFill>
                          <a:latin typeface="UD デジタル 教科書体 NK-B" panose="02020700000000000000" pitchFamily="18" charset="-128"/>
                          <a:ea typeface="UD デジタル 教科書体 NK-B" panose="02020700000000000000" pitchFamily="18" charset="-128"/>
                          <a:cs typeface="MS UI Gothic"/>
                        </a:rPr>
                        <a:t>ー</a:t>
                      </a:r>
                      <a:r>
                        <a:rPr sz="2400" spc="215" dirty="0" err="1">
                          <a:solidFill>
                            <a:schemeClr val="tx1"/>
                          </a:solidFill>
                          <a:latin typeface="UD デジタル 教科書体 NK-B" panose="02020700000000000000" pitchFamily="18" charset="-128"/>
                          <a:ea typeface="UD デジタル 教科書体 NK-B" panose="02020700000000000000" pitchFamily="18" charset="-128"/>
                          <a:cs typeface="MS UI Gothic"/>
                        </a:rPr>
                        <a:t>ゼ</a:t>
                      </a:r>
                      <a:r>
                        <a:rPr sz="2400" spc="-10" dirty="0" err="1">
                          <a:solidFill>
                            <a:schemeClr val="tx1"/>
                          </a:solidFill>
                          <a:latin typeface="UD デジタル 教科書体 NK-B" panose="02020700000000000000" pitchFamily="18" charset="-128"/>
                          <a:ea typeface="UD デジタル 教科書体 NK-B" panose="02020700000000000000" pitchFamily="18" charset="-128"/>
                          <a:cs typeface="MS UI Gothic"/>
                        </a:rPr>
                        <a:t>（</a:t>
                      </a:r>
                      <a:r>
                        <a:rPr sz="2400" spc="-10" dirty="0" err="1">
                          <a:solidFill>
                            <a:schemeClr val="tx1"/>
                          </a:solidFill>
                          <a:latin typeface="UD デジタル 教科書体 NK-B" panose="02020700000000000000" pitchFamily="18" charset="-128"/>
                          <a:ea typeface="UD デジタル 教科書体 NK-B" panose="02020700000000000000" pitchFamily="18" charset="-128"/>
                          <a:cs typeface="Calibri"/>
                        </a:rPr>
                        <a:t>TALEN</a:t>
                      </a:r>
                      <a:r>
                        <a:rPr sz="2400" spc="-10" dirty="0">
                          <a:solidFill>
                            <a:schemeClr val="tx1"/>
                          </a:solidFill>
                          <a:latin typeface="UD デジタル 教科書体 NK-B" panose="02020700000000000000" pitchFamily="18" charset="-128"/>
                          <a:ea typeface="UD デジタル 教科書体 NK-B" panose="02020700000000000000" pitchFamily="18" charset="-128"/>
                          <a:cs typeface="MS UI Gothic"/>
                        </a:rPr>
                        <a:t>）</a:t>
                      </a:r>
                      <a:endParaRPr sz="2400" dirty="0">
                        <a:solidFill>
                          <a:schemeClr val="tx1"/>
                        </a:solidFill>
                        <a:latin typeface="UD デジタル 教科書体 NK-B" panose="02020700000000000000" pitchFamily="18" charset="-128"/>
                        <a:ea typeface="UD デジタル 教科書体 NK-B" panose="02020700000000000000" pitchFamily="18" charset="-128"/>
                        <a:cs typeface="MS UI Gothic"/>
                      </a:endParaRPr>
                    </a:p>
                  </a:txBody>
                  <a:tcPr marL="0" marR="0" marT="115570" marB="0"/>
                </a:tc>
                <a:extLst>
                  <a:ext uri="{0D108BD9-81ED-4DB2-BD59-A6C34878D82A}">
                    <a16:rowId xmlns:a16="http://schemas.microsoft.com/office/drawing/2014/main" val="10005"/>
                  </a:ext>
                </a:extLst>
              </a:tr>
              <a:tr h="621906">
                <a:tc>
                  <a:txBody>
                    <a:bodyPr/>
                    <a:lstStyle/>
                    <a:p>
                      <a:pPr marL="31750">
                        <a:lnSpc>
                          <a:spcPct val="100000"/>
                        </a:lnSpc>
                        <a:spcBef>
                          <a:spcPts val="780"/>
                        </a:spcBef>
                      </a:pPr>
                      <a:r>
                        <a:rPr sz="2400" dirty="0">
                          <a:solidFill>
                            <a:schemeClr val="tx1"/>
                          </a:solidFill>
                          <a:latin typeface="UD デジタル 教科書体 NK-B" panose="02020700000000000000" pitchFamily="18" charset="-128"/>
                          <a:ea typeface="UD デジタル 教科書体 NK-B" panose="02020700000000000000" pitchFamily="18" charset="-128"/>
                          <a:cs typeface="MS UI Gothic"/>
                        </a:rPr>
                        <a:t>２０１２年</a:t>
                      </a:r>
                      <a:endParaRPr sz="2400">
                        <a:solidFill>
                          <a:schemeClr val="tx1"/>
                        </a:solidFill>
                        <a:latin typeface="UD デジタル 教科書体 NK-B" panose="02020700000000000000" pitchFamily="18" charset="-128"/>
                        <a:ea typeface="UD デジタル 教科書体 NK-B" panose="02020700000000000000" pitchFamily="18" charset="-128"/>
                        <a:cs typeface="MS UI Gothic"/>
                      </a:endParaRPr>
                    </a:p>
                  </a:txBody>
                  <a:tcPr marL="0" marR="0" marT="99060" marB="0"/>
                </a:tc>
                <a:tc>
                  <a:txBody>
                    <a:bodyPr/>
                    <a:lstStyle/>
                    <a:p>
                      <a:pPr marL="0" indent="0">
                        <a:lnSpc>
                          <a:spcPct val="100000"/>
                        </a:lnSpc>
                        <a:spcBef>
                          <a:spcPts val="780"/>
                        </a:spcBef>
                      </a:pPr>
                      <a:r>
                        <a:rPr sz="2400" spc="-5" dirty="0">
                          <a:solidFill>
                            <a:schemeClr val="tx1"/>
                          </a:solidFill>
                          <a:latin typeface="UD デジタル 教科書体 NK-B" panose="02020700000000000000" pitchFamily="18" charset="-128"/>
                          <a:ea typeface="UD デジタル 教科書体 NK-B" panose="02020700000000000000" pitchFamily="18" charset="-128"/>
                          <a:cs typeface="Calibri"/>
                        </a:rPr>
                        <a:t>CRISPR/Cas9</a:t>
                      </a:r>
                      <a:r>
                        <a:rPr sz="2400" spc="125" dirty="0">
                          <a:solidFill>
                            <a:schemeClr val="tx1"/>
                          </a:solidFill>
                          <a:latin typeface="UD デジタル 教科書体 NK-B" panose="02020700000000000000" pitchFamily="18" charset="-128"/>
                          <a:ea typeface="UD デジタル 教科書体 NK-B" panose="02020700000000000000" pitchFamily="18" charset="-128"/>
                          <a:cs typeface="MS UI Gothic"/>
                        </a:rPr>
                        <a:t>の</a:t>
                      </a:r>
                      <a:r>
                        <a:rPr sz="2400" spc="155" dirty="0">
                          <a:solidFill>
                            <a:schemeClr val="tx1"/>
                          </a:solidFill>
                          <a:latin typeface="UD デジタル 教科書体 NK-B" panose="02020700000000000000" pitchFamily="18" charset="-128"/>
                          <a:ea typeface="UD デジタル 教科書体 NK-B" panose="02020700000000000000" pitchFamily="18" charset="-128"/>
                          <a:cs typeface="MS UI Gothic"/>
                        </a:rPr>
                        <a:t>登場</a:t>
                      </a:r>
                      <a:endParaRPr sz="2400" dirty="0">
                        <a:solidFill>
                          <a:schemeClr val="tx1"/>
                        </a:solidFill>
                        <a:latin typeface="UD デジタル 教科書体 NK-B" panose="02020700000000000000" pitchFamily="18" charset="-128"/>
                        <a:ea typeface="UD デジタル 教科書体 NK-B" panose="02020700000000000000" pitchFamily="18" charset="-128"/>
                        <a:cs typeface="MS UI Gothic"/>
                      </a:endParaRPr>
                    </a:p>
                  </a:txBody>
                  <a:tcPr marL="0" marR="0" marT="99060" marB="0"/>
                </a:tc>
                <a:extLst>
                  <a:ext uri="{0D108BD9-81ED-4DB2-BD59-A6C34878D82A}">
                    <a16:rowId xmlns:a16="http://schemas.microsoft.com/office/drawing/2014/main" val="10006"/>
                  </a:ext>
                </a:extLst>
              </a:tr>
              <a:tr h="479964">
                <a:tc>
                  <a:txBody>
                    <a:bodyPr/>
                    <a:lstStyle/>
                    <a:p>
                      <a:pPr marL="31750">
                        <a:lnSpc>
                          <a:spcPct val="100000"/>
                        </a:lnSpc>
                        <a:spcBef>
                          <a:spcPts val="780"/>
                        </a:spcBef>
                      </a:pPr>
                      <a:r>
                        <a:rPr sz="2400" dirty="0">
                          <a:solidFill>
                            <a:schemeClr val="tx1"/>
                          </a:solidFill>
                          <a:latin typeface="UD デジタル 教科書体 NK-B" panose="02020700000000000000" pitchFamily="18" charset="-128"/>
                          <a:ea typeface="UD デジタル 教科書体 NK-B" panose="02020700000000000000" pitchFamily="18" charset="-128"/>
                          <a:cs typeface="MS UI Gothic"/>
                        </a:rPr>
                        <a:t>２０１３年～</a:t>
                      </a:r>
                      <a:endParaRPr sz="2400">
                        <a:solidFill>
                          <a:schemeClr val="tx1"/>
                        </a:solidFill>
                        <a:latin typeface="UD デジタル 教科書体 NK-B" panose="02020700000000000000" pitchFamily="18" charset="-128"/>
                        <a:ea typeface="UD デジタル 教科書体 NK-B" panose="02020700000000000000" pitchFamily="18" charset="-128"/>
                        <a:cs typeface="MS UI Gothic"/>
                      </a:endParaRPr>
                    </a:p>
                  </a:txBody>
                  <a:tcPr marL="0" marR="0" marT="99060" marB="0"/>
                </a:tc>
                <a:tc>
                  <a:txBody>
                    <a:bodyPr/>
                    <a:lstStyle/>
                    <a:p>
                      <a:pPr marL="0" indent="0">
                        <a:lnSpc>
                          <a:spcPct val="100000"/>
                        </a:lnSpc>
                        <a:spcBef>
                          <a:spcPts val="780"/>
                        </a:spcBef>
                      </a:pPr>
                      <a:r>
                        <a:rPr lang="ja-JP" altLang="en-US" sz="2400" dirty="0">
                          <a:solidFill>
                            <a:schemeClr val="tx1"/>
                          </a:solidFill>
                          <a:latin typeface="UD デジタル 教科書体 NK-B" panose="02020700000000000000" pitchFamily="18" charset="-128"/>
                          <a:ea typeface="UD デジタル 教科書体 NK-B" panose="02020700000000000000" pitchFamily="18" charset="-128"/>
                          <a:cs typeface="Calibri"/>
                        </a:rPr>
                        <a:t>これ以降、</a:t>
                      </a:r>
                      <a:r>
                        <a:rPr sz="2400" dirty="0">
                          <a:solidFill>
                            <a:schemeClr val="tx1"/>
                          </a:solidFill>
                          <a:latin typeface="UD デジタル 教科書体 NK-B" panose="02020700000000000000" pitchFamily="18" charset="-128"/>
                          <a:ea typeface="UD デジタル 教科書体 NK-B" panose="02020700000000000000" pitchFamily="18" charset="-128"/>
                          <a:cs typeface="Calibri"/>
                        </a:rPr>
                        <a:t>CRISPR/Cas9</a:t>
                      </a:r>
                      <a:r>
                        <a:rPr lang="ja-JP" altLang="en-US" sz="2400" dirty="0">
                          <a:solidFill>
                            <a:schemeClr val="tx1"/>
                          </a:solidFill>
                          <a:latin typeface="UD デジタル 教科書体 NK-B" panose="02020700000000000000" pitchFamily="18" charset="-128"/>
                          <a:ea typeface="UD デジタル 教科書体 NK-B" panose="02020700000000000000" pitchFamily="18" charset="-128"/>
                          <a:cs typeface="Calibri"/>
                        </a:rPr>
                        <a:t>の改良・応用技術が続々登場</a:t>
                      </a:r>
                      <a:endParaRPr sz="2400" dirty="0">
                        <a:solidFill>
                          <a:schemeClr val="tx1"/>
                        </a:solidFill>
                        <a:latin typeface="UD デジタル 教科書体 NK-B" panose="02020700000000000000" pitchFamily="18" charset="-128"/>
                        <a:ea typeface="UD デジタル 教科書体 NK-B" panose="02020700000000000000" pitchFamily="18" charset="-128"/>
                        <a:cs typeface="MS UI Gothic"/>
                      </a:endParaRPr>
                    </a:p>
                  </a:txBody>
                  <a:tcPr marL="0" marR="0" marT="99060" marB="0"/>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31452179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テキスト ボックス 55">
            <a:extLst>
              <a:ext uri="{FF2B5EF4-FFF2-40B4-BE49-F238E27FC236}">
                <a16:creationId xmlns:a16="http://schemas.microsoft.com/office/drawing/2014/main" id="{985987A2-822B-4EB7-BDCD-43CB9C9C204D}"/>
              </a:ext>
            </a:extLst>
          </p:cNvPr>
          <p:cNvSpPr txBox="1"/>
          <p:nvPr/>
        </p:nvSpPr>
        <p:spPr>
          <a:xfrm>
            <a:off x="554477" y="3997894"/>
            <a:ext cx="5826658" cy="2416046"/>
          </a:xfrm>
          <a:prstGeom prst="rect">
            <a:avLst/>
          </a:prstGeom>
          <a:noFill/>
        </p:spPr>
        <p:txBody>
          <a:bodyPr wrap="square" rtlCol="0" anchor="t">
            <a:spAutoFit/>
          </a:bodyPr>
          <a:lstStyle/>
          <a:p>
            <a:pPr algn="just">
              <a:spcAft>
                <a:spcPts val="600"/>
              </a:spcAft>
            </a:pPr>
            <a:r>
              <a:rPr kumimoji="1" lang="ja-JP" altLang="en-US" sz="1600" b="1" dirty="0">
                <a:latin typeface="Meiryo UI"/>
                <a:ea typeface="Meiryo UI"/>
              </a:rPr>
              <a:t>■</a:t>
            </a:r>
            <a:r>
              <a:rPr kumimoji="1" lang="en-US" altLang="ja-JP" sz="1600" b="1" u="sng" dirty="0">
                <a:latin typeface="Meiryo UI"/>
                <a:ea typeface="Meiryo UI"/>
              </a:rPr>
              <a:t>Emerging</a:t>
            </a:r>
            <a:r>
              <a:rPr kumimoji="1" lang="ja-JP" altLang="en-US" sz="1600" b="1" u="sng" dirty="0">
                <a:latin typeface="Meiryo UI"/>
                <a:ea typeface="Meiryo UI"/>
              </a:rPr>
              <a:t> </a:t>
            </a:r>
            <a:r>
              <a:rPr lang="en-US" altLang="ja-JP" sz="1600" b="1" u="sng" dirty="0">
                <a:latin typeface="Meiryo UI"/>
                <a:ea typeface="Meiryo UI"/>
              </a:rPr>
              <a:t>Technologies</a:t>
            </a:r>
            <a:r>
              <a:rPr lang="ja-JP" altLang="en-US" sz="1600" b="1" dirty="0">
                <a:latin typeface="Meiryo UI"/>
                <a:ea typeface="Meiryo UI"/>
              </a:rPr>
              <a:t>：</a:t>
            </a:r>
            <a:endParaRPr lang="en-US" altLang="ja-JP" sz="1600" b="1" dirty="0">
              <a:latin typeface="Meiryo UI"/>
              <a:ea typeface="Meiryo UI"/>
            </a:endParaRPr>
          </a:p>
          <a:p>
            <a:pPr algn="just"/>
            <a:r>
              <a:rPr kumimoji="1" lang="ja-JP" altLang="en-US" sz="1600" b="1" dirty="0">
                <a:latin typeface="Meiryo UI" panose="020B0604030504040204" pitchFamily="50" charset="-128"/>
                <a:ea typeface="Meiryo UI" panose="020B0604030504040204" pitchFamily="50" charset="-128"/>
              </a:rPr>
              <a:t>（１）　合成生物学</a:t>
            </a:r>
            <a:endParaRPr kumimoji="1" lang="en-US" altLang="ja-JP" sz="1600" b="1" dirty="0">
              <a:latin typeface="Meiryo UI" panose="020B0604030504040204" pitchFamily="50" charset="-128"/>
              <a:ea typeface="Meiryo UI" panose="020B0604030504040204" pitchFamily="50" charset="-128"/>
            </a:endParaRPr>
          </a:p>
          <a:p>
            <a:pPr algn="just"/>
            <a:r>
              <a:rPr lang="ja-JP" altLang="en-US" sz="1600" b="1" dirty="0">
                <a:latin typeface="Meiryo UI" panose="020B0604030504040204" pitchFamily="50" charset="-128"/>
                <a:ea typeface="Meiryo UI" panose="020B0604030504040204" pitchFamily="50" charset="-128"/>
              </a:rPr>
              <a:t>（２）　量子技術（量子マテリアル、量子センサー）</a:t>
            </a:r>
            <a:endParaRPr lang="en-US" altLang="ja-JP" sz="1600" b="1" dirty="0">
              <a:latin typeface="Meiryo UI" panose="020B0604030504040204" pitchFamily="50" charset="-128"/>
              <a:ea typeface="Meiryo UI" panose="020B0604030504040204" pitchFamily="50" charset="-128"/>
            </a:endParaRPr>
          </a:p>
          <a:p>
            <a:pPr algn="just"/>
            <a:r>
              <a:rPr kumimoji="1" lang="ja-JP" altLang="en-US" b="1" dirty="0">
                <a:solidFill>
                  <a:srgbClr val="C00000"/>
                </a:solidFill>
                <a:highlight>
                  <a:srgbClr val="FFFF00"/>
                </a:highlight>
                <a:latin typeface="Meiryo UI" panose="020B0604030504040204" pitchFamily="50" charset="-128"/>
                <a:ea typeface="Meiryo UI" panose="020B0604030504040204" pitchFamily="50" charset="-128"/>
              </a:rPr>
              <a:t>（３）　</a:t>
            </a:r>
            <a:r>
              <a:rPr kumimoji="1" lang="en-US" altLang="ja-JP" b="1" dirty="0">
                <a:solidFill>
                  <a:srgbClr val="C00000"/>
                </a:solidFill>
                <a:highlight>
                  <a:srgbClr val="FFFF00"/>
                </a:highlight>
                <a:latin typeface="Meiryo UI" panose="020B0604030504040204" pitchFamily="50" charset="-128"/>
                <a:ea typeface="Meiryo UI" panose="020B0604030504040204" pitchFamily="50" charset="-128"/>
              </a:rPr>
              <a:t>RNA</a:t>
            </a:r>
            <a:r>
              <a:rPr kumimoji="1" lang="ja-JP" altLang="en-US" b="1" dirty="0">
                <a:solidFill>
                  <a:srgbClr val="C00000"/>
                </a:solidFill>
                <a:highlight>
                  <a:srgbClr val="FFFF00"/>
                </a:highlight>
                <a:latin typeface="Meiryo UI" panose="020B0604030504040204" pitchFamily="50" charset="-128"/>
                <a:ea typeface="Meiryo UI" panose="020B0604030504040204" pitchFamily="50" charset="-128"/>
              </a:rPr>
              <a:t>治療技術（</a:t>
            </a:r>
            <a:r>
              <a:rPr kumimoji="1" lang="en-US" altLang="ja-JP" b="1" dirty="0">
                <a:solidFill>
                  <a:srgbClr val="C00000"/>
                </a:solidFill>
                <a:highlight>
                  <a:srgbClr val="FFFF00"/>
                </a:highlight>
                <a:latin typeface="Meiryo UI" panose="020B0604030504040204" pitchFamily="50" charset="-128"/>
                <a:ea typeface="Meiryo UI" panose="020B0604030504040204" pitchFamily="50" charset="-128"/>
              </a:rPr>
              <a:t>mRNA</a:t>
            </a:r>
            <a:r>
              <a:rPr kumimoji="1" lang="ja-JP" altLang="en-US" b="1" dirty="0">
                <a:solidFill>
                  <a:srgbClr val="C00000"/>
                </a:solidFill>
                <a:highlight>
                  <a:srgbClr val="FFFF00"/>
                </a:highlight>
                <a:latin typeface="Meiryo UI" panose="020B0604030504040204" pitchFamily="50" charset="-128"/>
                <a:ea typeface="Meiryo UI" panose="020B0604030504040204" pitchFamily="50" charset="-128"/>
              </a:rPr>
              <a:t>医薬</a:t>
            </a:r>
            <a:r>
              <a:rPr lang="ja-JP" altLang="en-US" b="1" dirty="0">
                <a:solidFill>
                  <a:srgbClr val="C00000"/>
                </a:solidFill>
                <a:highlight>
                  <a:srgbClr val="FFFF00"/>
                </a:highlight>
                <a:latin typeface="Meiryo UI" panose="020B0604030504040204" pitchFamily="50" charset="-128"/>
                <a:ea typeface="Meiryo UI" panose="020B0604030504040204" pitchFamily="50" charset="-128"/>
              </a:rPr>
              <a:t>、</a:t>
            </a:r>
            <a:r>
              <a:rPr lang="en-US" altLang="ja-JP" b="1" dirty="0">
                <a:solidFill>
                  <a:srgbClr val="C00000"/>
                </a:solidFill>
                <a:highlight>
                  <a:srgbClr val="FFFF00"/>
                </a:highlight>
                <a:latin typeface="Meiryo UI" panose="020B0604030504040204" pitchFamily="50" charset="-128"/>
                <a:ea typeface="Meiryo UI" panose="020B0604030504040204" pitchFamily="50" charset="-128"/>
              </a:rPr>
              <a:t>RNA</a:t>
            </a:r>
            <a:r>
              <a:rPr lang="ja-JP" altLang="en-US" b="1" dirty="0">
                <a:solidFill>
                  <a:srgbClr val="C00000"/>
                </a:solidFill>
                <a:highlight>
                  <a:srgbClr val="FFFF00"/>
                </a:highlight>
                <a:latin typeface="Meiryo UI" panose="020B0604030504040204" pitchFamily="50" charset="-128"/>
                <a:ea typeface="Meiryo UI" panose="020B0604030504040204" pitchFamily="50" charset="-128"/>
              </a:rPr>
              <a:t>編集技術）</a:t>
            </a:r>
            <a:endParaRPr lang="en-US" altLang="ja-JP" b="1" dirty="0">
              <a:solidFill>
                <a:srgbClr val="C00000"/>
              </a:solidFill>
              <a:highlight>
                <a:srgbClr val="FFFF00"/>
              </a:highlight>
              <a:latin typeface="Meiryo UI" panose="020B0604030504040204" pitchFamily="50" charset="-128"/>
              <a:ea typeface="Meiryo UI" panose="020B0604030504040204" pitchFamily="50" charset="-128"/>
            </a:endParaRPr>
          </a:p>
          <a:p>
            <a:pPr algn="just"/>
            <a:r>
              <a:rPr lang="ja-JP" altLang="en-US" sz="1600" b="1" dirty="0">
                <a:latin typeface="Meiryo UI" panose="020B0604030504040204" pitchFamily="50" charset="-128"/>
                <a:ea typeface="Meiryo UI" panose="020B0604030504040204" pitchFamily="50" charset="-128"/>
              </a:rPr>
              <a:t>（４）　</a:t>
            </a:r>
            <a:r>
              <a:rPr lang="zh-TW" altLang="en-US" sz="1600" b="1" dirty="0">
                <a:latin typeface="Meiryo UI" panose="020B0604030504040204" pitchFamily="50" charset="-128"/>
                <a:ea typeface="Meiryo UI" panose="020B0604030504040204" pitchFamily="50" charset="-128"/>
              </a:rPr>
              <a:t>第</a:t>
            </a:r>
            <a:r>
              <a:rPr lang="en-US" altLang="zh-TW" sz="1600" b="1" dirty="0">
                <a:latin typeface="Meiryo UI" panose="020B0604030504040204" pitchFamily="50" charset="-128"/>
                <a:ea typeface="Meiryo UI" panose="020B0604030504040204" pitchFamily="50" charset="-128"/>
              </a:rPr>
              <a:t>6</a:t>
            </a:r>
            <a:r>
              <a:rPr lang="zh-TW" altLang="en-US" sz="1600" b="1" dirty="0">
                <a:latin typeface="Meiryo UI" panose="020B0604030504040204" pitchFamily="50" charset="-128"/>
                <a:ea typeface="Meiryo UI" panose="020B0604030504040204" pitchFamily="50" charset="-128"/>
              </a:rPr>
              <a:t>世代移動体通信（６</a:t>
            </a:r>
            <a:r>
              <a:rPr lang="en-US" altLang="zh-TW" sz="1600" b="1" dirty="0">
                <a:latin typeface="Meiryo UI" panose="020B0604030504040204" pitchFamily="50" charset="-128"/>
                <a:ea typeface="Meiryo UI" panose="020B0604030504040204" pitchFamily="50" charset="-128"/>
              </a:rPr>
              <a:t>G</a:t>
            </a:r>
            <a:r>
              <a:rPr lang="zh-TW" altLang="en-US" sz="1600" b="1" dirty="0">
                <a:latin typeface="Meiryo UI" panose="020B0604030504040204" pitchFamily="50" charset="-128"/>
                <a:ea typeface="Meiryo UI" panose="020B0604030504040204" pitchFamily="50" charset="-128"/>
              </a:rPr>
              <a:t>）</a:t>
            </a:r>
          </a:p>
          <a:p>
            <a:pPr algn="just"/>
            <a:r>
              <a:rPr lang="ja-JP" altLang="en-US" sz="1600" b="1" dirty="0">
                <a:latin typeface="Meiryo UI" panose="020B0604030504040204" pitchFamily="50" charset="-128"/>
                <a:ea typeface="Meiryo UI" panose="020B0604030504040204" pitchFamily="50" charset="-128"/>
              </a:rPr>
              <a:t>（５）　核融合技術（小型核融合炉、凝縮系核融合）</a:t>
            </a:r>
            <a:endParaRPr lang="en-US" altLang="ja-JP" sz="1600" b="1" dirty="0">
              <a:latin typeface="Meiryo UI" panose="020B0604030504040204" pitchFamily="50" charset="-128"/>
              <a:ea typeface="Meiryo UI" panose="020B0604030504040204" pitchFamily="50" charset="-128"/>
            </a:endParaRPr>
          </a:p>
          <a:p>
            <a:pPr algn="just"/>
            <a:r>
              <a:rPr lang="ja-JP" altLang="en-US" sz="1600" b="1" dirty="0">
                <a:latin typeface="Meiryo UI" panose="020B0604030504040204" pitchFamily="50" charset="-128"/>
                <a:ea typeface="Meiryo UI" panose="020B0604030504040204" pitchFamily="50" charset="-128"/>
              </a:rPr>
              <a:t>（６）　革新的「触媒」技術</a:t>
            </a:r>
            <a:endParaRPr lang="en-US" altLang="ja-JP" sz="1600" b="1" dirty="0">
              <a:latin typeface="Meiryo UI" panose="020B0604030504040204" pitchFamily="50" charset="-128"/>
              <a:ea typeface="Meiryo UI" panose="020B0604030504040204" pitchFamily="50" charset="-128"/>
            </a:endParaRPr>
          </a:p>
          <a:p>
            <a:pPr algn="just"/>
            <a:r>
              <a:rPr lang="ja-JP" altLang="en-US" sz="1600" b="1" dirty="0">
                <a:latin typeface="Meiryo UI" panose="020B0604030504040204" pitchFamily="50" charset="-128"/>
                <a:ea typeface="Meiryo UI" panose="020B0604030504040204" pitchFamily="50" charset="-128"/>
              </a:rPr>
              <a:t>（７）　光格子時計、原子核時計、相対論的センシング技術</a:t>
            </a:r>
            <a:endParaRPr lang="en-US" altLang="ja-JP" sz="1600" b="1" dirty="0">
              <a:latin typeface="Meiryo UI" panose="020B0604030504040204" pitchFamily="50" charset="-128"/>
              <a:ea typeface="Meiryo UI" panose="020B0604030504040204" pitchFamily="50" charset="-128"/>
            </a:endParaRPr>
          </a:p>
          <a:p>
            <a:pPr algn="just"/>
            <a:r>
              <a:rPr kumimoji="1" lang="ja-JP" altLang="en-US" sz="1600" b="1" dirty="0">
                <a:latin typeface="Meiryo UI" panose="020B0604030504040204" pitchFamily="50" charset="-128"/>
                <a:ea typeface="Meiryo UI" panose="020B0604030504040204" pitchFamily="50" charset="-128"/>
              </a:rPr>
              <a:t>（８）　ハイパーソニック（極超音速）技術</a:t>
            </a:r>
            <a:endParaRPr kumimoji="1" lang="en-US" altLang="ja-JP" sz="1600" b="1" dirty="0">
              <a:latin typeface="Meiryo UI" panose="020B0604030504040204" pitchFamily="50" charset="-128"/>
              <a:ea typeface="Meiryo UI" panose="020B0604030504040204" pitchFamily="50" charset="-128"/>
            </a:endParaRPr>
          </a:p>
        </p:txBody>
      </p:sp>
      <p:sp>
        <p:nvSpPr>
          <p:cNvPr id="58" name="正方形/長方形 57">
            <a:extLst>
              <a:ext uri="{FF2B5EF4-FFF2-40B4-BE49-F238E27FC236}">
                <a16:creationId xmlns:a16="http://schemas.microsoft.com/office/drawing/2014/main" id="{473F740E-E8BB-48D0-9B21-03DD72E7D34E}"/>
              </a:ext>
            </a:extLst>
          </p:cNvPr>
          <p:cNvSpPr/>
          <p:nvPr/>
        </p:nvSpPr>
        <p:spPr>
          <a:xfrm>
            <a:off x="520430" y="2774344"/>
            <a:ext cx="11186807" cy="1077218"/>
          </a:xfrm>
          <a:prstGeom prst="rect">
            <a:avLst/>
          </a:prstGeom>
        </p:spPr>
        <p:txBody>
          <a:bodyPr wrap="square">
            <a:spAutoFit/>
          </a:bodyPr>
          <a:lstStyle/>
          <a:p>
            <a:pPr marL="171450" indent="-171450" algn="just">
              <a:buClr>
                <a:schemeClr val="bg1">
                  <a:lumMod val="75000"/>
                </a:schemeClr>
              </a:buClr>
              <a:buFont typeface="Wingdings" panose="05000000000000000000" pitchFamily="2" charset="2"/>
              <a:buChar char="u"/>
            </a:pPr>
            <a:r>
              <a:rPr lang="en-US" altLang="ja-JP" sz="1600" dirty="0">
                <a:latin typeface="Meiryo UI" panose="020B0604030504040204" pitchFamily="50" charset="-128"/>
                <a:ea typeface="Meiryo UI" panose="020B0604030504040204" pitchFamily="50" charset="-128"/>
              </a:rPr>
              <a:t>21</a:t>
            </a:r>
            <a:r>
              <a:rPr lang="ja-JP" altLang="en-US" sz="1600" dirty="0">
                <a:latin typeface="Meiryo UI" panose="020B0604030504040204" pitchFamily="50" charset="-128"/>
                <a:ea typeface="Meiryo UI" panose="020B0604030504040204" pitchFamily="50" charset="-128"/>
              </a:rPr>
              <a:t>世紀に入り、技術革新の進展は加速度を増しながら、産業・社会や生活に大きな変容をもたらしつつある。伝統的な人類の活動領域である、</a:t>
            </a:r>
            <a:r>
              <a:rPr lang="ja-JP" altLang="en-US" sz="1600" b="1" dirty="0">
                <a:latin typeface="Meiryo UI" panose="020B0604030504040204" pitchFamily="50" charset="-128"/>
                <a:ea typeface="Meiryo UI" panose="020B0604030504040204" pitchFamily="50" charset="-128"/>
              </a:rPr>
              <a:t>陸、海、空、宇宙という</a:t>
            </a:r>
            <a:r>
              <a:rPr lang="en-US" altLang="ja-JP" sz="1600" b="1" dirty="0">
                <a:latin typeface="Meiryo UI" panose="020B0604030504040204" pitchFamily="50" charset="-128"/>
                <a:ea typeface="Meiryo UI" panose="020B0604030504040204" pitchFamily="50" charset="-128"/>
              </a:rPr>
              <a:t>4</a:t>
            </a:r>
            <a:r>
              <a:rPr lang="ja-JP" altLang="en-US" sz="1600" b="1" dirty="0" err="1">
                <a:latin typeface="Meiryo UI" panose="020B0604030504040204" pitchFamily="50" charset="-128"/>
                <a:ea typeface="Meiryo UI" panose="020B0604030504040204" pitchFamily="50" charset="-128"/>
              </a:rPr>
              <a:t>つの</a:t>
            </a:r>
            <a:r>
              <a:rPr lang="ja-JP" altLang="en-US" sz="1600" b="1" dirty="0">
                <a:latin typeface="Meiryo UI" panose="020B0604030504040204" pitchFamily="50" charset="-128"/>
                <a:ea typeface="Meiryo UI" panose="020B0604030504040204" pitchFamily="50" charset="-128"/>
              </a:rPr>
              <a:t>領域</a:t>
            </a:r>
            <a:r>
              <a:rPr lang="ja-JP" altLang="en-US" sz="1600" dirty="0">
                <a:latin typeface="Meiryo UI" panose="020B0604030504040204" pitchFamily="50" charset="-128"/>
                <a:ea typeface="Meiryo UI" panose="020B0604030504040204" pitchFamily="50" charset="-128"/>
              </a:rPr>
              <a:t>に加え、新たに</a:t>
            </a:r>
            <a:r>
              <a:rPr lang="ja-JP" altLang="en-US" sz="1600" b="1" dirty="0">
                <a:latin typeface="Meiryo UI" panose="020B0604030504040204" pitchFamily="50" charset="-128"/>
                <a:ea typeface="Meiryo UI" panose="020B0604030504040204" pitchFamily="50" charset="-128"/>
              </a:rPr>
              <a:t>サイバー空間の重要性</a:t>
            </a:r>
            <a:r>
              <a:rPr lang="ja-JP" altLang="en-US" sz="1600" dirty="0">
                <a:latin typeface="Meiryo UI" panose="020B0604030504040204" pitchFamily="50" charset="-128"/>
                <a:ea typeface="Meiryo UI" panose="020B0604030504040204" pitchFamily="50" charset="-128"/>
              </a:rPr>
              <a:t>がこれまでにない規模及び範囲で影響力を持つようになっている。また、これらの領域は、物理空間とサイバー空間といった領域を横断する形で相互作用するようになりつつある。こうした変化著しい技術環境の中で、特に</a:t>
            </a:r>
            <a:r>
              <a:rPr lang="ja-JP" altLang="en-US" sz="1600" b="1" dirty="0">
                <a:latin typeface="Meiryo UI" panose="020B0604030504040204" pitchFamily="50" charset="-128"/>
                <a:ea typeface="Meiryo UI" panose="020B0604030504040204" pitchFamily="50" charset="-128"/>
              </a:rPr>
              <a:t> 「エマージング・テクノロジー」（</a:t>
            </a:r>
            <a:r>
              <a:rPr lang="en-US" altLang="ja-JP" sz="1600" b="1" dirty="0">
                <a:latin typeface="Meiryo UI" panose="020B0604030504040204" pitchFamily="50" charset="-128"/>
                <a:ea typeface="Meiryo UI" panose="020B0604030504040204" pitchFamily="50" charset="-128"/>
              </a:rPr>
              <a:t>Emerging</a:t>
            </a:r>
            <a:r>
              <a:rPr lang="ja-JP" altLang="en-US" sz="1600" b="1" dirty="0">
                <a:latin typeface="Meiryo UI" panose="020B0604030504040204" pitchFamily="50" charset="-128"/>
                <a:ea typeface="Meiryo UI" panose="020B0604030504040204" pitchFamily="50" charset="-128"/>
              </a:rPr>
              <a:t> </a:t>
            </a:r>
            <a:r>
              <a:rPr lang="en-US" altLang="ja-JP" sz="1600" b="1" dirty="0">
                <a:latin typeface="Meiryo UI" panose="020B0604030504040204" pitchFamily="50" charset="-128"/>
                <a:ea typeface="Meiryo UI" panose="020B0604030504040204" pitchFamily="50" charset="-128"/>
              </a:rPr>
              <a:t>Technologies</a:t>
            </a:r>
            <a:r>
              <a:rPr lang="ja-JP" altLang="en-US" sz="1600" b="1" dirty="0">
                <a:latin typeface="Meiryo UI" panose="020B0604030504040204" pitchFamily="50" charset="-128"/>
                <a:ea typeface="Meiryo UI" panose="020B0604030504040204" pitchFamily="50" charset="-128"/>
              </a:rPr>
              <a:t>）</a:t>
            </a:r>
            <a:r>
              <a:rPr lang="ja-JP" altLang="en-US" sz="1600" dirty="0">
                <a:latin typeface="Meiryo UI" panose="020B0604030504040204" pitchFamily="50" charset="-128"/>
                <a:ea typeface="Meiryo UI" panose="020B0604030504040204" pitchFamily="50" charset="-128"/>
              </a:rPr>
              <a:t>と呼ばれる</a:t>
            </a:r>
            <a:r>
              <a:rPr lang="ja-JP" altLang="en-US" sz="1600" b="1" dirty="0">
                <a:latin typeface="Meiryo UI" panose="020B0604030504040204" pitchFamily="50" charset="-128"/>
                <a:ea typeface="Meiryo UI" panose="020B0604030504040204" pitchFamily="50" charset="-128"/>
              </a:rPr>
              <a:t>技術群</a:t>
            </a:r>
            <a:r>
              <a:rPr lang="ja-JP" altLang="en-US" sz="1600" dirty="0">
                <a:latin typeface="Meiryo UI" panose="020B0604030504040204" pitchFamily="50" charset="-128"/>
                <a:ea typeface="Meiryo UI" panose="020B0604030504040204" pitchFamily="50" charset="-128"/>
              </a:rPr>
              <a:t>が注目されている。</a:t>
            </a:r>
            <a:endParaRPr lang="en-US" altLang="ja-JP" sz="1600" dirty="0">
              <a:latin typeface="Meiryo UI" panose="020B0604030504040204" pitchFamily="50" charset="-128"/>
              <a:ea typeface="Meiryo UI" panose="020B0604030504040204" pitchFamily="50" charset="-128"/>
            </a:endParaRPr>
          </a:p>
        </p:txBody>
      </p:sp>
      <p:sp>
        <p:nvSpPr>
          <p:cNvPr id="5" name="四角形: 角を丸くする 4">
            <a:extLst>
              <a:ext uri="{FF2B5EF4-FFF2-40B4-BE49-F238E27FC236}">
                <a16:creationId xmlns:a16="http://schemas.microsoft.com/office/drawing/2014/main" id="{FB8A7B34-4942-4BF0-85CB-55C6C7EBBBEF}"/>
              </a:ext>
            </a:extLst>
          </p:cNvPr>
          <p:cNvSpPr/>
          <p:nvPr/>
        </p:nvSpPr>
        <p:spPr>
          <a:xfrm>
            <a:off x="520430" y="900066"/>
            <a:ext cx="11321054" cy="1671794"/>
          </a:xfrm>
          <a:prstGeom prst="roundRect">
            <a:avLst>
              <a:gd name="adj" fmla="val 9103"/>
            </a:avLst>
          </a:prstGeom>
          <a:solidFill>
            <a:schemeClr val="accent2">
              <a:lumMod val="20000"/>
              <a:lumOff val="80000"/>
            </a:schemeClr>
          </a:solid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2000" dirty="0">
                <a:solidFill>
                  <a:sysClr val="windowText" lastClr="000000"/>
                </a:solidFill>
                <a:latin typeface="72 Black" panose="020B0A04030603020204" pitchFamily="34" charset="0"/>
                <a:ea typeface="BIZ UDP明朝 Medium" panose="02020500000000000000" pitchFamily="18" charset="-128"/>
                <a:cs typeface="72 Black" panose="020B0A04030603020204" pitchFamily="34" charset="0"/>
              </a:rPr>
              <a:t>Emerging Technologies</a:t>
            </a:r>
            <a:r>
              <a:rPr kumimoji="1" lang="ja-JP" altLang="en-US" sz="2000" dirty="0">
                <a:solidFill>
                  <a:sysClr val="windowText" lastClr="000000"/>
                </a:solidFill>
                <a:latin typeface="BIZ UDP明朝 Medium" panose="02020500000000000000" pitchFamily="18" charset="-128"/>
                <a:ea typeface="BIZ UDP明朝 Medium" panose="02020500000000000000" pitchFamily="18" charset="-128"/>
              </a:rPr>
              <a:t>とは、既存の技術を大きく凌駕する技術、または今までなかった技術が発明され、将来、実用化が期待される先端技術群を意味する。</a:t>
            </a:r>
          </a:p>
          <a:p>
            <a:r>
              <a:rPr kumimoji="1" lang="ja-JP" altLang="en-US" sz="2000" dirty="0">
                <a:solidFill>
                  <a:sysClr val="windowText" lastClr="000000"/>
                </a:solidFill>
                <a:latin typeface="BIZ UDP明朝 Medium" panose="02020500000000000000" pitchFamily="18" charset="-128"/>
                <a:ea typeface="BIZ UDP明朝 Medium" panose="02020500000000000000" pitchFamily="18" charset="-128"/>
              </a:rPr>
              <a:t>先端技術は、時代の先端に位置し、関連する産業や技術分野に広く影響を及ぼすような技術の総称。近年注目されているのは、量子</a:t>
            </a:r>
            <a:r>
              <a:rPr kumimoji="1" lang="en-US" altLang="ja-JP" sz="2000" dirty="0">
                <a:solidFill>
                  <a:sysClr val="windowText" lastClr="000000"/>
                </a:solidFill>
                <a:latin typeface="BIZ UDP明朝 Medium" panose="02020500000000000000" pitchFamily="18" charset="-128"/>
                <a:ea typeface="BIZ UDP明朝 Medium" panose="02020500000000000000" pitchFamily="18" charset="-128"/>
              </a:rPr>
              <a:t>ICT</a:t>
            </a:r>
            <a:r>
              <a:rPr kumimoji="1" lang="ja-JP" altLang="en-US" sz="2000" dirty="0">
                <a:solidFill>
                  <a:sysClr val="windowText" lastClr="000000"/>
                </a:solidFill>
                <a:latin typeface="BIZ UDP明朝 Medium" panose="02020500000000000000" pitchFamily="18" charset="-128"/>
                <a:ea typeface="BIZ UDP明朝 Medium" panose="02020500000000000000" pitchFamily="18" charset="-128"/>
              </a:rPr>
              <a:t>技術、光技術、メタマテリアルなどの新素材、ゲノム編集技術や脳科学、サイバー関連技術や航空・宇宙技術などである。</a:t>
            </a:r>
          </a:p>
        </p:txBody>
      </p:sp>
      <p:sp>
        <p:nvSpPr>
          <p:cNvPr id="73" name="テキスト ボックス 72">
            <a:extLst>
              <a:ext uri="{FF2B5EF4-FFF2-40B4-BE49-F238E27FC236}">
                <a16:creationId xmlns:a16="http://schemas.microsoft.com/office/drawing/2014/main" id="{51B0F7B7-BCEA-44CD-9C8A-9F472635575D}"/>
              </a:ext>
            </a:extLst>
          </p:cNvPr>
          <p:cNvSpPr txBox="1"/>
          <p:nvPr/>
        </p:nvSpPr>
        <p:spPr>
          <a:xfrm>
            <a:off x="6267228" y="3997894"/>
            <a:ext cx="6099243" cy="2446824"/>
          </a:xfrm>
          <a:prstGeom prst="rect">
            <a:avLst/>
          </a:prstGeom>
          <a:noFill/>
        </p:spPr>
        <p:txBody>
          <a:bodyPr wrap="square" rtlCol="0" anchor="t">
            <a:spAutoFit/>
          </a:bodyPr>
          <a:lstStyle/>
          <a:p>
            <a:pPr algn="just">
              <a:spcAft>
                <a:spcPts val="600"/>
              </a:spcAft>
            </a:pPr>
            <a:r>
              <a:rPr kumimoji="1" lang="ja-JP" altLang="en-US" sz="1600" b="1" dirty="0">
                <a:latin typeface="Meiryo UI"/>
                <a:ea typeface="Meiryo UI"/>
              </a:rPr>
              <a:t>■</a:t>
            </a:r>
            <a:r>
              <a:rPr kumimoji="1" lang="en-US" altLang="ja-JP" sz="1600" b="1" u="sng" dirty="0">
                <a:latin typeface="Meiryo UI"/>
                <a:ea typeface="Meiryo UI"/>
              </a:rPr>
              <a:t>Emerging</a:t>
            </a:r>
            <a:r>
              <a:rPr kumimoji="1" lang="ja-JP" altLang="en-US" sz="1600" b="1" u="sng" dirty="0">
                <a:latin typeface="Meiryo UI"/>
                <a:ea typeface="Meiryo UI"/>
              </a:rPr>
              <a:t> </a:t>
            </a:r>
            <a:r>
              <a:rPr lang="en-US" altLang="ja-JP" sz="1600" b="1" u="sng" dirty="0">
                <a:latin typeface="Meiryo UI"/>
                <a:ea typeface="Meiryo UI"/>
              </a:rPr>
              <a:t>Technologies</a:t>
            </a:r>
            <a:r>
              <a:rPr lang="ja-JP" altLang="en-US" sz="1600" b="1" dirty="0">
                <a:latin typeface="Meiryo UI"/>
                <a:ea typeface="Meiryo UI"/>
              </a:rPr>
              <a:t>：</a:t>
            </a:r>
            <a:endParaRPr lang="en-US" altLang="ja-JP" sz="1600" b="1" dirty="0">
              <a:highlight>
                <a:srgbClr val="FFFF00"/>
              </a:highlight>
              <a:latin typeface="Meiryo UI"/>
              <a:ea typeface="Meiryo UI"/>
            </a:endParaRPr>
          </a:p>
          <a:p>
            <a:pPr algn="just"/>
            <a:r>
              <a:rPr lang="ja-JP" altLang="en-US" sz="1600" b="1" dirty="0">
                <a:latin typeface="Meiryo UI" panose="020B0604030504040204" pitchFamily="50" charset="-128"/>
                <a:ea typeface="Meiryo UI" panose="020B0604030504040204" pitchFamily="50" charset="-128"/>
              </a:rPr>
              <a:t>（９）　インフォデミックとディープフェイク技術</a:t>
            </a:r>
            <a:endParaRPr lang="en-US" altLang="ja-JP" sz="1600" b="1" dirty="0">
              <a:latin typeface="Meiryo UI" panose="020B0604030504040204" pitchFamily="50" charset="-128"/>
              <a:ea typeface="Meiryo UI" panose="020B0604030504040204" pitchFamily="50" charset="-128"/>
            </a:endParaRPr>
          </a:p>
          <a:p>
            <a:pPr algn="just"/>
            <a:r>
              <a:rPr kumimoji="1" lang="ja-JP" altLang="en-US" sz="1600" b="1" dirty="0">
                <a:latin typeface="Meiryo UI"/>
                <a:ea typeface="Meiryo UI"/>
              </a:rPr>
              <a:t>（</a:t>
            </a:r>
            <a:r>
              <a:rPr kumimoji="1" lang="en-US" altLang="ja-JP" sz="1600" b="1" dirty="0">
                <a:latin typeface="Meiryo UI"/>
                <a:ea typeface="Meiryo UI"/>
              </a:rPr>
              <a:t>10</a:t>
            </a:r>
            <a:r>
              <a:rPr kumimoji="1" lang="ja-JP" altLang="en-US" sz="1600" b="1" dirty="0">
                <a:latin typeface="Meiryo UI"/>
                <a:ea typeface="Meiryo UI"/>
              </a:rPr>
              <a:t>） </a:t>
            </a:r>
            <a:r>
              <a:rPr kumimoji="1" lang="en-US" altLang="ja-JP" sz="1600" b="1" dirty="0">
                <a:latin typeface="Meiryo UI"/>
                <a:ea typeface="Meiryo UI"/>
              </a:rPr>
              <a:t>DNA</a:t>
            </a:r>
            <a:r>
              <a:rPr kumimoji="1" lang="ja-JP" altLang="en-US" sz="1600" b="1" dirty="0">
                <a:latin typeface="Meiryo UI"/>
                <a:ea typeface="Meiryo UI"/>
              </a:rPr>
              <a:t>ストレージ、</a:t>
            </a:r>
            <a:r>
              <a:rPr kumimoji="1" lang="en-US" altLang="ja-JP" sz="1600" b="1" dirty="0">
                <a:latin typeface="Meiryo UI"/>
                <a:ea typeface="Meiryo UI"/>
              </a:rPr>
              <a:t>DoT</a:t>
            </a:r>
            <a:r>
              <a:rPr kumimoji="1" lang="ja-JP" altLang="en-US" sz="1600" b="1" dirty="0">
                <a:latin typeface="Meiryo UI"/>
                <a:ea typeface="Meiryo UI"/>
              </a:rPr>
              <a:t>、メタボローム・ストレージ</a:t>
            </a:r>
            <a:endParaRPr kumimoji="1" lang="en-US" altLang="ja-JP" sz="1600" b="1" dirty="0">
              <a:latin typeface="Meiryo UI"/>
              <a:ea typeface="Meiryo UI"/>
            </a:endParaRPr>
          </a:p>
          <a:p>
            <a:pPr algn="just"/>
            <a:r>
              <a:rPr lang="ja-JP" altLang="en-US" sz="1600" b="1" dirty="0">
                <a:latin typeface="Meiryo UI" panose="020B0604030504040204" pitchFamily="50" charset="-128"/>
                <a:ea typeface="Meiryo UI" panose="020B0604030504040204" pitchFamily="50" charset="-128"/>
              </a:rPr>
              <a:t>（</a:t>
            </a:r>
            <a:r>
              <a:rPr lang="en-US" altLang="ja-JP" sz="1600" b="1" dirty="0">
                <a:latin typeface="Meiryo UI" panose="020B0604030504040204" pitchFamily="50" charset="-128"/>
                <a:ea typeface="Meiryo UI" panose="020B0604030504040204" pitchFamily="50" charset="-128"/>
              </a:rPr>
              <a:t>11</a:t>
            </a:r>
            <a:r>
              <a:rPr lang="ja-JP" altLang="en-US" sz="1600" b="1" dirty="0">
                <a:latin typeface="Meiryo UI" panose="020B0604030504040204" pitchFamily="50" charset="-128"/>
                <a:ea typeface="Meiryo UI" panose="020B0604030504040204" pitchFamily="50" charset="-128"/>
              </a:rPr>
              <a:t>） 革新素材（アーキテクテッド・マテリアル、エキゾチック物質）</a:t>
            </a:r>
            <a:endParaRPr lang="en-US" altLang="ja-JP" sz="1600" b="1" dirty="0">
              <a:latin typeface="Meiryo UI" panose="020B0604030504040204" pitchFamily="50" charset="-128"/>
              <a:ea typeface="Meiryo UI" panose="020B0604030504040204" pitchFamily="50" charset="-128"/>
            </a:endParaRPr>
          </a:p>
          <a:p>
            <a:pPr algn="just"/>
            <a:r>
              <a:rPr kumimoji="1" lang="ja-JP" altLang="en-US" sz="1600" b="1" dirty="0">
                <a:latin typeface="Meiryo UI" panose="020B0604030504040204" pitchFamily="50" charset="-128"/>
                <a:ea typeface="Meiryo UI" panose="020B0604030504040204" pitchFamily="50" charset="-128"/>
              </a:rPr>
              <a:t>（</a:t>
            </a:r>
            <a:r>
              <a:rPr kumimoji="1" lang="en-US" altLang="ja-JP" sz="1600" b="1" dirty="0">
                <a:latin typeface="Meiryo UI" panose="020B0604030504040204" pitchFamily="50" charset="-128"/>
                <a:ea typeface="Meiryo UI" panose="020B0604030504040204" pitchFamily="50" charset="-128"/>
              </a:rPr>
              <a:t>12</a:t>
            </a:r>
            <a:r>
              <a:rPr kumimoji="1" lang="ja-JP" altLang="en-US" sz="1600" b="1" dirty="0">
                <a:latin typeface="Meiryo UI" panose="020B0604030504040204" pitchFamily="50" charset="-128"/>
                <a:ea typeface="Meiryo UI" panose="020B0604030504040204" pitchFamily="50" charset="-128"/>
              </a:rPr>
              <a:t>） 老化研究</a:t>
            </a:r>
            <a:r>
              <a:rPr lang="ja-JP" altLang="en-US" sz="1600" b="1" dirty="0">
                <a:latin typeface="Meiryo UI" panose="020B0604030504040204" pitchFamily="50" charset="-128"/>
                <a:ea typeface="Meiryo UI" panose="020B0604030504040204" pitchFamily="50" charset="-128"/>
              </a:rPr>
              <a:t>、抗老化薬</a:t>
            </a:r>
            <a:endParaRPr lang="en-US" altLang="ja-JP" sz="1600" b="1" dirty="0">
              <a:latin typeface="Meiryo UI" panose="020B0604030504040204" pitchFamily="50" charset="-128"/>
              <a:ea typeface="Meiryo UI" panose="020B0604030504040204" pitchFamily="50" charset="-128"/>
            </a:endParaRPr>
          </a:p>
          <a:p>
            <a:pPr algn="just"/>
            <a:r>
              <a:rPr kumimoji="1" lang="ja-JP" altLang="en-US" sz="1600" b="1" dirty="0">
                <a:latin typeface="Meiryo UI" panose="020B0604030504040204" pitchFamily="50" charset="-128"/>
                <a:ea typeface="Meiryo UI" panose="020B0604030504040204" pitchFamily="50" charset="-128"/>
              </a:rPr>
              <a:t>（</a:t>
            </a:r>
            <a:r>
              <a:rPr kumimoji="1" lang="en-US" altLang="ja-JP" sz="1600" b="1" dirty="0">
                <a:latin typeface="Meiryo UI" panose="020B0604030504040204" pitchFamily="50" charset="-128"/>
                <a:ea typeface="Meiryo UI" panose="020B0604030504040204" pitchFamily="50" charset="-128"/>
              </a:rPr>
              <a:t>13</a:t>
            </a:r>
            <a:r>
              <a:rPr kumimoji="1" lang="ja-JP" altLang="en-US" sz="1600" b="1" dirty="0">
                <a:latin typeface="Meiryo UI" panose="020B0604030504040204" pitchFamily="50" charset="-128"/>
                <a:ea typeface="Meiryo UI" panose="020B0604030504040204" pitchFamily="50" charset="-128"/>
              </a:rPr>
              <a:t>） スピントロニクス～確率論的コンピューティング</a:t>
            </a:r>
            <a:endParaRPr kumimoji="1" lang="en-US" altLang="ja-JP" sz="1600" b="1" dirty="0">
              <a:latin typeface="Meiryo UI" panose="020B0604030504040204" pitchFamily="50" charset="-128"/>
              <a:ea typeface="Meiryo UI" panose="020B0604030504040204" pitchFamily="50" charset="-128"/>
            </a:endParaRPr>
          </a:p>
          <a:p>
            <a:pPr algn="just"/>
            <a:r>
              <a:rPr lang="ja-JP" altLang="en-US" sz="1600" b="1" dirty="0">
                <a:latin typeface="Meiryo UI" panose="020B0604030504040204" pitchFamily="50" charset="-128"/>
                <a:ea typeface="Meiryo UI" panose="020B0604030504040204" pitchFamily="50" charset="-128"/>
              </a:rPr>
              <a:t>（</a:t>
            </a:r>
            <a:r>
              <a:rPr lang="en-US" altLang="ja-JP" sz="1600" b="1" dirty="0">
                <a:latin typeface="Meiryo UI" panose="020B0604030504040204" pitchFamily="50" charset="-128"/>
                <a:ea typeface="Meiryo UI" panose="020B0604030504040204" pitchFamily="50" charset="-128"/>
              </a:rPr>
              <a:t>14</a:t>
            </a:r>
            <a:r>
              <a:rPr lang="ja-JP" altLang="en-US" sz="1600" b="1" dirty="0">
                <a:latin typeface="Meiryo UI" panose="020B0604030504040204" pitchFamily="50" charset="-128"/>
                <a:ea typeface="Meiryo UI" panose="020B0604030504040204" pitchFamily="50" charset="-128"/>
              </a:rPr>
              <a:t>） 次世代暗号技術</a:t>
            </a:r>
            <a:endParaRPr lang="en-US" altLang="ja-JP" sz="1600" b="1" dirty="0">
              <a:latin typeface="Meiryo UI" panose="020B0604030504040204" pitchFamily="50" charset="-128"/>
              <a:ea typeface="Meiryo UI" panose="020B0604030504040204" pitchFamily="50" charset="-128"/>
            </a:endParaRPr>
          </a:p>
          <a:p>
            <a:pPr algn="just"/>
            <a:r>
              <a:rPr kumimoji="1" lang="ja-JP" altLang="en-US" sz="1600" b="1" dirty="0">
                <a:latin typeface="Meiryo UI" panose="020B0604030504040204" pitchFamily="50" charset="-128"/>
                <a:ea typeface="Meiryo UI" panose="020B0604030504040204" pitchFamily="50" charset="-128"/>
              </a:rPr>
              <a:t>（</a:t>
            </a:r>
            <a:r>
              <a:rPr kumimoji="1" lang="en-US" altLang="ja-JP" sz="1600" b="1" dirty="0">
                <a:latin typeface="Meiryo UI" panose="020B0604030504040204" pitchFamily="50" charset="-128"/>
                <a:ea typeface="Meiryo UI" panose="020B0604030504040204" pitchFamily="50" charset="-128"/>
              </a:rPr>
              <a:t>15</a:t>
            </a:r>
            <a:r>
              <a:rPr kumimoji="1" lang="ja-JP" altLang="en-US" sz="1600" b="1" dirty="0">
                <a:latin typeface="Meiryo UI" panose="020B0604030504040204" pitchFamily="50" charset="-128"/>
                <a:ea typeface="Meiryo UI" panose="020B0604030504040204" pitchFamily="50" charset="-128"/>
              </a:rPr>
              <a:t>） オルガノイド</a:t>
            </a:r>
            <a:endParaRPr kumimoji="1" lang="en-US" altLang="ja-JP" sz="1600" b="1" dirty="0">
              <a:latin typeface="Meiryo UI" panose="020B0604030504040204" pitchFamily="50" charset="-128"/>
              <a:ea typeface="Meiryo UI" panose="020B0604030504040204" pitchFamily="50" charset="-128"/>
            </a:endParaRPr>
          </a:p>
          <a:p>
            <a:pPr algn="just"/>
            <a:r>
              <a:rPr lang="ja-JP" altLang="en-US" sz="1600" b="1" dirty="0">
                <a:latin typeface="Meiryo UI" panose="020B0604030504040204" pitchFamily="50" charset="-128"/>
                <a:ea typeface="Meiryo UI" panose="020B0604030504040204" pitchFamily="50" charset="-128"/>
              </a:rPr>
              <a:t>（</a:t>
            </a:r>
            <a:r>
              <a:rPr lang="en-US" altLang="ja-JP" sz="1600" b="1" dirty="0">
                <a:latin typeface="Meiryo UI" panose="020B0604030504040204" pitchFamily="50" charset="-128"/>
                <a:ea typeface="Meiryo UI" panose="020B0604030504040204" pitchFamily="50" charset="-128"/>
              </a:rPr>
              <a:t>16</a:t>
            </a:r>
            <a:r>
              <a:rPr lang="ja-JP" altLang="en-US" sz="1600" b="1" dirty="0">
                <a:latin typeface="Meiryo UI" panose="020B0604030504040204" pitchFamily="50" charset="-128"/>
                <a:ea typeface="Meiryo UI" panose="020B0604030504040204" pitchFamily="50" charset="-128"/>
              </a:rPr>
              <a:t>） 光電融合技術</a:t>
            </a:r>
            <a:endParaRPr kumimoji="1" lang="en-US" altLang="ja-JP" sz="1400" b="1" dirty="0">
              <a:latin typeface="Meiryo UI" panose="020B0604030504040204" pitchFamily="50" charset="-128"/>
              <a:ea typeface="Meiryo UI" panose="020B0604030504040204" pitchFamily="50" charset="-128"/>
            </a:endParaRPr>
          </a:p>
        </p:txBody>
      </p:sp>
      <p:sp>
        <p:nvSpPr>
          <p:cNvPr id="74" name="テキスト ボックス 73">
            <a:extLst>
              <a:ext uri="{FF2B5EF4-FFF2-40B4-BE49-F238E27FC236}">
                <a16:creationId xmlns:a16="http://schemas.microsoft.com/office/drawing/2014/main" id="{358AA015-91FE-4C13-991E-FCA077266A63}"/>
              </a:ext>
            </a:extLst>
          </p:cNvPr>
          <p:cNvSpPr txBox="1"/>
          <p:nvPr/>
        </p:nvSpPr>
        <p:spPr>
          <a:xfrm>
            <a:off x="3332938" y="275604"/>
            <a:ext cx="5561789" cy="523220"/>
          </a:xfrm>
          <a:prstGeom prst="rect">
            <a:avLst/>
          </a:prstGeom>
          <a:noFill/>
        </p:spPr>
        <p:txBody>
          <a:bodyPr wrap="square">
            <a:spAutoFit/>
          </a:bodyPr>
          <a:lstStyle/>
          <a:p>
            <a:pPr algn="ctr"/>
            <a:r>
              <a:rPr kumimoji="1" lang="en-US" altLang="ja-JP" sz="2800" dirty="0">
                <a:solidFill>
                  <a:sysClr val="windowText" lastClr="000000"/>
                </a:solidFill>
                <a:latin typeface="72 Black" panose="020B0A04030603020204" pitchFamily="34" charset="0"/>
                <a:ea typeface="BIZ UDP明朝 Medium" panose="02020500000000000000" pitchFamily="18" charset="-128"/>
                <a:cs typeface="72 Black" panose="020B0A04030603020204" pitchFamily="34" charset="0"/>
              </a:rPr>
              <a:t>Emerging Technologies</a:t>
            </a:r>
            <a:endParaRPr lang="ja-JP" altLang="en-US" sz="2800" dirty="0"/>
          </a:p>
        </p:txBody>
      </p:sp>
      <p:sp>
        <p:nvSpPr>
          <p:cNvPr id="8" name="テキスト ボックス 7">
            <a:extLst>
              <a:ext uri="{FF2B5EF4-FFF2-40B4-BE49-F238E27FC236}">
                <a16:creationId xmlns:a16="http://schemas.microsoft.com/office/drawing/2014/main" id="{EADEDD20-8B76-4CD5-992D-DB1CE4F35CBB}"/>
              </a:ext>
            </a:extLst>
          </p:cNvPr>
          <p:cNvSpPr txBox="1"/>
          <p:nvPr/>
        </p:nvSpPr>
        <p:spPr>
          <a:xfrm>
            <a:off x="11841484" y="6529494"/>
            <a:ext cx="349488" cy="338554"/>
          </a:xfrm>
          <a:prstGeom prst="rect">
            <a:avLst/>
          </a:prstGeom>
          <a:noFill/>
        </p:spPr>
        <p:txBody>
          <a:bodyPr wrap="square" rtlCol="0">
            <a:spAutoFit/>
          </a:bodyPr>
          <a:lstStyle/>
          <a:p>
            <a:pPr algn="r"/>
            <a:r>
              <a:rPr kumimoji="1" lang="ja-JP" altLang="en-US" sz="1600" dirty="0">
                <a:latin typeface="UD Digi Kyokasho NK-B" panose="02020700000000000000" pitchFamily="18" charset="-128"/>
                <a:ea typeface="UD Digi Kyokasho NK-B" panose="02020700000000000000" pitchFamily="18" charset="-128"/>
              </a:rPr>
              <a:t>３</a:t>
            </a:r>
            <a:endParaRPr kumimoji="1" lang="en-US" altLang="ja-JP" sz="1600" dirty="0">
              <a:latin typeface="UD Digi Kyokasho NK-B" panose="02020700000000000000" pitchFamily="18" charset="-128"/>
              <a:ea typeface="UD Digi Kyokasho NK-B" panose="02020700000000000000" pitchFamily="18" charset="-128"/>
            </a:endParaRPr>
          </a:p>
        </p:txBody>
      </p:sp>
    </p:spTree>
    <p:extLst>
      <p:ext uri="{BB962C8B-B14F-4D97-AF65-F5344CB8AC3E}">
        <p14:creationId xmlns:p14="http://schemas.microsoft.com/office/powerpoint/2010/main" val="314637879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3"/>
          <a:stretch>
            <a:fillRect/>
          </a:stretch>
        </p:blipFill>
        <p:spPr>
          <a:xfrm>
            <a:off x="457201" y="1"/>
            <a:ext cx="11224144" cy="6858000"/>
          </a:xfrm>
          <a:prstGeom prst="rect">
            <a:avLst/>
          </a:prstGeom>
        </p:spPr>
      </p:pic>
    </p:spTree>
    <p:extLst>
      <p:ext uri="{BB962C8B-B14F-4D97-AF65-F5344CB8AC3E}">
        <p14:creationId xmlns:p14="http://schemas.microsoft.com/office/powerpoint/2010/main" val="419633693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グループ化 3">
            <a:extLst>
              <a:ext uri="{FF2B5EF4-FFF2-40B4-BE49-F238E27FC236}">
                <a16:creationId xmlns:a16="http://schemas.microsoft.com/office/drawing/2014/main" id="{063CCA5D-28EE-4DA5-A790-56FD44EF33E7}"/>
              </a:ext>
            </a:extLst>
          </p:cNvPr>
          <p:cNvGrpSpPr/>
          <p:nvPr/>
        </p:nvGrpSpPr>
        <p:grpSpPr>
          <a:xfrm rot="16200000">
            <a:off x="-895546" y="2922928"/>
            <a:ext cx="6129870" cy="1373391"/>
            <a:chOff x="1411451" y="3162298"/>
            <a:chExt cx="7130721" cy="1637298"/>
          </a:xfrm>
        </p:grpSpPr>
        <p:grpSp>
          <p:nvGrpSpPr>
            <p:cNvPr id="5" name="グループ化 4">
              <a:extLst>
                <a:ext uri="{FF2B5EF4-FFF2-40B4-BE49-F238E27FC236}">
                  <a16:creationId xmlns:a16="http://schemas.microsoft.com/office/drawing/2014/main" id="{7F6B96DD-A7BA-4F86-96E9-5646DE116087}"/>
                </a:ext>
              </a:extLst>
            </p:cNvPr>
            <p:cNvGrpSpPr/>
            <p:nvPr/>
          </p:nvGrpSpPr>
          <p:grpSpPr>
            <a:xfrm rot="10800000">
              <a:off x="1411451" y="3162298"/>
              <a:ext cx="3484397" cy="1637297"/>
              <a:chOff x="1238250" y="2505075"/>
              <a:chExt cx="4048127" cy="1970672"/>
            </a:xfrm>
            <a:gradFill flip="none" rotWithShape="1">
              <a:gsLst>
                <a:gs pos="0">
                  <a:schemeClr val="accent1">
                    <a:lumMod val="0"/>
                    <a:lumOff val="100000"/>
                  </a:schemeClr>
                </a:gs>
                <a:gs pos="35000">
                  <a:schemeClr val="accent1">
                    <a:lumMod val="0"/>
                    <a:lumOff val="100000"/>
                  </a:schemeClr>
                </a:gs>
                <a:gs pos="100000">
                  <a:schemeClr val="accent1">
                    <a:lumMod val="100000"/>
                  </a:schemeClr>
                </a:gs>
              </a:gsLst>
              <a:path path="circle">
                <a:fillToRect l="50000" t="-80000" r="50000" b="180000"/>
              </a:path>
              <a:tileRect/>
            </a:gradFill>
          </p:grpSpPr>
          <p:sp>
            <p:nvSpPr>
              <p:cNvPr id="51" name="正方形/長方形 3">
                <a:extLst>
                  <a:ext uri="{FF2B5EF4-FFF2-40B4-BE49-F238E27FC236}">
                    <a16:creationId xmlns:a16="http://schemas.microsoft.com/office/drawing/2014/main" id="{CE5AAB46-ECE6-44DF-9ABB-413F7376A50F}"/>
                  </a:ext>
                </a:extLst>
              </p:cNvPr>
              <p:cNvSpPr/>
              <p:nvPr/>
            </p:nvSpPr>
            <p:spPr>
              <a:xfrm>
                <a:off x="1238250" y="2505075"/>
                <a:ext cx="1997242" cy="1970671"/>
              </a:xfrm>
              <a:custGeom>
                <a:avLst/>
                <a:gdLst>
                  <a:gd name="connsiteX0" fmla="*/ 0 w 336884"/>
                  <a:gd name="connsiteY0" fmla="*/ 0 h 3104147"/>
                  <a:gd name="connsiteX1" fmla="*/ 336884 w 336884"/>
                  <a:gd name="connsiteY1" fmla="*/ 0 h 3104147"/>
                  <a:gd name="connsiteX2" fmla="*/ 336884 w 336884"/>
                  <a:gd name="connsiteY2" fmla="*/ 3104147 h 3104147"/>
                  <a:gd name="connsiteX3" fmla="*/ 0 w 336884"/>
                  <a:gd name="connsiteY3" fmla="*/ 3104147 h 3104147"/>
                  <a:gd name="connsiteX4" fmla="*/ 0 w 336884"/>
                  <a:gd name="connsiteY4" fmla="*/ 0 h 3104147"/>
                  <a:gd name="connsiteX0" fmla="*/ 721895 w 1058779"/>
                  <a:gd name="connsiteY0" fmla="*/ 0 h 3104147"/>
                  <a:gd name="connsiteX1" fmla="*/ 0 w 1058779"/>
                  <a:gd name="connsiteY1" fmla="*/ 160421 h 3104147"/>
                  <a:gd name="connsiteX2" fmla="*/ 1058779 w 1058779"/>
                  <a:gd name="connsiteY2" fmla="*/ 3104147 h 3104147"/>
                  <a:gd name="connsiteX3" fmla="*/ 721895 w 1058779"/>
                  <a:gd name="connsiteY3" fmla="*/ 3104147 h 3104147"/>
                  <a:gd name="connsiteX4" fmla="*/ 721895 w 1058779"/>
                  <a:gd name="connsiteY4" fmla="*/ 0 h 3104147"/>
                  <a:gd name="connsiteX0" fmla="*/ 0 w 393032"/>
                  <a:gd name="connsiteY0" fmla="*/ 0 h 3104147"/>
                  <a:gd name="connsiteX1" fmla="*/ 393032 w 393032"/>
                  <a:gd name="connsiteY1" fmla="*/ 40105 h 3104147"/>
                  <a:gd name="connsiteX2" fmla="*/ 336884 w 393032"/>
                  <a:gd name="connsiteY2" fmla="*/ 3104147 h 3104147"/>
                  <a:gd name="connsiteX3" fmla="*/ 0 w 393032"/>
                  <a:gd name="connsiteY3" fmla="*/ 3104147 h 3104147"/>
                  <a:gd name="connsiteX4" fmla="*/ 0 w 393032"/>
                  <a:gd name="connsiteY4" fmla="*/ 0 h 3104147"/>
                  <a:gd name="connsiteX0" fmla="*/ 0 w 2189748"/>
                  <a:gd name="connsiteY0" fmla="*/ 441158 h 3064042"/>
                  <a:gd name="connsiteX1" fmla="*/ 2189748 w 2189748"/>
                  <a:gd name="connsiteY1" fmla="*/ 0 h 3064042"/>
                  <a:gd name="connsiteX2" fmla="*/ 2133600 w 2189748"/>
                  <a:gd name="connsiteY2" fmla="*/ 3064042 h 3064042"/>
                  <a:gd name="connsiteX3" fmla="*/ 1796716 w 2189748"/>
                  <a:gd name="connsiteY3" fmla="*/ 3064042 h 3064042"/>
                  <a:gd name="connsiteX4" fmla="*/ 0 w 2189748"/>
                  <a:gd name="connsiteY4" fmla="*/ 441158 h 3064042"/>
                  <a:gd name="connsiteX0" fmla="*/ 0 w 2133600"/>
                  <a:gd name="connsiteY0" fmla="*/ 0 h 2622884"/>
                  <a:gd name="connsiteX1" fmla="*/ 385011 w 2133600"/>
                  <a:gd name="connsiteY1" fmla="*/ 0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385011 w 2133600"/>
                  <a:gd name="connsiteY1" fmla="*/ 0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385011 w 2133600"/>
                  <a:gd name="connsiteY1" fmla="*/ 0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529390 w 2133600"/>
                  <a:gd name="connsiteY1" fmla="*/ 88232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529390 w 2133600"/>
                  <a:gd name="connsiteY1" fmla="*/ 88232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529390 w 2133600"/>
                  <a:gd name="connsiteY1" fmla="*/ 88232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529390 w 2133600"/>
                  <a:gd name="connsiteY1" fmla="*/ 88232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529390 w 2133600"/>
                  <a:gd name="connsiteY1" fmla="*/ 88232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529390 w 2133600"/>
                  <a:gd name="connsiteY1" fmla="*/ 88232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542673"/>
                  <a:gd name="connsiteX1" fmla="*/ 529390 w 2133600"/>
                  <a:gd name="connsiteY1" fmla="*/ 8021 h 2542673"/>
                  <a:gd name="connsiteX2" fmla="*/ 2133600 w 2133600"/>
                  <a:gd name="connsiteY2" fmla="*/ 2542673 h 2542673"/>
                  <a:gd name="connsiteX3" fmla="*/ 1796716 w 2133600"/>
                  <a:gd name="connsiteY3" fmla="*/ 2542673 h 2542673"/>
                  <a:gd name="connsiteX4" fmla="*/ 0 w 2133600"/>
                  <a:gd name="connsiteY4" fmla="*/ 0 h 2542673"/>
                  <a:gd name="connsiteX0" fmla="*/ 0 w 2133600"/>
                  <a:gd name="connsiteY0" fmla="*/ 0 h 2542673"/>
                  <a:gd name="connsiteX1" fmla="*/ 529390 w 2133600"/>
                  <a:gd name="connsiteY1" fmla="*/ 8021 h 2542673"/>
                  <a:gd name="connsiteX2" fmla="*/ 2133600 w 2133600"/>
                  <a:gd name="connsiteY2" fmla="*/ 2542673 h 2542673"/>
                  <a:gd name="connsiteX3" fmla="*/ 1796716 w 2133600"/>
                  <a:gd name="connsiteY3" fmla="*/ 2542673 h 2542673"/>
                  <a:gd name="connsiteX4" fmla="*/ 0 w 2133600"/>
                  <a:gd name="connsiteY4" fmla="*/ 0 h 2542673"/>
                  <a:gd name="connsiteX0" fmla="*/ 0 w 2133600"/>
                  <a:gd name="connsiteY0" fmla="*/ 0 h 2542673"/>
                  <a:gd name="connsiteX1" fmla="*/ 529390 w 2133600"/>
                  <a:gd name="connsiteY1" fmla="*/ 8021 h 2542673"/>
                  <a:gd name="connsiteX2" fmla="*/ 2133600 w 2133600"/>
                  <a:gd name="connsiteY2" fmla="*/ 2542673 h 2542673"/>
                  <a:gd name="connsiteX3" fmla="*/ 1796716 w 2133600"/>
                  <a:gd name="connsiteY3" fmla="*/ 2542673 h 2542673"/>
                  <a:gd name="connsiteX4" fmla="*/ 0 w 2133600"/>
                  <a:gd name="connsiteY4" fmla="*/ 0 h 2542673"/>
                  <a:gd name="connsiteX0" fmla="*/ 0 w 2133600"/>
                  <a:gd name="connsiteY0" fmla="*/ 0 h 2542673"/>
                  <a:gd name="connsiteX1" fmla="*/ 417095 w 2133600"/>
                  <a:gd name="connsiteY1" fmla="*/ 40105 h 2542673"/>
                  <a:gd name="connsiteX2" fmla="*/ 2133600 w 2133600"/>
                  <a:gd name="connsiteY2" fmla="*/ 2542673 h 2542673"/>
                  <a:gd name="connsiteX3" fmla="*/ 1796716 w 2133600"/>
                  <a:gd name="connsiteY3" fmla="*/ 2542673 h 2542673"/>
                  <a:gd name="connsiteX4" fmla="*/ 0 w 2133600"/>
                  <a:gd name="connsiteY4" fmla="*/ 0 h 2542673"/>
                  <a:gd name="connsiteX0" fmla="*/ 0 w 2125578"/>
                  <a:gd name="connsiteY0" fmla="*/ 0 h 2510589"/>
                  <a:gd name="connsiteX1" fmla="*/ 409073 w 2125578"/>
                  <a:gd name="connsiteY1" fmla="*/ 8021 h 2510589"/>
                  <a:gd name="connsiteX2" fmla="*/ 2125578 w 2125578"/>
                  <a:gd name="connsiteY2" fmla="*/ 2510589 h 2510589"/>
                  <a:gd name="connsiteX3" fmla="*/ 1788694 w 2125578"/>
                  <a:gd name="connsiteY3" fmla="*/ 2510589 h 2510589"/>
                  <a:gd name="connsiteX4" fmla="*/ 0 w 2125578"/>
                  <a:gd name="connsiteY4" fmla="*/ 0 h 2510589"/>
                  <a:gd name="connsiteX0" fmla="*/ 0 w 2117557"/>
                  <a:gd name="connsiteY0" fmla="*/ 0 h 2510589"/>
                  <a:gd name="connsiteX1" fmla="*/ 401052 w 2117557"/>
                  <a:gd name="connsiteY1" fmla="*/ 8021 h 2510589"/>
                  <a:gd name="connsiteX2" fmla="*/ 2117557 w 2117557"/>
                  <a:gd name="connsiteY2" fmla="*/ 2510589 h 2510589"/>
                  <a:gd name="connsiteX3" fmla="*/ 1780673 w 2117557"/>
                  <a:gd name="connsiteY3" fmla="*/ 2510589 h 2510589"/>
                  <a:gd name="connsiteX4" fmla="*/ 0 w 2117557"/>
                  <a:gd name="connsiteY4" fmla="*/ 0 h 2510589"/>
                  <a:gd name="connsiteX0" fmla="*/ 0 w 2117557"/>
                  <a:gd name="connsiteY0" fmla="*/ 16042 h 2502568"/>
                  <a:gd name="connsiteX1" fmla="*/ 401052 w 2117557"/>
                  <a:gd name="connsiteY1" fmla="*/ 0 h 2502568"/>
                  <a:gd name="connsiteX2" fmla="*/ 2117557 w 2117557"/>
                  <a:gd name="connsiteY2" fmla="*/ 2502568 h 2502568"/>
                  <a:gd name="connsiteX3" fmla="*/ 1780673 w 2117557"/>
                  <a:gd name="connsiteY3" fmla="*/ 2502568 h 2502568"/>
                  <a:gd name="connsiteX4" fmla="*/ 0 w 2117557"/>
                  <a:gd name="connsiteY4" fmla="*/ 16042 h 2502568"/>
                  <a:gd name="connsiteX0" fmla="*/ 0 w 2109536"/>
                  <a:gd name="connsiteY0" fmla="*/ 0 h 2510589"/>
                  <a:gd name="connsiteX1" fmla="*/ 393031 w 2109536"/>
                  <a:gd name="connsiteY1" fmla="*/ 8021 h 2510589"/>
                  <a:gd name="connsiteX2" fmla="*/ 2109536 w 2109536"/>
                  <a:gd name="connsiteY2" fmla="*/ 2510589 h 2510589"/>
                  <a:gd name="connsiteX3" fmla="*/ 1772652 w 2109536"/>
                  <a:gd name="connsiteY3" fmla="*/ 2510589 h 2510589"/>
                  <a:gd name="connsiteX4" fmla="*/ 0 w 2109536"/>
                  <a:gd name="connsiteY4" fmla="*/ 0 h 2510589"/>
                  <a:gd name="connsiteX0" fmla="*/ 0 w 2109536"/>
                  <a:gd name="connsiteY0" fmla="*/ 0 h 2502568"/>
                  <a:gd name="connsiteX1" fmla="*/ 393031 w 2109536"/>
                  <a:gd name="connsiteY1" fmla="*/ 0 h 2502568"/>
                  <a:gd name="connsiteX2" fmla="*/ 2109536 w 2109536"/>
                  <a:gd name="connsiteY2" fmla="*/ 2502568 h 2502568"/>
                  <a:gd name="connsiteX3" fmla="*/ 1772652 w 2109536"/>
                  <a:gd name="connsiteY3" fmla="*/ 2502568 h 2502568"/>
                  <a:gd name="connsiteX4" fmla="*/ 0 w 2109536"/>
                  <a:gd name="connsiteY4" fmla="*/ 0 h 2502568"/>
                  <a:gd name="connsiteX0" fmla="*/ 0 w 2109536"/>
                  <a:gd name="connsiteY0" fmla="*/ 8021 h 2510589"/>
                  <a:gd name="connsiteX1" fmla="*/ 441158 w 2109536"/>
                  <a:gd name="connsiteY1" fmla="*/ 0 h 2510589"/>
                  <a:gd name="connsiteX2" fmla="*/ 2109536 w 2109536"/>
                  <a:gd name="connsiteY2" fmla="*/ 2510589 h 2510589"/>
                  <a:gd name="connsiteX3" fmla="*/ 1772652 w 2109536"/>
                  <a:gd name="connsiteY3" fmla="*/ 2510589 h 2510589"/>
                  <a:gd name="connsiteX4" fmla="*/ 0 w 2109536"/>
                  <a:gd name="connsiteY4" fmla="*/ 8021 h 2510589"/>
                  <a:gd name="connsiteX0" fmla="*/ 0 w 2109536"/>
                  <a:gd name="connsiteY0" fmla="*/ 8021 h 2510589"/>
                  <a:gd name="connsiteX1" fmla="*/ 441158 w 2109536"/>
                  <a:gd name="connsiteY1" fmla="*/ 0 h 2510589"/>
                  <a:gd name="connsiteX2" fmla="*/ 2109536 w 2109536"/>
                  <a:gd name="connsiteY2" fmla="*/ 2510589 h 2510589"/>
                  <a:gd name="connsiteX3" fmla="*/ 1772652 w 2109536"/>
                  <a:gd name="connsiteY3" fmla="*/ 2510589 h 2510589"/>
                  <a:gd name="connsiteX4" fmla="*/ 0 w 2109536"/>
                  <a:gd name="connsiteY4" fmla="*/ 8021 h 2510589"/>
                  <a:gd name="connsiteX0" fmla="*/ 0 w 2109536"/>
                  <a:gd name="connsiteY0" fmla="*/ 8021 h 2510589"/>
                  <a:gd name="connsiteX1" fmla="*/ 441158 w 2109536"/>
                  <a:gd name="connsiteY1" fmla="*/ 0 h 2510589"/>
                  <a:gd name="connsiteX2" fmla="*/ 2109536 w 2109536"/>
                  <a:gd name="connsiteY2" fmla="*/ 2510589 h 2510589"/>
                  <a:gd name="connsiteX3" fmla="*/ 1772652 w 2109536"/>
                  <a:gd name="connsiteY3" fmla="*/ 2510589 h 2510589"/>
                  <a:gd name="connsiteX4" fmla="*/ 0 w 2109536"/>
                  <a:gd name="connsiteY4" fmla="*/ 8021 h 2510589"/>
                  <a:gd name="connsiteX0" fmla="*/ 0 w 2109536"/>
                  <a:gd name="connsiteY0" fmla="*/ 8021 h 2510589"/>
                  <a:gd name="connsiteX1" fmla="*/ 441158 w 2109536"/>
                  <a:gd name="connsiteY1" fmla="*/ 0 h 2510589"/>
                  <a:gd name="connsiteX2" fmla="*/ 2109536 w 2109536"/>
                  <a:gd name="connsiteY2" fmla="*/ 2510589 h 2510589"/>
                  <a:gd name="connsiteX3" fmla="*/ 1772652 w 2109536"/>
                  <a:gd name="connsiteY3" fmla="*/ 2510589 h 2510589"/>
                  <a:gd name="connsiteX4" fmla="*/ 0 w 2109536"/>
                  <a:gd name="connsiteY4" fmla="*/ 8021 h 2510589"/>
                  <a:gd name="connsiteX0" fmla="*/ 0 w 2109536"/>
                  <a:gd name="connsiteY0" fmla="*/ 8021 h 2510589"/>
                  <a:gd name="connsiteX1" fmla="*/ 441158 w 2109536"/>
                  <a:gd name="connsiteY1" fmla="*/ 0 h 2510589"/>
                  <a:gd name="connsiteX2" fmla="*/ 2109536 w 2109536"/>
                  <a:gd name="connsiteY2" fmla="*/ 2510589 h 2510589"/>
                  <a:gd name="connsiteX3" fmla="*/ 1820779 w 2109536"/>
                  <a:gd name="connsiteY3" fmla="*/ 2510589 h 2510589"/>
                  <a:gd name="connsiteX4" fmla="*/ 0 w 2109536"/>
                  <a:gd name="connsiteY4" fmla="*/ 8021 h 2510589"/>
                  <a:gd name="connsiteX0" fmla="*/ 0 w 1997242"/>
                  <a:gd name="connsiteY0" fmla="*/ 0 h 2510589"/>
                  <a:gd name="connsiteX1" fmla="*/ 328864 w 1997242"/>
                  <a:gd name="connsiteY1" fmla="*/ 0 h 2510589"/>
                  <a:gd name="connsiteX2" fmla="*/ 1997242 w 1997242"/>
                  <a:gd name="connsiteY2" fmla="*/ 2510589 h 2510589"/>
                  <a:gd name="connsiteX3" fmla="*/ 1708485 w 1997242"/>
                  <a:gd name="connsiteY3" fmla="*/ 2510589 h 2510589"/>
                  <a:gd name="connsiteX4" fmla="*/ 0 w 1997242"/>
                  <a:gd name="connsiteY4" fmla="*/ 0 h 2510589"/>
                  <a:gd name="connsiteX0" fmla="*/ 0 w 1997242"/>
                  <a:gd name="connsiteY0" fmla="*/ 0 h 2510589"/>
                  <a:gd name="connsiteX1" fmla="*/ 328864 w 1997242"/>
                  <a:gd name="connsiteY1" fmla="*/ 0 h 2510589"/>
                  <a:gd name="connsiteX2" fmla="*/ 1997242 w 1997242"/>
                  <a:gd name="connsiteY2" fmla="*/ 2510589 h 2510589"/>
                  <a:gd name="connsiteX3" fmla="*/ 1708485 w 1997242"/>
                  <a:gd name="connsiteY3" fmla="*/ 2510589 h 2510589"/>
                  <a:gd name="connsiteX4" fmla="*/ 0 w 1997242"/>
                  <a:gd name="connsiteY4" fmla="*/ 0 h 2510589"/>
                  <a:gd name="connsiteX0" fmla="*/ 0 w 1997242"/>
                  <a:gd name="connsiteY0" fmla="*/ 0 h 2510589"/>
                  <a:gd name="connsiteX1" fmla="*/ 328864 w 1997242"/>
                  <a:gd name="connsiteY1" fmla="*/ 0 h 2510589"/>
                  <a:gd name="connsiteX2" fmla="*/ 1997242 w 1997242"/>
                  <a:gd name="connsiteY2" fmla="*/ 2510589 h 2510589"/>
                  <a:gd name="connsiteX3" fmla="*/ 1708485 w 1997242"/>
                  <a:gd name="connsiteY3" fmla="*/ 2510589 h 2510589"/>
                  <a:gd name="connsiteX4" fmla="*/ 0 w 1997242"/>
                  <a:gd name="connsiteY4" fmla="*/ 0 h 2510589"/>
                  <a:gd name="connsiteX0" fmla="*/ 0 w 1997242"/>
                  <a:gd name="connsiteY0" fmla="*/ 0 h 2510589"/>
                  <a:gd name="connsiteX1" fmla="*/ 328864 w 1997242"/>
                  <a:gd name="connsiteY1" fmla="*/ 0 h 2510589"/>
                  <a:gd name="connsiteX2" fmla="*/ 1997242 w 1997242"/>
                  <a:gd name="connsiteY2" fmla="*/ 2510589 h 2510589"/>
                  <a:gd name="connsiteX3" fmla="*/ 1708485 w 1997242"/>
                  <a:gd name="connsiteY3" fmla="*/ 2510589 h 2510589"/>
                  <a:gd name="connsiteX4" fmla="*/ 0 w 1997242"/>
                  <a:gd name="connsiteY4" fmla="*/ 0 h 2510589"/>
                  <a:gd name="connsiteX0" fmla="*/ 0 w 1997242"/>
                  <a:gd name="connsiteY0" fmla="*/ 0 h 2526631"/>
                  <a:gd name="connsiteX1" fmla="*/ 328864 w 1997242"/>
                  <a:gd name="connsiteY1" fmla="*/ 0 h 2526631"/>
                  <a:gd name="connsiteX2" fmla="*/ 1997242 w 1997242"/>
                  <a:gd name="connsiteY2" fmla="*/ 2510589 h 2526631"/>
                  <a:gd name="connsiteX3" fmla="*/ 1588170 w 1997242"/>
                  <a:gd name="connsiteY3" fmla="*/ 2526631 h 2526631"/>
                  <a:gd name="connsiteX4" fmla="*/ 0 w 1997242"/>
                  <a:gd name="connsiteY4" fmla="*/ 0 h 2526631"/>
                  <a:gd name="connsiteX0" fmla="*/ 0 w 1997242"/>
                  <a:gd name="connsiteY0" fmla="*/ 0 h 2526631"/>
                  <a:gd name="connsiteX1" fmla="*/ 328864 w 1997242"/>
                  <a:gd name="connsiteY1" fmla="*/ 0 h 2526631"/>
                  <a:gd name="connsiteX2" fmla="*/ 1997242 w 1997242"/>
                  <a:gd name="connsiteY2" fmla="*/ 2510589 h 2526631"/>
                  <a:gd name="connsiteX3" fmla="*/ 1676402 w 1997242"/>
                  <a:gd name="connsiteY3" fmla="*/ 2526631 h 2526631"/>
                  <a:gd name="connsiteX4" fmla="*/ 0 w 1997242"/>
                  <a:gd name="connsiteY4" fmla="*/ 0 h 2526631"/>
                  <a:gd name="connsiteX0" fmla="*/ 0 w 1997242"/>
                  <a:gd name="connsiteY0" fmla="*/ 0 h 2526631"/>
                  <a:gd name="connsiteX1" fmla="*/ 328864 w 1997242"/>
                  <a:gd name="connsiteY1" fmla="*/ 0 h 2526631"/>
                  <a:gd name="connsiteX2" fmla="*/ 1997242 w 1997242"/>
                  <a:gd name="connsiteY2" fmla="*/ 2510589 h 2526631"/>
                  <a:gd name="connsiteX3" fmla="*/ 1676402 w 1997242"/>
                  <a:gd name="connsiteY3" fmla="*/ 2526631 h 2526631"/>
                  <a:gd name="connsiteX4" fmla="*/ 0 w 1997242"/>
                  <a:gd name="connsiteY4" fmla="*/ 0 h 2526631"/>
                  <a:gd name="connsiteX0" fmla="*/ 0 w 1997242"/>
                  <a:gd name="connsiteY0" fmla="*/ 0 h 2526631"/>
                  <a:gd name="connsiteX1" fmla="*/ 328864 w 1997242"/>
                  <a:gd name="connsiteY1" fmla="*/ 0 h 2526631"/>
                  <a:gd name="connsiteX2" fmla="*/ 1997242 w 1997242"/>
                  <a:gd name="connsiteY2" fmla="*/ 2510589 h 2526631"/>
                  <a:gd name="connsiteX3" fmla="*/ 1676402 w 1997242"/>
                  <a:gd name="connsiteY3" fmla="*/ 2526631 h 2526631"/>
                  <a:gd name="connsiteX4" fmla="*/ 0 w 1997242"/>
                  <a:gd name="connsiteY4" fmla="*/ 0 h 2526631"/>
                  <a:gd name="connsiteX0" fmla="*/ 0 w 1997242"/>
                  <a:gd name="connsiteY0" fmla="*/ 0 h 2526631"/>
                  <a:gd name="connsiteX1" fmla="*/ 328864 w 1997242"/>
                  <a:gd name="connsiteY1" fmla="*/ 0 h 2526631"/>
                  <a:gd name="connsiteX2" fmla="*/ 1997242 w 1997242"/>
                  <a:gd name="connsiteY2" fmla="*/ 2510589 h 2526631"/>
                  <a:gd name="connsiteX3" fmla="*/ 1676402 w 1997242"/>
                  <a:gd name="connsiteY3" fmla="*/ 2526631 h 2526631"/>
                  <a:gd name="connsiteX4" fmla="*/ 0 w 1997242"/>
                  <a:gd name="connsiteY4" fmla="*/ 0 h 2526631"/>
                  <a:gd name="connsiteX0" fmla="*/ 0 w 1997242"/>
                  <a:gd name="connsiteY0" fmla="*/ 0 h 2510589"/>
                  <a:gd name="connsiteX1" fmla="*/ 328864 w 1997242"/>
                  <a:gd name="connsiteY1" fmla="*/ 0 h 2510589"/>
                  <a:gd name="connsiteX2" fmla="*/ 1997242 w 1997242"/>
                  <a:gd name="connsiteY2" fmla="*/ 2510589 h 2510589"/>
                  <a:gd name="connsiteX3" fmla="*/ 1668381 w 1997242"/>
                  <a:gd name="connsiteY3" fmla="*/ 2490277 h 2510589"/>
                  <a:gd name="connsiteX4" fmla="*/ 0 w 1997242"/>
                  <a:gd name="connsiteY4" fmla="*/ 0 h 2510589"/>
                  <a:gd name="connsiteX0" fmla="*/ 0 w 1997242"/>
                  <a:gd name="connsiteY0" fmla="*/ 0 h 2517543"/>
                  <a:gd name="connsiteX1" fmla="*/ 328864 w 1997242"/>
                  <a:gd name="connsiteY1" fmla="*/ 0 h 2517543"/>
                  <a:gd name="connsiteX2" fmla="*/ 1997242 w 1997242"/>
                  <a:gd name="connsiteY2" fmla="*/ 2510589 h 2517543"/>
                  <a:gd name="connsiteX3" fmla="*/ 1668381 w 1997242"/>
                  <a:gd name="connsiteY3" fmla="*/ 2517543 h 2517543"/>
                  <a:gd name="connsiteX4" fmla="*/ 0 w 1997242"/>
                  <a:gd name="connsiteY4" fmla="*/ 0 h 2517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7242" h="2517543">
                    <a:moveTo>
                      <a:pt x="0" y="0"/>
                    </a:moveTo>
                    <a:lnTo>
                      <a:pt x="328864" y="0"/>
                    </a:lnTo>
                    <a:cubicBezTo>
                      <a:pt x="1007980" y="256675"/>
                      <a:pt x="989263" y="1820778"/>
                      <a:pt x="1997242" y="2510589"/>
                    </a:cubicBezTo>
                    <a:cubicBezTo>
                      <a:pt x="1764631" y="2502568"/>
                      <a:pt x="1780676" y="2517543"/>
                      <a:pt x="1668381" y="2517543"/>
                    </a:cubicBezTo>
                    <a:cubicBezTo>
                      <a:pt x="1005308" y="2188679"/>
                      <a:pt x="743284" y="280738"/>
                      <a:pt x="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正方形/長方形 3">
                <a:extLst>
                  <a:ext uri="{FF2B5EF4-FFF2-40B4-BE49-F238E27FC236}">
                    <a16:creationId xmlns:a16="http://schemas.microsoft.com/office/drawing/2014/main" id="{1B82B642-12AD-48BA-8298-029C55B4BB55}"/>
                  </a:ext>
                </a:extLst>
              </p:cNvPr>
              <p:cNvSpPr/>
              <p:nvPr/>
            </p:nvSpPr>
            <p:spPr>
              <a:xfrm flipH="1">
                <a:off x="3149767" y="2505075"/>
                <a:ext cx="2136610" cy="1970672"/>
              </a:xfrm>
              <a:custGeom>
                <a:avLst/>
                <a:gdLst>
                  <a:gd name="connsiteX0" fmla="*/ 0 w 336884"/>
                  <a:gd name="connsiteY0" fmla="*/ 0 h 3104147"/>
                  <a:gd name="connsiteX1" fmla="*/ 336884 w 336884"/>
                  <a:gd name="connsiteY1" fmla="*/ 0 h 3104147"/>
                  <a:gd name="connsiteX2" fmla="*/ 336884 w 336884"/>
                  <a:gd name="connsiteY2" fmla="*/ 3104147 h 3104147"/>
                  <a:gd name="connsiteX3" fmla="*/ 0 w 336884"/>
                  <a:gd name="connsiteY3" fmla="*/ 3104147 h 3104147"/>
                  <a:gd name="connsiteX4" fmla="*/ 0 w 336884"/>
                  <a:gd name="connsiteY4" fmla="*/ 0 h 3104147"/>
                  <a:gd name="connsiteX0" fmla="*/ 721895 w 1058779"/>
                  <a:gd name="connsiteY0" fmla="*/ 0 h 3104147"/>
                  <a:gd name="connsiteX1" fmla="*/ 0 w 1058779"/>
                  <a:gd name="connsiteY1" fmla="*/ 160421 h 3104147"/>
                  <a:gd name="connsiteX2" fmla="*/ 1058779 w 1058779"/>
                  <a:gd name="connsiteY2" fmla="*/ 3104147 h 3104147"/>
                  <a:gd name="connsiteX3" fmla="*/ 721895 w 1058779"/>
                  <a:gd name="connsiteY3" fmla="*/ 3104147 h 3104147"/>
                  <a:gd name="connsiteX4" fmla="*/ 721895 w 1058779"/>
                  <a:gd name="connsiteY4" fmla="*/ 0 h 3104147"/>
                  <a:gd name="connsiteX0" fmla="*/ 0 w 393032"/>
                  <a:gd name="connsiteY0" fmla="*/ 0 h 3104147"/>
                  <a:gd name="connsiteX1" fmla="*/ 393032 w 393032"/>
                  <a:gd name="connsiteY1" fmla="*/ 40105 h 3104147"/>
                  <a:gd name="connsiteX2" fmla="*/ 336884 w 393032"/>
                  <a:gd name="connsiteY2" fmla="*/ 3104147 h 3104147"/>
                  <a:gd name="connsiteX3" fmla="*/ 0 w 393032"/>
                  <a:gd name="connsiteY3" fmla="*/ 3104147 h 3104147"/>
                  <a:gd name="connsiteX4" fmla="*/ 0 w 393032"/>
                  <a:gd name="connsiteY4" fmla="*/ 0 h 3104147"/>
                  <a:gd name="connsiteX0" fmla="*/ 0 w 2189748"/>
                  <a:gd name="connsiteY0" fmla="*/ 441158 h 3064042"/>
                  <a:gd name="connsiteX1" fmla="*/ 2189748 w 2189748"/>
                  <a:gd name="connsiteY1" fmla="*/ 0 h 3064042"/>
                  <a:gd name="connsiteX2" fmla="*/ 2133600 w 2189748"/>
                  <a:gd name="connsiteY2" fmla="*/ 3064042 h 3064042"/>
                  <a:gd name="connsiteX3" fmla="*/ 1796716 w 2189748"/>
                  <a:gd name="connsiteY3" fmla="*/ 3064042 h 3064042"/>
                  <a:gd name="connsiteX4" fmla="*/ 0 w 2189748"/>
                  <a:gd name="connsiteY4" fmla="*/ 441158 h 3064042"/>
                  <a:gd name="connsiteX0" fmla="*/ 0 w 2133600"/>
                  <a:gd name="connsiteY0" fmla="*/ 0 h 2622884"/>
                  <a:gd name="connsiteX1" fmla="*/ 385011 w 2133600"/>
                  <a:gd name="connsiteY1" fmla="*/ 0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385011 w 2133600"/>
                  <a:gd name="connsiteY1" fmla="*/ 0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385011 w 2133600"/>
                  <a:gd name="connsiteY1" fmla="*/ 0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529390 w 2133600"/>
                  <a:gd name="connsiteY1" fmla="*/ 88232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529390 w 2133600"/>
                  <a:gd name="connsiteY1" fmla="*/ 88232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529390 w 2133600"/>
                  <a:gd name="connsiteY1" fmla="*/ 88232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529390 w 2133600"/>
                  <a:gd name="connsiteY1" fmla="*/ 88232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529390 w 2133600"/>
                  <a:gd name="connsiteY1" fmla="*/ 88232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529390 w 2133600"/>
                  <a:gd name="connsiteY1" fmla="*/ 88232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542673"/>
                  <a:gd name="connsiteX1" fmla="*/ 529390 w 2133600"/>
                  <a:gd name="connsiteY1" fmla="*/ 8021 h 2542673"/>
                  <a:gd name="connsiteX2" fmla="*/ 2133600 w 2133600"/>
                  <a:gd name="connsiteY2" fmla="*/ 2542673 h 2542673"/>
                  <a:gd name="connsiteX3" fmla="*/ 1796716 w 2133600"/>
                  <a:gd name="connsiteY3" fmla="*/ 2542673 h 2542673"/>
                  <a:gd name="connsiteX4" fmla="*/ 0 w 2133600"/>
                  <a:gd name="connsiteY4" fmla="*/ 0 h 2542673"/>
                  <a:gd name="connsiteX0" fmla="*/ 0 w 2133600"/>
                  <a:gd name="connsiteY0" fmla="*/ 0 h 2542673"/>
                  <a:gd name="connsiteX1" fmla="*/ 529390 w 2133600"/>
                  <a:gd name="connsiteY1" fmla="*/ 8021 h 2542673"/>
                  <a:gd name="connsiteX2" fmla="*/ 2133600 w 2133600"/>
                  <a:gd name="connsiteY2" fmla="*/ 2542673 h 2542673"/>
                  <a:gd name="connsiteX3" fmla="*/ 1796716 w 2133600"/>
                  <a:gd name="connsiteY3" fmla="*/ 2542673 h 2542673"/>
                  <a:gd name="connsiteX4" fmla="*/ 0 w 2133600"/>
                  <a:gd name="connsiteY4" fmla="*/ 0 h 2542673"/>
                  <a:gd name="connsiteX0" fmla="*/ 0 w 2133600"/>
                  <a:gd name="connsiteY0" fmla="*/ 0 h 2542673"/>
                  <a:gd name="connsiteX1" fmla="*/ 529390 w 2133600"/>
                  <a:gd name="connsiteY1" fmla="*/ 8021 h 2542673"/>
                  <a:gd name="connsiteX2" fmla="*/ 2133600 w 2133600"/>
                  <a:gd name="connsiteY2" fmla="*/ 2542673 h 2542673"/>
                  <a:gd name="connsiteX3" fmla="*/ 1796716 w 2133600"/>
                  <a:gd name="connsiteY3" fmla="*/ 2542673 h 2542673"/>
                  <a:gd name="connsiteX4" fmla="*/ 0 w 2133600"/>
                  <a:gd name="connsiteY4" fmla="*/ 0 h 2542673"/>
                  <a:gd name="connsiteX0" fmla="*/ 0 w 2133600"/>
                  <a:gd name="connsiteY0" fmla="*/ 0 h 2542673"/>
                  <a:gd name="connsiteX1" fmla="*/ 417095 w 2133600"/>
                  <a:gd name="connsiteY1" fmla="*/ 40105 h 2542673"/>
                  <a:gd name="connsiteX2" fmla="*/ 2133600 w 2133600"/>
                  <a:gd name="connsiteY2" fmla="*/ 2542673 h 2542673"/>
                  <a:gd name="connsiteX3" fmla="*/ 1796716 w 2133600"/>
                  <a:gd name="connsiteY3" fmla="*/ 2542673 h 2542673"/>
                  <a:gd name="connsiteX4" fmla="*/ 0 w 2133600"/>
                  <a:gd name="connsiteY4" fmla="*/ 0 h 2542673"/>
                  <a:gd name="connsiteX0" fmla="*/ 0 w 2125578"/>
                  <a:gd name="connsiteY0" fmla="*/ 0 h 2510589"/>
                  <a:gd name="connsiteX1" fmla="*/ 409073 w 2125578"/>
                  <a:gd name="connsiteY1" fmla="*/ 8021 h 2510589"/>
                  <a:gd name="connsiteX2" fmla="*/ 2125578 w 2125578"/>
                  <a:gd name="connsiteY2" fmla="*/ 2510589 h 2510589"/>
                  <a:gd name="connsiteX3" fmla="*/ 1788694 w 2125578"/>
                  <a:gd name="connsiteY3" fmla="*/ 2510589 h 2510589"/>
                  <a:gd name="connsiteX4" fmla="*/ 0 w 2125578"/>
                  <a:gd name="connsiteY4" fmla="*/ 0 h 2510589"/>
                  <a:gd name="connsiteX0" fmla="*/ 0 w 2117557"/>
                  <a:gd name="connsiteY0" fmla="*/ 0 h 2510589"/>
                  <a:gd name="connsiteX1" fmla="*/ 401052 w 2117557"/>
                  <a:gd name="connsiteY1" fmla="*/ 8021 h 2510589"/>
                  <a:gd name="connsiteX2" fmla="*/ 2117557 w 2117557"/>
                  <a:gd name="connsiteY2" fmla="*/ 2510589 h 2510589"/>
                  <a:gd name="connsiteX3" fmla="*/ 1780673 w 2117557"/>
                  <a:gd name="connsiteY3" fmla="*/ 2510589 h 2510589"/>
                  <a:gd name="connsiteX4" fmla="*/ 0 w 2117557"/>
                  <a:gd name="connsiteY4" fmla="*/ 0 h 2510589"/>
                  <a:gd name="connsiteX0" fmla="*/ 0 w 2117557"/>
                  <a:gd name="connsiteY0" fmla="*/ 16042 h 2502568"/>
                  <a:gd name="connsiteX1" fmla="*/ 401052 w 2117557"/>
                  <a:gd name="connsiteY1" fmla="*/ 0 h 2502568"/>
                  <a:gd name="connsiteX2" fmla="*/ 2117557 w 2117557"/>
                  <a:gd name="connsiteY2" fmla="*/ 2502568 h 2502568"/>
                  <a:gd name="connsiteX3" fmla="*/ 1780673 w 2117557"/>
                  <a:gd name="connsiteY3" fmla="*/ 2502568 h 2502568"/>
                  <a:gd name="connsiteX4" fmla="*/ 0 w 2117557"/>
                  <a:gd name="connsiteY4" fmla="*/ 16042 h 2502568"/>
                  <a:gd name="connsiteX0" fmla="*/ 0 w 2109536"/>
                  <a:gd name="connsiteY0" fmla="*/ 0 h 2510589"/>
                  <a:gd name="connsiteX1" fmla="*/ 393031 w 2109536"/>
                  <a:gd name="connsiteY1" fmla="*/ 8021 h 2510589"/>
                  <a:gd name="connsiteX2" fmla="*/ 2109536 w 2109536"/>
                  <a:gd name="connsiteY2" fmla="*/ 2510589 h 2510589"/>
                  <a:gd name="connsiteX3" fmla="*/ 1772652 w 2109536"/>
                  <a:gd name="connsiteY3" fmla="*/ 2510589 h 2510589"/>
                  <a:gd name="connsiteX4" fmla="*/ 0 w 2109536"/>
                  <a:gd name="connsiteY4" fmla="*/ 0 h 2510589"/>
                  <a:gd name="connsiteX0" fmla="*/ 0 w 2109536"/>
                  <a:gd name="connsiteY0" fmla="*/ 0 h 2502568"/>
                  <a:gd name="connsiteX1" fmla="*/ 393031 w 2109536"/>
                  <a:gd name="connsiteY1" fmla="*/ 0 h 2502568"/>
                  <a:gd name="connsiteX2" fmla="*/ 2109536 w 2109536"/>
                  <a:gd name="connsiteY2" fmla="*/ 2502568 h 2502568"/>
                  <a:gd name="connsiteX3" fmla="*/ 1772652 w 2109536"/>
                  <a:gd name="connsiteY3" fmla="*/ 2502568 h 2502568"/>
                  <a:gd name="connsiteX4" fmla="*/ 0 w 2109536"/>
                  <a:gd name="connsiteY4" fmla="*/ 0 h 2502568"/>
                  <a:gd name="connsiteX0" fmla="*/ 0 w 2109536"/>
                  <a:gd name="connsiteY0" fmla="*/ 8021 h 2510589"/>
                  <a:gd name="connsiteX1" fmla="*/ 441158 w 2109536"/>
                  <a:gd name="connsiteY1" fmla="*/ 0 h 2510589"/>
                  <a:gd name="connsiteX2" fmla="*/ 2109536 w 2109536"/>
                  <a:gd name="connsiteY2" fmla="*/ 2510589 h 2510589"/>
                  <a:gd name="connsiteX3" fmla="*/ 1772652 w 2109536"/>
                  <a:gd name="connsiteY3" fmla="*/ 2510589 h 2510589"/>
                  <a:gd name="connsiteX4" fmla="*/ 0 w 2109536"/>
                  <a:gd name="connsiteY4" fmla="*/ 8021 h 2510589"/>
                  <a:gd name="connsiteX0" fmla="*/ 0 w 2109536"/>
                  <a:gd name="connsiteY0" fmla="*/ 8021 h 2510589"/>
                  <a:gd name="connsiteX1" fmla="*/ 441158 w 2109536"/>
                  <a:gd name="connsiteY1" fmla="*/ 0 h 2510589"/>
                  <a:gd name="connsiteX2" fmla="*/ 2109536 w 2109536"/>
                  <a:gd name="connsiteY2" fmla="*/ 2510589 h 2510589"/>
                  <a:gd name="connsiteX3" fmla="*/ 1772652 w 2109536"/>
                  <a:gd name="connsiteY3" fmla="*/ 2510589 h 2510589"/>
                  <a:gd name="connsiteX4" fmla="*/ 0 w 2109536"/>
                  <a:gd name="connsiteY4" fmla="*/ 8021 h 2510589"/>
                  <a:gd name="connsiteX0" fmla="*/ 0 w 2109536"/>
                  <a:gd name="connsiteY0" fmla="*/ 8021 h 2510589"/>
                  <a:gd name="connsiteX1" fmla="*/ 441158 w 2109536"/>
                  <a:gd name="connsiteY1" fmla="*/ 0 h 2510589"/>
                  <a:gd name="connsiteX2" fmla="*/ 2109536 w 2109536"/>
                  <a:gd name="connsiteY2" fmla="*/ 2510589 h 2510589"/>
                  <a:gd name="connsiteX3" fmla="*/ 1772652 w 2109536"/>
                  <a:gd name="connsiteY3" fmla="*/ 2510589 h 2510589"/>
                  <a:gd name="connsiteX4" fmla="*/ 0 w 2109536"/>
                  <a:gd name="connsiteY4" fmla="*/ 8021 h 2510589"/>
                  <a:gd name="connsiteX0" fmla="*/ 0 w 2109536"/>
                  <a:gd name="connsiteY0" fmla="*/ 8021 h 2510589"/>
                  <a:gd name="connsiteX1" fmla="*/ 441158 w 2109536"/>
                  <a:gd name="connsiteY1" fmla="*/ 0 h 2510589"/>
                  <a:gd name="connsiteX2" fmla="*/ 2109536 w 2109536"/>
                  <a:gd name="connsiteY2" fmla="*/ 2510589 h 2510589"/>
                  <a:gd name="connsiteX3" fmla="*/ 1772652 w 2109536"/>
                  <a:gd name="connsiteY3" fmla="*/ 2510589 h 2510589"/>
                  <a:gd name="connsiteX4" fmla="*/ 0 w 2109536"/>
                  <a:gd name="connsiteY4" fmla="*/ 8021 h 2510589"/>
                  <a:gd name="connsiteX0" fmla="*/ 0 w 2109536"/>
                  <a:gd name="connsiteY0" fmla="*/ 8021 h 2510589"/>
                  <a:gd name="connsiteX1" fmla="*/ 441158 w 2109536"/>
                  <a:gd name="connsiteY1" fmla="*/ 0 h 2510589"/>
                  <a:gd name="connsiteX2" fmla="*/ 2109536 w 2109536"/>
                  <a:gd name="connsiteY2" fmla="*/ 2510589 h 2510589"/>
                  <a:gd name="connsiteX3" fmla="*/ 1820779 w 2109536"/>
                  <a:gd name="connsiteY3" fmla="*/ 2510589 h 2510589"/>
                  <a:gd name="connsiteX4" fmla="*/ 0 w 2109536"/>
                  <a:gd name="connsiteY4" fmla="*/ 8021 h 2510589"/>
                  <a:gd name="connsiteX0" fmla="*/ 0 w 1997242"/>
                  <a:gd name="connsiteY0" fmla="*/ 0 h 2510589"/>
                  <a:gd name="connsiteX1" fmla="*/ 328864 w 1997242"/>
                  <a:gd name="connsiteY1" fmla="*/ 0 h 2510589"/>
                  <a:gd name="connsiteX2" fmla="*/ 1997242 w 1997242"/>
                  <a:gd name="connsiteY2" fmla="*/ 2510589 h 2510589"/>
                  <a:gd name="connsiteX3" fmla="*/ 1708485 w 1997242"/>
                  <a:gd name="connsiteY3" fmla="*/ 2510589 h 2510589"/>
                  <a:gd name="connsiteX4" fmla="*/ 0 w 1997242"/>
                  <a:gd name="connsiteY4" fmla="*/ 0 h 2510589"/>
                  <a:gd name="connsiteX0" fmla="*/ 0 w 1997242"/>
                  <a:gd name="connsiteY0" fmla="*/ 0 h 2510589"/>
                  <a:gd name="connsiteX1" fmla="*/ 328864 w 1997242"/>
                  <a:gd name="connsiteY1" fmla="*/ 0 h 2510589"/>
                  <a:gd name="connsiteX2" fmla="*/ 1997242 w 1997242"/>
                  <a:gd name="connsiteY2" fmla="*/ 2510589 h 2510589"/>
                  <a:gd name="connsiteX3" fmla="*/ 1708485 w 1997242"/>
                  <a:gd name="connsiteY3" fmla="*/ 2510589 h 2510589"/>
                  <a:gd name="connsiteX4" fmla="*/ 0 w 1997242"/>
                  <a:gd name="connsiteY4" fmla="*/ 0 h 2510589"/>
                  <a:gd name="connsiteX0" fmla="*/ 0 w 1997242"/>
                  <a:gd name="connsiteY0" fmla="*/ 0 h 2510589"/>
                  <a:gd name="connsiteX1" fmla="*/ 328864 w 1997242"/>
                  <a:gd name="connsiteY1" fmla="*/ 0 h 2510589"/>
                  <a:gd name="connsiteX2" fmla="*/ 1997242 w 1997242"/>
                  <a:gd name="connsiteY2" fmla="*/ 2510589 h 2510589"/>
                  <a:gd name="connsiteX3" fmla="*/ 1708485 w 1997242"/>
                  <a:gd name="connsiteY3" fmla="*/ 2510589 h 2510589"/>
                  <a:gd name="connsiteX4" fmla="*/ 0 w 1997242"/>
                  <a:gd name="connsiteY4" fmla="*/ 0 h 2510589"/>
                  <a:gd name="connsiteX0" fmla="*/ 0 w 1997242"/>
                  <a:gd name="connsiteY0" fmla="*/ 0 h 2510589"/>
                  <a:gd name="connsiteX1" fmla="*/ 328864 w 1997242"/>
                  <a:gd name="connsiteY1" fmla="*/ 0 h 2510589"/>
                  <a:gd name="connsiteX2" fmla="*/ 1997242 w 1997242"/>
                  <a:gd name="connsiteY2" fmla="*/ 2510589 h 2510589"/>
                  <a:gd name="connsiteX3" fmla="*/ 1708485 w 1997242"/>
                  <a:gd name="connsiteY3" fmla="*/ 2510589 h 2510589"/>
                  <a:gd name="connsiteX4" fmla="*/ 0 w 1997242"/>
                  <a:gd name="connsiteY4" fmla="*/ 0 h 2510589"/>
                  <a:gd name="connsiteX0" fmla="*/ 0 w 1997242"/>
                  <a:gd name="connsiteY0" fmla="*/ 0 h 2526631"/>
                  <a:gd name="connsiteX1" fmla="*/ 328864 w 1997242"/>
                  <a:gd name="connsiteY1" fmla="*/ 0 h 2526631"/>
                  <a:gd name="connsiteX2" fmla="*/ 1997242 w 1997242"/>
                  <a:gd name="connsiteY2" fmla="*/ 2510589 h 2526631"/>
                  <a:gd name="connsiteX3" fmla="*/ 1588170 w 1997242"/>
                  <a:gd name="connsiteY3" fmla="*/ 2526631 h 2526631"/>
                  <a:gd name="connsiteX4" fmla="*/ 0 w 1997242"/>
                  <a:gd name="connsiteY4" fmla="*/ 0 h 2526631"/>
                  <a:gd name="connsiteX0" fmla="*/ 0 w 1997242"/>
                  <a:gd name="connsiteY0" fmla="*/ 0 h 2526631"/>
                  <a:gd name="connsiteX1" fmla="*/ 328864 w 1997242"/>
                  <a:gd name="connsiteY1" fmla="*/ 0 h 2526631"/>
                  <a:gd name="connsiteX2" fmla="*/ 1997242 w 1997242"/>
                  <a:gd name="connsiteY2" fmla="*/ 2510589 h 2526631"/>
                  <a:gd name="connsiteX3" fmla="*/ 1676402 w 1997242"/>
                  <a:gd name="connsiteY3" fmla="*/ 2526631 h 2526631"/>
                  <a:gd name="connsiteX4" fmla="*/ 0 w 1997242"/>
                  <a:gd name="connsiteY4" fmla="*/ 0 h 2526631"/>
                  <a:gd name="connsiteX0" fmla="*/ 0 w 1997242"/>
                  <a:gd name="connsiteY0" fmla="*/ 0 h 2526631"/>
                  <a:gd name="connsiteX1" fmla="*/ 328864 w 1997242"/>
                  <a:gd name="connsiteY1" fmla="*/ 0 h 2526631"/>
                  <a:gd name="connsiteX2" fmla="*/ 1997242 w 1997242"/>
                  <a:gd name="connsiteY2" fmla="*/ 2510589 h 2526631"/>
                  <a:gd name="connsiteX3" fmla="*/ 1676402 w 1997242"/>
                  <a:gd name="connsiteY3" fmla="*/ 2526631 h 2526631"/>
                  <a:gd name="connsiteX4" fmla="*/ 0 w 1997242"/>
                  <a:gd name="connsiteY4" fmla="*/ 0 h 2526631"/>
                  <a:gd name="connsiteX0" fmla="*/ 0 w 1997242"/>
                  <a:gd name="connsiteY0" fmla="*/ 0 h 2526631"/>
                  <a:gd name="connsiteX1" fmla="*/ 328864 w 1997242"/>
                  <a:gd name="connsiteY1" fmla="*/ 0 h 2526631"/>
                  <a:gd name="connsiteX2" fmla="*/ 1997242 w 1997242"/>
                  <a:gd name="connsiteY2" fmla="*/ 2510589 h 2526631"/>
                  <a:gd name="connsiteX3" fmla="*/ 1676402 w 1997242"/>
                  <a:gd name="connsiteY3" fmla="*/ 2526631 h 2526631"/>
                  <a:gd name="connsiteX4" fmla="*/ 0 w 1997242"/>
                  <a:gd name="connsiteY4" fmla="*/ 0 h 2526631"/>
                  <a:gd name="connsiteX0" fmla="*/ 0 w 1997242"/>
                  <a:gd name="connsiteY0" fmla="*/ 0 h 2526631"/>
                  <a:gd name="connsiteX1" fmla="*/ 328864 w 1997242"/>
                  <a:gd name="connsiteY1" fmla="*/ 0 h 2526631"/>
                  <a:gd name="connsiteX2" fmla="*/ 1997242 w 1997242"/>
                  <a:gd name="connsiteY2" fmla="*/ 2510589 h 2526631"/>
                  <a:gd name="connsiteX3" fmla="*/ 1676402 w 1997242"/>
                  <a:gd name="connsiteY3" fmla="*/ 2526631 h 2526631"/>
                  <a:gd name="connsiteX4" fmla="*/ 0 w 1997242"/>
                  <a:gd name="connsiteY4" fmla="*/ 0 h 2526631"/>
                  <a:gd name="connsiteX0" fmla="*/ 0 w 1997242"/>
                  <a:gd name="connsiteY0" fmla="*/ 0 h 2510589"/>
                  <a:gd name="connsiteX1" fmla="*/ 328864 w 1997242"/>
                  <a:gd name="connsiteY1" fmla="*/ 0 h 2510589"/>
                  <a:gd name="connsiteX2" fmla="*/ 1997242 w 1997242"/>
                  <a:gd name="connsiteY2" fmla="*/ 2510589 h 2510589"/>
                  <a:gd name="connsiteX3" fmla="*/ 1668381 w 1997242"/>
                  <a:gd name="connsiteY3" fmla="*/ 2490277 h 2510589"/>
                  <a:gd name="connsiteX4" fmla="*/ 0 w 1997242"/>
                  <a:gd name="connsiteY4" fmla="*/ 0 h 2510589"/>
                  <a:gd name="connsiteX0" fmla="*/ 0 w 1997242"/>
                  <a:gd name="connsiteY0" fmla="*/ 0 h 2517543"/>
                  <a:gd name="connsiteX1" fmla="*/ 328864 w 1997242"/>
                  <a:gd name="connsiteY1" fmla="*/ 0 h 2517543"/>
                  <a:gd name="connsiteX2" fmla="*/ 1997242 w 1997242"/>
                  <a:gd name="connsiteY2" fmla="*/ 2510589 h 2517543"/>
                  <a:gd name="connsiteX3" fmla="*/ 1668381 w 1997242"/>
                  <a:gd name="connsiteY3" fmla="*/ 2517543 h 2517543"/>
                  <a:gd name="connsiteX4" fmla="*/ 0 w 1997242"/>
                  <a:gd name="connsiteY4" fmla="*/ 0 h 2517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7242" h="2517543">
                    <a:moveTo>
                      <a:pt x="0" y="0"/>
                    </a:moveTo>
                    <a:lnTo>
                      <a:pt x="328864" y="0"/>
                    </a:lnTo>
                    <a:cubicBezTo>
                      <a:pt x="1007980" y="256675"/>
                      <a:pt x="989263" y="1820778"/>
                      <a:pt x="1997242" y="2510589"/>
                    </a:cubicBezTo>
                    <a:cubicBezTo>
                      <a:pt x="1764631" y="2502568"/>
                      <a:pt x="1780676" y="2517543"/>
                      <a:pt x="1668381" y="2517543"/>
                    </a:cubicBezTo>
                    <a:cubicBezTo>
                      <a:pt x="1005308" y="2188679"/>
                      <a:pt x="743284" y="280738"/>
                      <a:pt x="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 name="グループ化 5">
              <a:extLst>
                <a:ext uri="{FF2B5EF4-FFF2-40B4-BE49-F238E27FC236}">
                  <a16:creationId xmlns:a16="http://schemas.microsoft.com/office/drawing/2014/main" id="{F0D50057-AB9F-406E-A3C6-FC0E93A0BAC9}"/>
                </a:ext>
              </a:extLst>
            </p:cNvPr>
            <p:cNvGrpSpPr/>
            <p:nvPr/>
          </p:nvGrpSpPr>
          <p:grpSpPr>
            <a:xfrm>
              <a:off x="1524000" y="3162299"/>
              <a:ext cx="3533775" cy="1637297"/>
              <a:chOff x="1238250" y="2505075"/>
              <a:chExt cx="4048127" cy="1970672"/>
            </a:xfrm>
          </p:grpSpPr>
          <p:sp>
            <p:nvSpPr>
              <p:cNvPr id="49" name="正方形/長方形 3">
                <a:extLst>
                  <a:ext uri="{FF2B5EF4-FFF2-40B4-BE49-F238E27FC236}">
                    <a16:creationId xmlns:a16="http://schemas.microsoft.com/office/drawing/2014/main" id="{AD662C1B-5FDB-4663-8152-64F5145F868C}"/>
                  </a:ext>
                </a:extLst>
              </p:cNvPr>
              <p:cNvSpPr/>
              <p:nvPr/>
            </p:nvSpPr>
            <p:spPr>
              <a:xfrm>
                <a:off x="1238250" y="2505075"/>
                <a:ext cx="1997242" cy="1970671"/>
              </a:xfrm>
              <a:custGeom>
                <a:avLst/>
                <a:gdLst>
                  <a:gd name="connsiteX0" fmla="*/ 0 w 336884"/>
                  <a:gd name="connsiteY0" fmla="*/ 0 h 3104147"/>
                  <a:gd name="connsiteX1" fmla="*/ 336884 w 336884"/>
                  <a:gd name="connsiteY1" fmla="*/ 0 h 3104147"/>
                  <a:gd name="connsiteX2" fmla="*/ 336884 w 336884"/>
                  <a:gd name="connsiteY2" fmla="*/ 3104147 h 3104147"/>
                  <a:gd name="connsiteX3" fmla="*/ 0 w 336884"/>
                  <a:gd name="connsiteY3" fmla="*/ 3104147 h 3104147"/>
                  <a:gd name="connsiteX4" fmla="*/ 0 w 336884"/>
                  <a:gd name="connsiteY4" fmla="*/ 0 h 3104147"/>
                  <a:gd name="connsiteX0" fmla="*/ 721895 w 1058779"/>
                  <a:gd name="connsiteY0" fmla="*/ 0 h 3104147"/>
                  <a:gd name="connsiteX1" fmla="*/ 0 w 1058779"/>
                  <a:gd name="connsiteY1" fmla="*/ 160421 h 3104147"/>
                  <a:gd name="connsiteX2" fmla="*/ 1058779 w 1058779"/>
                  <a:gd name="connsiteY2" fmla="*/ 3104147 h 3104147"/>
                  <a:gd name="connsiteX3" fmla="*/ 721895 w 1058779"/>
                  <a:gd name="connsiteY3" fmla="*/ 3104147 h 3104147"/>
                  <a:gd name="connsiteX4" fmla="*/ 721895 w 1058779"/>
                  <a:gd name="connsiteY4" fmla="*/ 0 h 3104147"/>
                  <a:gd name="connsiteX0" fmla="*/ 0 w 393032"/>
                  <a:gd name="connsiteY0" fmla="*/ 0 h 3104147"/>
                  <a:gd name="connsiteX1" fmla="*/ 393032 w 393032"/>
                  <a:gd name="connsiteY1" fmla="*/ 40105 h 3104147"/>
                  <a:gd name="connsiteX2" fmla="*/ 336884 w 393032"/>
                  <a:gd name="connsiteY2" fmla="*/ 3104147 h 3104147"/>
                  <a:gd name="connsiteX3" fmla="*/ 0 w 393032"/>
                  <a:gd name="connsiteY3" fmla="*/ 3104147 h 3104147"/>
                  <a:gd name="connsiteX4" fmla="*/ 0 w 393032"/>
                  <a:gd name="connsiteY4" fmla="*/ 0 h 3104147"/>
                  <a:gd name="connsiteX0" fmla="*/ 0 w 2189748"/>
                  <a:gd name="connsiteY0" fmla="*/ 441158 h 3064042"/>
                  <a:gd name="connsiteX1" fmla="*/ 2189748 w 2189748"/>
                  <a:gd name="connsiteY1" fmla="*/ 0 h 3064042"/>
                  <a:gd name="connsiteX2" fmla="*/ 2133600 w 2189748"/>
                  <a:gd name="connsiteY2" fmla="*/ 3064042 h 3064042"/>
                  <a:gd name="connsiteX3" fmla="*/ 1796716 w 2189748"/>
                  <a:gd name="connsiteY3" fmla="*/ 3064042 h 3064042"/>
                  <a:gd name="connsiteX4" fmla="*/ 0 w 2189748"/>
                  <a:gd name="connsiteY4" fmla="*/ 441158 h 3064042"/>
                  <a:gd name="connsiteX0" fmla="*/ 0 w 2133600"/>
                  <a:gd name="connsiteY0" fmla="*/ 0 h 2622884"/>
                  <a:gd name="connsiteX1" fmla="*/ 385011 w 2133600"/>
                  <a:gd name="connsiteY1" fmla="*/ 0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385011 w 2133600"/>
                  <a:gd name="connsiteY1" fmla="*/ 0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385011 w 2133600"/>
                  <a:gd name="connsiteY1" fmla="*/ 0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529390 w 2133600"/>
                  <a:gd name="connsiteY1" fmla="*/ 88232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529390 w 2133600"/>
                  <a:gd name="connsiteY1" fmla="*/ 88232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529390 w 2133600"/>
                  <a:gd name="connsiteY1" fmla="*/ 88232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529390 w 2133600"/>
                  <a:gd name="connsiteY1" fmla="*/ 88232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529390 w 2133600"/>
                  <a:gd name="connsiteY1" fmla="*/ 88232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529390 w 2133600"/>
                  <a:gd name="connsiteY1" fmla="*/ 88232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542673"/>
                  <a:gd name="connsiteX1" fmla="*/ 529390 w 2133600"/>
                  <a:gd name="connsiteY1" fmla="*/ 8021 h 2542673"/>
                  <a:gd name="connsiteX2" fmla="*/ 2133600 w 2133600"/>
                  <a:gd name="connsiteY2" fmla="*/ 2542673 h 2542673"/>
                  <a:gd name="connsiteX3" fmla="*/ 1796716 w 2133600"/>
                  <a:gd name="connsiteY3" fmla="*/ 2542673 h 2542673"/>
                  <a:gd name="connsiteX4" fmla="*/ 0 w 2133600"/>
                  <a:gd name="connsiteY4" fmla="*/ 0 h 2542673"/>
                  <a:gd name="connsiteX0" fmla="*/ 0 w 2133600"/>
                  <a:gd name="connsiteY0" fmla="*/ 0 h 2542673"/>
                  <a:gd name="connsiteX1" fmla="*/ 529390 w 2133600"/>
                  <a:gd name="connsiteY1" fmla="*/ 8021 h 2542673"/>
                  <a:gd name="connsiteX2" fmla="*/ 2133600 w 2133600"/>
                  <a:gd name="connsiteY2" fmla="*/ 2542673 h 2542673"/>
                  <a:gd name="connsiteX3" fmla="*/ 1796716 w 2133600"/>
                  <a:gd name="connsiteY3" fmla="*/ 2542673 h 2542673"/>
                  <a:gd name="connsiteX4" fmla="*/ 0 w 2133600"/>
                  <a:gd name="connsiteY4" fmla="*/ 0 h 2542673"/>
                  <a:gd name="connsiteX0" fmla="*/ 0 w 2133600"/>
                  <a:gd name="connsiteY0" fmla="*/ 0 h 2542673"/>
                  <a:gd name="connsiteX1" fmla="*/ 529390 w 2133600"/>
                  <a:gd name="connsiteY1" fmla="*/ 8021 h 2542673"/>
                  <a:gd name="connsiteX2" fmla="*/ 2133600 w 2133600"/>
                  <a:gd name="connsiteY2" fmla="*/ 2542673 h 2542673"/>
                  <a:gd name="connsiteX3" fmla="*/ 1796716 w 2133600"/>
                  <a:gd name="connsiteY3" fmla="*/ 2542673 h 2542673"/>
                  <a:gd name="connsiteX4" fmla="*/ 0 w 2133600"/>
                  <a:gd name="connsiteY4" fmla="*/ 0 h 2542673"/>
                  <a:gd name="connsiteX0" fmla="*/ 0 w 2133600"/>
                  <a:gd name="connsiteY0" fmla="*/ 0 h 2542673"/>
                  <a:gd name="connsiteX1" fmla="*/ 417095 w 2133600"/>
                  <a:gd name="connsiteY1" fmla="*/ 40105 h 2542673"/>
                  <a:gd name="connsiteX2" fmla="*/ 2133600 w 2133600"/>
                  <a:gd name="connsiteY2" fmla="*/ 2542673 h 2542673"/>
                  <a:gd name="connsiteX3" fmla="*/ 1796716 w 2133600"/>
                  <a:gd name="connsiteY3" fmla="*/ 2542673 h 2542673"/>
                  <a:gd name="connsiteX4" fmla="*/ 0 w 2133600"/>
                  <a:gd name="connsiteY4" fmla="*/ 0 h 2542673"/>
                  <a:gd name="connsiteX0" fmla="*/ 0 w 2125578"/>
                  <a:gd name="connsiteY0" fmla="*/ 0 h 2510589"/>
                  <a:gd name="connsiteX1" fmla="*/ 409073 w 2125578"/>
                  <a:gd name="connsiteY1" fmla="*/ 8021 h 2510589"/>
                  <a:gd name="connsiteX2" fmla="*/ 2125578 w 2125578"/>
                  <a:gd name="connsiteY2" fmla="*/ 2510589 h 2510589"/>
                  <a:gd name="connsiteX3" fmla="*/ 1788694 w 2125578"/>
                  <a:gd name="connsiteY3" fmla="*/ 2510589 h 2510589"/>
                  <a:gd name="connsiteX4" fmla="*/ 0 w 2125578"/>
                  <a:gd name="connsiteY4" fmla="*/ 0 h 2510589"/>
                  <a:gd name="connsiteX0" fmla="*/ 0 w 2117557"/>
                  <a:gd name="connsiteY0" fmla="*/ 0 h 2510589"/>
                  <a:gd name="connsiteX1" fmla="*/ 401052 w 2117557"/>
                  <a:gd name="connsiteY1" fmla="*/ 8021 h 2510589"/>
                  <a:gd name="connsiteX2" fmla="*/ 2117557 w 2117557"/>
                  <a:gd name="connsiteY2" fmla="*/ 2510589 h 2510589"/>
                  <a:gd name="connsiteX3" fmla="*/ 1780673 w 2117557"/>
                  <a:gd name="connsiteY3" fmla="*/ 2510589 h 2510589"/>
                  <a:gd name="connsiteX4" fmla="*/ 0 w 2117557"/>
                  <a:gd name="connsiteY4" fmla="*/ 0 h 2510589"/>
                  <a:gd name="connsiteX0" fmla="*/ 0 w 2117557"/>
                  <a:gd name="connsiteY0" fmla="*/ 16042 h 2502568"/>
                  <a:gd name="connsiteX1" fmla="*/ 401052 w 2117557"/>
                  <a:gd name="connsiteY1" fmla="*/ 0 h 2502568"/>
                  <a:gd name="connsiteX2" fmla="*/ 2117557 w 2117557"/>
                  <a:gd name="connsiteY2" fmla="*/ 2502568 h 2502568"/>
                  <a:gd name="connsiteX3" fmla="*/ 1780673 w 2117557"/>
                  <a:gd name="connsiteY3" fmla="*/ 2502568 h 2502568"/>
                  <a:gd name="connsiteX4" fmla="*/ 0 w 2117557"/>
                  <a:gd name="connsiteY4" fmla="*/ 16042 h 2502568"/>
                  <a:gd name="connsiteX0" fmla="*/ 0 w 2109536"/>
                  <a:gd name="connsiteY0" fmla="*/ 0 h 2510589"/>
                  <a:gd name="connsiteX1" fmla="*/ 393031 w 2109536"/>
                  <a:gd name="connsiteY1" fmla="*/ 8021 h 2510589"/>
                  <a:gd name="connsiteX2" fmla="*/ 2109536 w 2109536"/>
                  <a:gd name="connsiteY2" fmla="*/ 2510589 h 2510589"/>
                  <a:gd name="connsiteX3" fmla="*/ 1772652 w 2109536"/>
                  <a:gd name="connsiteY3" fmla="*/ 2510589 h 2510589"/>
                  <a:gd name="connsiteX4" fmla="*/ 0 w 2109536"/>
                  <a:gd name="connsiteY4" fmla="*/ 0 h 2510589"/>
                  <a:gd name="connsiteX0" fmla="*/ 0 w 2109536"/>
                  <a:gd name="connsiteY0" fmla="*/ 0 h 2502568"/>
                  <a:gd name="connsiteX1" fmla="*/ 393031 w 2109536"/>
                  <a:gd name="connsiteY1" fmla="*/ 0 h 2502568"/>
                  <a:gd name="connsiteX2" fmla="*/ 2109536 w 2109536"/>
                  <a:gd name="connsiteY2" fmla="*/ 2502568 h 2502568"/>
                  <a:gd name="connsiteX3" fmla="*/ 1772652 w 2109536"/>
                  <a:gd name="connsiteY3" fmla="*/ 2502568 h 2502568"/>
                  <a:gd name="connsiteX4" fmla="*/ 0 w 2109536"/>
                  <a:gd name="connsiteY4" fmla="*/ 0 h 2502568"/>
                  <a:gd name="connsiteX0" fmla="*/ 0 w 2109536"/>
                  <a:gd name="connsiteY0" fmla="*/ 8021 h 2510589"/>
                  <a:gd name="connsiteX1" fmla="*/ 441158 w 2109536"/>
                  <a:gd name="connsiteY1" fmla="*/ 0 h 2510589"/>
                  <a:gd name="connsiteX2" fmla="*/ 2109536 w 2109536"/>
                  <a:gd name="connsiteY2" fmla="*/ 2510589 h 2510589"/>
                  <a:gd name="connsiteX3" fmla="*/ 1772652 w 2109536"/>
                  <a:gd name="connsiteY3" fmla="*/ 2510589 h 2510589"/>
                  <a:gd name="connsiteX4" fmla="*/ 0 w 2109536"/>
                  <a:gd name="connsiteY4" fmla="*/ 8021 h 2510589"/>
                  <a:gd name="connsiteX0" fmla="*/ 0 w 2109536"/>
                  <a:gd name="connsiteY0" fmla="*/ 8021 h 2510589"/>
                  <a:gd name="connsiteX1" fmla="*/ 441158 w 2109536"/>
                  <a:gd name="connsiteY1" fmla="*/ 0 h 2510589"/>
                  <a:gd name="connsiteX2" fmla="*/ 2109536 w 2109536"/>
                  <a:gd name="connsiteY2" fmla="*/ 2510589 h 2510589"/>
                  <a:gd name="connsiteX3" fmla="*/ 1772652 w 2109536"/>
                  <a:gd name="connsiteY3" fmla="*/ 2510589 h 2510589"/>
                  <a:gd name="connsiteX4" fmla="*/ 0 w 2109536"/>
                  <a:gd name="connsiteY4" fmla="*/ 8021 h 2510589"/>
                  <a:gd name="connsiteX0" fmla="*/ 0 w 2109536"/>
                  <a:gd name="connsiteY0" fmla="*/ 8021 h 2510589"/>
                  <a:gd name="connsiteX1" fmla="*/ 441158 w 2109536"/>
                  <a:gd name="connsiteY1" fmla="*/ 0 h 2510589"/>
                  <a:gd name="connsiteX2" fmla="*/ 2109536 w 2109536"/>
                  <a:gd name="connsiteY2" fmla="*/ 2510589 h 2510589"/>
                  <a:gd name="connsiteX3" fmla="*/ 1772652 w 2109536"/>
                  <a:gd name="connsiteY3" fmla="*/ 2510589 h 2510589"/>
                  <a:gd name="connsiteX4" fmla="*/ 0 w 2109536"/>
                  <a:gd name="connsiteY4" fmla="*/ 8021 h 2510589"/>
                  <a:gd name="connsiteX0" fmla="*/ 0 w 2109536"/>
                  <a:gd name="connsiteY0" fmla="*/ 8021 h 2510589"/>
                  <a:gd name="connsiteX1" fmla="*/ 441158 w 2109536"/>
                  <a:gd name="connsiteY1" fmla="*/ 0 h 2510589"/>
                  <a:gd name="connsiteX2" fmla="*/ 2109536 w 2109536"/>
                  <a:gd name="connsiteY2" fmla="*/ 2510589 h 2510589"/>
                  <a:gd name="connsiteX3" fmla="*/ 1772652 w 2109536"/>
                  <a:gd name="connsiteY3" fmla="*/ 2510589 h 2510589"/>
                  <a:gd name="connsiteX4" fmla="*/ 0 w 2109536"/>
                  <a:gd name="connsiteY4" fmla="*/ 8021 h 2510589"/>
                  <a:gd name="connsiteX0" fmla="*/ 0 w 2109536"/>
                  <a:gd name="connsiteY0" fmla="*/ 8021 h 2510589"/>
                  <a:gd name="connsiteX1" fmla="*/ 441158 w 2109536"/>
                  <a:gd name="connsiteY1" fmla="*/ 0 h 2510589"/>
                  <a:gd name="connsiteX2" fmla="*/ 2109536 w 2109536"/>
                  <a:gd name="connsiteY2" fmla="*/ 2510589 h 2510589"/>
                  <a:gd name="connsiteX3" fmla="*/ 1820779 w 2109536"/>
                  <a:gd name="connsiteY3" fmla="*/ 2510589 h 2510589"/>
                  <a:gd name="connsiteX4" fmla="*/ 0 w 2109536"/>
                  <a:gd name="connsiteY4" fmla="*/ 8021 h 2510589"/>
                  <a:gd name="connsiteX0" fmla="*/ 0 w 1997242"/>
                  <a:gd name="connsiteY0" fmla="*/ 0 h 2510589"/>
                  <a:gd name="connsiteX1" fmla="*/ 328864 w 1997242"/>
                  <a:gd name="connsiteY1" fmla="*/ 0 h 2510589"/>
                  <a:gd name="connsiteX2" fmla="*/ 1997242 w 1997242"/>
                  <a:gd name="connsiteY2" fmla="*/ 2510589 h 2510589"/>
                  <a:gd name="connsiteX3" fmla="*/ 1708485 w 1997242"/>
                  <a:gd name="connsiteY3" fmla="*/ 2510589 h 2510589"/>
                  <a:gd name="connsiteX4" fmla="*/ 0 w 1997242"/>
                  <a:gd name="connsiteY4" fmla="*/ 0 h 2510589"/>
                  <a:gd name="connsiteX0" fmla="*/ 0 w 1997242"/>
                  <a:gd name="connsiteY0" fmla="*/ 0 h 2510589"/>
                  <a:gd name="connsiteX1" fmla="*/ 328864 w 1997242"/>
                  <a:gd name="connsiteY1" fmla="*/ 0 h 2510589"/>
                  <a:gd name="connsiteX2" fmla="*/ 1997242 w 1997242"/>
                  <a:gd name="connsiteY2" fmla="*/ 2510589 h 2510589"/>
                  <a:gd name="connsiteX3" fmla="*/ 1708485 w 1997242"/>
                  <a:gd name="connsiteY3" fmla="*/ 2510589 h 2510589"/>
                  <a:gd name="connsiteX4" fmla="*/ 0 w 1997242"/>
                  <a:gd name="connsiteY4" fmla="*/ 0 h 2510589"/>
                  <a:gd name="connsiteX0" fmla="*/ 0 w 1997242"/>
                  <a:gd name="connsiteY0" fmla="*/ 0 h 2510589"/>
                  <a:gd name="connsiteX1" fmla="*/ 328864 w 1997242"/>
                  <a:gd name="connsiteY1" fmla="*/ 0 h 2510589"/>
                  <a:gd name="connsiteX2" fmla="*/ 1997242 w 1997242"/>
                  <a:gd name="connsiteY2" fmla="*/ 2510589 h 2510589"/>
                  <a:gd name="connsiteX3" fmla="*/ 1708485 w 1997242"/>
                  <a:gd name="connsiteY3" fmla="*/ 2510589 h 2510589"/>
                  <a:gd name="connsiteX4" fmla="*/ 0 w 1997242"/>
                  <a:gd name="connsiteY4" fmla="*/ 0 h 2510589"/>
                  <a:gd name="connsiteX0" fmla="*/ 0 w 1997242"/>
                  <a:gd name="connsiteY0" fmla="*/ 0 h 2510589"/>
                  <a:gd name="connsiteX1" fmla="*/ 328864 w 1997242"/>
                  <a:gd name="connsiteY1" fmla="*/ 0 h 2510589"/>
                  <a:gd name="connsiteX2" fmla="*/ 1997242 w 1997242"/>
                  <a:gd name="connsiteY2" fmla="*/ 2510589 h 2510589"/>
                  <a:gd name="connsiteX3" fmla="*/ 1708485 w 1997242"/>
                  <a:gd name="connsiteY3" fmla="*/ 2510589 h 2510589"/>
                  <a:gd name="connsiteX4" fmla="*/ 0 w 1997242"/>
                  <a:gd name="connsiteY4" fmla="*/ 0 h 2510589"/>
                  <a:gd name="connsiteX0" fmla="*/ 0 w 1997242"/>
                  <a:gd name="connsiteY0" fmla="*/ 0 h 2526631"/>
                  <a:gd name="connsiteX1" fmla="*/ 328864 w 1997242"/>
                  <a:gd name="connsiteY1" fmla="*/ 0 h 2526631"/>
                  <a:gd name="connsiteX2" fmla="*/ 1997242 w 1997242"/>
                  <a:gd name="connsiteY2" fmla="*/ 2510589 h 2526631"/>
                  <a:gd name="connsiteX3" fmla="*/ 1588170 w 1997242"/>
                  <a:gd name="connsiteY3" fmla="*/ 2526631 h 2526631"/>
                  <a:gd name="connsiteX4" fmla="*/ 0 w 1997242"/>
                  <a:gd name="connsiteY4" fmla="*/ 0 h 2526631"/>
                  <a:gd name="connsiteX0" fmla="*/ 0 w 1997242"/>
                  <a:gd name="connsiteY0" fmla="*/ 0 h 2526631"/>
                  <a:gd name="connsiteX1" fmla="*/ 328864 w 1997242"/>
                  <a:gd name="connsiteY1" fmla="*/ 0 h 2526631"/>
                  <a:gd name="connsiteX2" fmla="*/ 1997242 w 1997242"/>
                  <a:gd name="connsiteY2" fmla="*/ 2510589 h 2526631"/>
                  <a:gd name="connsiteX3" fmla="*/ 1676402 w 1997242"/>
                  <a:gd name="connsiteY3" fmla="*/ 2526631 h 2526631"/>
                  <a:gd name="connsiteX4" fmla="*/ 0 w 1997242"/>
                  <a:gd name="connsiteY4" fmla="*/ 0 h 2526631"/>
                  <a:gd name="connsiteX0" fmla="*/ 0 w 1997242"/>
                  <a:gd name="connsiteY0" fmla="*/ 0 h 2526631"/>
                  <a:gd name="connsiteX1" fmla="*/ 328864 w 1997242"/>
                  <a:gd name="connsiteY1" fmla="*/ 0 h 2526631"/>
                  <a:gd name="connsiteX2" fmla="*/ 1997242 w 1997242"/>
                  <a:gd name="connsiteY2" fmla="*/ 2510589 h 2526631"/>
                  <a:gd name="connsiteX3" fmla="*/ 1676402 w 1997242"/>
                  <a:gd name="connsiteY3" fmla="*/ 2526631 h 2526631"/>
                  <a:gd name="connsiteX4" fmla="*/ 0 w 1997242"/>
                  <a:gd name="connsiteY4" fmla="*/ 0 h 2526631"/>
                  <a:gd name="connsiteX0" fmla="*/ 0 w 1997242"/>
                  <a:gd name="connsiteY0" fmla="*/ 0 h 2526631"/>
                  <a:gd name="connsiteX1" fmla="*/ 328864 w 1997242"/>
                  <a:gd name="connsiteY1" fmla="*/ 0 h 2526631"/>
                  <a:gd name="connsiteX2" fmla="*/ 1997242 w 1997242"/>
                  <a:gd name="connsiteY2" fmla="*/ 2510589 h 2526631"/>
                  <a:gd name="connsiteX3" fmla="*/ 1676402 w 1997242"/>
                  <a:gd name="connsiteY3" fmla="*/ 2526631 h 2526631"/>
                  <a:gd name="connsiteX4" fmla="*/ 0 w 1997242"/>
                  <a:gd name="connsiteY4" fmla="*/ 0 h 2526631"/>
                  <a:gd name="connsiteX0" fmla="*/ 0 w 1997242"/>
                  <a:gd name="connsiteY0" fmla="*/ 0 h 2526631"/>
                  <a:gd name="connsiteX1" fmla="*/ 328864 w 1997242"/>
                  <a:gd name="connsiteY1" fmla="*/ 0 h 2526631"/>
                  <a:gd name="connsiteX2" fmla="*/ 1997242 w 1997242"/>
                  <a:gd name="connsiteY2" fmla="*/ 2510589 h 2526631"/>
                  <a:gd name="connsiteX3" fmla="*/ 1676402 w 1997242"/>
                  <a:gd name="connsiteY3" fmla="*/ 2526631 h 2526631"/>
                  <a:gd name="connsiteX4" fmla="*/ 0 w 1997242"/>
                  <a:gd name="connsiteY4" fmla="*/ 0 h 2526631"/>
                  <a:gd name="connsiteX0" fmla="*/ 0 w 1997242"/>
                  <a:gd name="connsiteY0" fmla="*/ 0 h 2510589"/>
                  <a:gd name="connsiteX1" fmla="*/ 328864 w 1997242"/>
                  <a:gd name="connsiteY1" fmla="*/ 0 h 2510589"/>
                  <a:gd name="connsiteX2" fmla="*/ 1997242 w 1997242"/>
                  <a:gd name="connsiteY2" fmla="*/ 2510589 h 2510589"/>
                  <a:gd name="connsiteX3" fmla="*/ 1668381 w 1997242"/>
                  <a:gd name="connsiteY3" fmla="*/ 2490277 h 2510589"/>
                  <a:gd name="connsiteX4" fmla="*/ 0 w 1997242"/>
                  <a:gd name="connsiteY4" fmla="*/ 0 h 2510589"/>
                  <a:gd name="connsiteX0" fmla="*/ 0 w 1997242"/>
                  <a:gd name="connsiteY0" fmla="*/ 0 h 2517543"/>
                  <a:gd name="connsiteX1" fmla="*/ 328864 w 1997242"/>
                  <a:gd name="connsiteY1" fmla="*/ 0 h 2517543"/>
                  <a:gd name="connsiteX2" fmla="*/ 1997242 w 1997242"/>
                  <a:gd name="connsiteY2" fmla="*/ 2510589 h 2517543"/>
                  <a:gd name="connsiteX3" fmla="*/ 1668381 w 1997242"/>
                  <a:gd name="connsiteY3" fmla="*/ 2517543 h 2517543"/>
                  <a:gd name="connsiteX4" fmla="*/ 0 w 1997242"/>
                  <a:gd name="connsiteY4" fmla="*/ 0 h 2517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7242" h="2517543">
                    <a:moveTo>
                      <a:pt x="0" y="0"/>
                    </a:moveTo>
                    <a:lnTo>
                      <a:pt x="328864" y="0"/>
                    </a:lnTo>
                    <a:cubicBezTo>
                      <a:pt x="1007980" y="256675"/>
                      <a:pt x="989263" y="1820778"/>
                      <a:pt x="1997242" y="2510589"/>
                    </a:cubicBezTo>
                    <a:cubicBezTo>
                      <a:pt x="1764631" y="2502568"/>
                      <a:pt x="1780676" y="2517543"/>
                      <a:pt x="1668381" y="2517543"/>
                    </a:cubicBezTo>
                    <a:cubicBezTo>
                      <a:pt x="1005308" y="2188679"/>
                      <a:pt x="743284" y="280738"/>
                      <a:pt x="0" y="0"/>
                    </a:cubicBezTo>
                    <a:close/>
                  </a:path>
                </a:pathLst>
              </a:custGeo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正方形/長方形 3">
                <a:extLst>
                  <a:ext uri="{FF2B5EF4-FFF2-40B4-BE49-F238E27FC236}">
                    <a16:creationId xmlns:a16="http://schemas.microsoft.com/office/drawing/2014/main" id="{3860CC8B-4F64-4F81-B021-CE7D5743AF44}"/>
                  </a:ext>
                </a:extLst>
              </p:cNvPr>
              <p:cNvSpPr/>
              <p:nvPr/>
            </p:nvSpPr>
            <p:spPr>
              <a:xfrm flipH="1">
                <a:off x="3149767" y="2505075"/>
                <a:ext cx="2136610" cy="1970672"/>
              </a:xfrm>
              <a:custGeom>
                <a:avLst/>
                <a:gdLst>
                  <a:gd name="connsiteX0" fmla="*/ 0 w 336884"/>
                  <a:gd name="connsiteY0" fmla="*/ 0 h 3104147"/>
                  <a:gd name="connsiteX1" fmla="*/ 336884 w 336884"/>
                  <a:gd name="connsiteY1" fmla="*/ 0 h 3104147"/>
                  <a:gd name="connsiteX2" fmla="*/ 336884 w 336884"/>
                  <a:gd name="connsiteY2" fmla="*/ 3104147 h 3104147"/>
                  <a:gd name="connsiteX3" fmla="*/ 0 w 336884"/>
                  <a:gd name="connsiteY3" fmla="*/ 3104147 h 3104147"/>
                  <a:gd name="connsiteX4" fmla="*/ 0 w 336884"/>
                  <a:gd name="connsiteY4" fmla="*/ 0 h 3104147"/>
                  <a:gd name="connsiteX0" fmla="*/ 721895 w 1058779"/>
                  <a:gd name="connsiteY0" fmla="*/ 0 h 3104147"/>
                  <a:gd name="connsiteX1" fmla="*/ 0 w 1058779"/>
                  <a:gd name="connsiteY1" fmla="*/ 160421 h 3104147"/>
                  <a:gd name="connsiteX2" fmla="*/ 1058779 w 1058779"/>
                  <a:gd name="connsiteY2" fmla="*/ 3104147 h 3104147"/>
                  <a:gd name="connsiteX3" fmla="*/ 721895 w 1058779"/>
                  <a:gd name="connsiteY3" fmla="*/ 3104147 h 3104147"/>
                  <a:gd name="connsiteX4" fmla="*/ 721895 w 1058779"/>
                  <a:gd name="connsiteY4" fmla="*/ 0 h 3104147"/>
                  <a:gd name="connsiteX0" fmla="*/ 0 w 393032"/>
                  <a:gd name="connsiteY0" fmla="*/ 0 h 3104147"/>
                  <a:gd name="connsiteX1" fmla="*/ 393032 w 393032"/>
                  <a:gd name="connsiteY1" fmla="*/ 40105 h 3104147"/>
                  <a:gd name="connsiteX2" fmla="*/ 336884 w 393032"/>
                  <a:gd name="connsiteY2" fmla="*/ 3104147 h 3104147"/>
                  <a:gd name="connsiteX3" fmla="*/ 0 w 393032"/>
                  <a:gd name="connsiteY3" fmla="*/ 3104147 h 3104147"/>
                  <a:gd name="connsiteX4" fmla="*/ 0 w 393032"/>
                  <a:gd name="connsiteY4" fmla="*/ 0 h 3104147"/>
                  <a:gd name="connsiteX0" fmla="*/ 0 w 2189748"/>
                  <a:gd name="connsiteY0" fmla="*/ 441158 h 3064042"/>
                  <a:gd name="connsiteX1" fmla="*/ 2189748 w 2189748"/>
                  <a:gd name="connsiteY1" fmla="*/ 0 h 3064042"/>
                  <a:gd name="connsiteX2" fmla="*/ 2133600 w 2189748"/>
                  <a:gd name="connsiteY2" fmla="*/ 3064042 h 3064042"/>
                  <a:gd name="connsiteX3" fmla="*/ 1796716 w 2189748"/>
                  <a:gd name="connsiteY3" fmla="*/ 3064042 h 3064042"/>
                  <a:gd name="connsiteX4" fmla="*/ 0 w 2189748"/>
                  <a:gd name="connsiteY4" fmla="*/ 441158 h 3064042"/>
                  <a:gd name="connsiteX0" fmla="*/ 0 w 2133600"/>
                  <a:gd name="connsiteY0" fmla="*/ 0 h 2622884"/>
                  <a:gd name="connsiteX1" fmla="*/ 385011 w 2133600"/>
                  <a:gd name="connsiteY1" fmla="*/ 0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385011 w 2133600"/>
                  <a:gd name="connsiteY1" fmla="*/ 0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385011 w 2133600"/>
                  <a:gd name="connsiteY1" fmla="*/ 0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529390 w 2133600"/>
                  <a:gd name="connsiteY1" fmla="*/ 88232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529390 w 2133600"/>
                  <a:gd name="connsiteY1" fmla="*/ 88232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529390 w 2133600"/>
                  <a:gd name="connsiteY1" fmla="*/ 88232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529390 w 2133600"/>
                  <a:gd name="connsiteY1" fmla="*/ 88232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529390 w 2133600"/>
                  <a:gd name="connsiteY1" fmla="*/ 88232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529390 w 2133600"/>
                  <a:gd name="connsiteY1" fmla="*/ 88232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542673"/>
                  <a:gd name="connsiteX1" fmla="*/ 529390 w 2133600"/>
                  <a:gd name="connsiteY1" fmla="*/ 8021 h 2542673"/>
                  <a:gd name="connsiteX2" fmla="*/ 2133600 w 2133600"/>
                  <a:gd name="connsiteY2" fmla="*/ 2542673 h 2542673"/>
                  <a:gd name="connsiteX3" fmla="*/ 1796716 w 2133600"/>
                  <a:gd name="connsiteY3" fmla="*/ 2542673 h 2542673"/>
                  <a:gd name="connsiteX4" fmla="*/ 0 w 2133600"/>
                  <a:gd name="connsiteY4" fmla="*/ 0 h 2542673"/>
                  <a:gd name="connsiteX0" fmla="*/ 0 w 2133600"/>
                  <a:gd name="connsiteY0" fmla="*/ 0 h 2542673"/>
                  <a:gd name="connsiteX1" fmla="*/ 529390 w 2133600"/>
                  <a:gd name="connsiteY1" fmla="*/ 8021 h 2542673"/>
                  <a:gd name="connsiteX2" fmla="*/ 2133600 w 2133600"/>
                  <a:gd name="connsiteY2" fmla="*/ 2542673 h 2542673"/>
                  <a:gd name="connsiteX3" fmla="*/ 1796716 w 2133600"/>
                  <a:gd name="connsiteY3" fmla="*/ 2542673 h 2542673"/>
                  <a:gd name="connsiteX4" fmla="*/ 0 w 2133600"/>
                  <a:gd name="connsiteY4" fmla="*/ 0 h 2542673"/>
                  <a:gd name="connsiteX0" fmla="*/ 0 w 2133600"/>
                  <a:gd name="connsiteY0" fmla="*/ 0 h 2542673"/>
                  <a:gd name="connsiteX1" fmla="*/ 529390 w 2133600"/>
                  <a:gd name="connsiteY1" fmla="*/ 8021 h 2542673"/>
                  <a:gd name="connsiteX2" fmla="*/ 2133600 w 2133600"/>
                  <a:gd name="connsiteY2" fmla="*/ 2542673 h 2542673"/>
                  <a:gd name="connsiteX3" fmla="*/ 1796716 w 2133600"/>
                  <a:gd name="connsiteY3" fmla="*/ 2542673 h 2542673"/>
                  <a:gd name="connsiteX4" fmla="*/ 0 w 2133600"/>
                  <a:gd name="connsiteY4" fmla="*/ 0 h 2542673"/>
                  <a:gd name="connsiteX0" fmla="*/ 0 w 2133600"/>
                  <a:gd name="connsiteY0" fmla="*/ 0 h 2542673"/>
                  <a:gd name="connsiteX1" fmla="*/ 417095 w 2133600"/>
                  <a:gd name="connsiteY1" fmla="*/ 40105 h 2542673"/>
                  <a:gd name="connsiteX2" fmla="*/ 2133600 w 2133600"/>
                  <a:gd name="connsiteY2" fmla="*/ 2542673 h 2542673"/>
                  <a:gd name="connsiteX3" fmla="*/ 1796716 w 2133600"/>
                  <a:gd name="connsiteY3" fmla="*/ 2542673 h 2542673"/>
                  <a:gd name="connsiteX4" fmla="*/ 0 w 2133600"/>
                  <a:gd name="connsiteY4" fmla="*/ 0 h 2542673"/>
                  <a:gd name="connsiteX0" fmla="*/ 0 w 2125578"/>
                  <a:gd name="connsiteY0" fmla="*/ 0 h 2510589"/>
                  <a:gd name="connsiteX1" fmla="*/ 409073 w 2125578"/>
                  <a:gd name="connsiteY1" fmla="*/ 8021 h 2510589"/>
                  <a:gd name="connsiteX2" fmla="*/ 2125578 w 2125578"/>
                  <a:gd name="connsiteY2" fmla="*/ 2510589 h 2510589"/>
                  <a:gd name="connsiteX3" fmla="*/ 1788694 w 2125578"/>
                  <a:gd name="connsiteY3" fmla="*/ 2510589 h 2510589"/>
                  <a:gd name="connsiteX4" fmla="*/ 0 w 2125578"/>
                  <a:gd name="connsiteY4" fmla="*/ 0 h 2510589"/>
                  <a:gd name="connsiteX0" fmla="*/ 0 w 2117557"/>
                  <a:gd name="connsiteY0" fmla="*/ 0 h 2510589"/>
                  <a:gd name="connsiteX1" fmla="*/ 401052 w 2117557"/>
                  <a:gd name="connsiteY1" fmla="*/ 8021 h 2510589"/>
                  <a:gd name="connsiteX2" fmla="*/ 2117557 w 2117557"/>
                  <a:gd name="connsiteY2" fmla="*/ 2510589 h 2510589"/>
                  <a:gd name="connsiteX3" fmla="*/ 1780673 w 2117557"/>
                  <a:gd name="connsiteY3" fmla="*/ 2510589 h 2510589"/>
                  <a:gd name="connsiteX4" fmla="*/ 0 w 2117557"/>
                  <a:gd name="connsiteY4" fmla="*/ 0 h 2510589"/>
                  <a:gd name="connsiteX0" fmla="*/ 0 w 2117557"/>
                  <a:gd name="connsiteY0" fmla="*/ 16042 h 2502568"/>
                  <a:gd name="connsiteX1" fmla="*/ 401052 w 2117557"/>
                  <a:gd name="connsiteY1" fmla="*/ 0 h 2502568"/>
                  <a:gd name="connsiteX2" fmla="*/ 2117557 w 2117557"/>
                  <a:gd name="connsiteY2" fmla="*/ 2502568 h 2502568"/>
                  <a:gd name="connsiteX3" fmla="*/ 1780673 w 2117557"/>
                  <a:gd name="connsiteY3" fmla="*/ 2502568 h 2502568"/>
                  <a:gd name="connsiteX4" fmla="*/ 0 w 2117557"/>
                  <a:gd name="connsiteY4" fmla="*/ 16042 h 2502568"/>
                  <a:gd name="connsiteX0" fmla="*/ 0 w 2109536"/>
                  <a:gd name="connsiteY0" fmla="*/ 0 h 2510589"/>
                  <a:gd name="connsiteX1" fmla="*/ 393031 w 2109536"/>
                  <a:gd name="connsiteY1" fmla="*/ 8021 h 2510589"/>
                  <a:gd name="connsiteX2" fmla="*/ 2109536 w 2109536"/>
                  <a:gd name="connsiteY2" fmla="*/ 2510589 h 2510589"/>
                  <a:gd name="connsiteX3" fmla="*/ 1772652 w 2109536"/>
                  <a:gd name="connsiteY3" fmla="*/ 2510589 h 2510589"/>
                  <a:gd name="connsiteX4" fmla="*/ 0 w 2109536"/>
                  <a:gd name="connsiteY4" fmla="*/ 0 h 2510589"/>
                  <a:gd name="connsiteX0" fmla="*/ 0 w 2109536"/>
                  <a:gd name="connsiteY0" fmla="*/ 0 h 2502568"/>
                  <a:gd name="connsiteX1" fmla="*/ 393031 w 2109536"/>
                  <a:gd name="connsiteY1" fmla="*/ 0 h 2502568"/>
                  <a:gd name="connsiteX2" fmla="*/ 2109536 w 2109536"/>
                  <a:gd name="connsiteY2" fmla="*/ 2502568 h 2502568"/>
                  <a:gd name="connsiteX3" fmla="*/ 1772652 w 2109536"/>
                  <a:gd name="connsiteY3" fmla="*/ 2502568 h 2502568"/>
                  <a:gd name="connsiteX4" fmla="*/ 0 w 2109536"/>
                  <a:gd name="connsiteY4" fmla="*/ 0 h 2502568"/>
                  <a:gd name="connsiteX0" fmla="*/ 0 w 2109536"/>
                  <a:gd name="connsiteY0" fmla="*/ 8021 h 2510589"/>
                  <a:gd name="connsiteX1" fmla="*/ 441158 w 2109536"/>
                  <a:gd name="connsiteY1" fmla="*/ 0 h 2510589"/>
                  <a:gd name="connsiteX2" fmla="*/ 2109536 w 2109536"/>
                  <a:gd name="connsiteY2" fmla="*/ 2510589 h 2510589"/>
                  <a:gd name="connsiteX3" fmla="*/ 1772652 w 2109536"/>
                  <a:gd name="connsiteY3" fmla="*/ 2510589 h 2510589"/>
                  <a:gd name="connsiteX4" fmla="*/ 0 w 2109536"/>
                  <a:gd name="connsiteY4" fmla="*/ 8021 h 2510589"/>
                  <a:gd name="connsiteX0" fmla="*/ 0 w 2109536"/>
                  <a:gd name="connsiteY0" fmla="*/ 8021 h 2510589"/>
                  <a:gd name="connsiteX1" fmla="*/ 441158 w 2109536"/>
                  <a:gd name="connsiteY1" fmla="*/ 0 h 2510589"/>
                  <a:gd name="connsiteX2" fmla="*/ 2109536 w 2109536"/>
                  <a:gd name="connsiteY2" fmla="*/ 2510589 h 2510589"/>
                  <a:gd name="connsiteX3" fmla="*/ 1772652 w 2109536"/>
                  <a:gd name="connsiteY3" fmla="*/ 2510589 h 2510589"/>
                  <a:gd name="connsiteX4" fmla="*/ 0 w 2109536"/>
                  <a:gd name="connsiteY4" fmla="*/ 8021 h 2510589"/>
                  <a:gd name="connsiteX0" fmla="*/ 0 w 2109536"/>
                  <a:gd name="connsiteY0" fmla="*/ 8021 h 2510589"/>
                  <a:gd name="connsiteX1" fmla="*/ 441158 w 2109536"/>
                  <a:gd name="connsiteY1" fmla="*/ 0 h 2510589"/>
                  <a:gd name="connsiteX2" fmla="*/ 2109536 w 2109536"/>
                  <a:gd name="connsiteY2" fmla="*/ 2510589 h 2510589"/>
                  <a:gd name="connsiteX3" fmla="*/ 1772652 w 2109536"/>
                  <a:gd name="connsiteY3" fmla="*/ 2510589 h 2510589"/>
                  <a:gd name="connsiteX4" fmla="*/ 0 w 2109536"/>
                  <a:gd name="connsiteY4" fmla="*/ 8021 h 2510589"/>
                  <a:gd name="connsiteX0" fmla="*/ 0 w 2109536"/>
                  <a:gd name="connsiteY0" fmla="*/ 8021 h 2510589"/>
                  <a:gd name="connsiteX1" fmla="*/ 441158 w 2109536"/>
                  <a:gd name="connsiteY1" fmla="*/ 0 h 2510589"/>
                  <a:gd name="connsiteX2" fmla="*/ 2109536 w 2109536"/>
                  <a:gd name="connsiteY2" fmla="*/ 2510589 h 2510589"/>
                  <a:gd name="connsiteX3" fmla="*/ 1772652 w 2109536"/>
                  <a:gd name="connsiteY3" fmla="*/ 2510589 h 2510589"/>
                  <a:gd name="connsiteX4" fmla="*/ 0 w 2109536"/>
                  <a:gd name="connsiteY4" fmla="*/ 8021 h 2510589"/>
                  <a:gd name="connsiteX0" fmla="*/ 0 w 2109536"/>
                  <a:gd name="connsiteY0" fmla="*/ 8021 h 2510589"/>
                  <a:gd name="connsiteX1" fmla="*/ 441158 w 2109536"/>
                  <a:gd name="connsiteY1" fmla="*/ 0 h 2510589"/>
                  <a:gd name="connsiteX2" fmla="*/ 2109536 w 2109536"/>
                  <a:gd name="connsiteY2" fmla="*/ 2510589 h 2510589"/>
                  <a:gd name="connsiteX3" fmla="*/ 1820779 w 2109536"/>
                  <a:gd name="connsiteY3" fmla="*/ 2510589 h 2510589"/>
                  <a:gd name="connsiteX4" fmla="*/ 0 w 2109536"/>
                  <a:gd name="connsiteY4" fmla="*/ 8021 h 2510589"/>
                  <a:gd name="connsiteX0" fmla="*/ 0 w 1997242"/>
                  <a:gd name="connsiteY0" fmla="*/ 0 h 2510589"/>
                  <a:gd name="connsiteX1" fmla="*/ 328864 w 1997242"/>
                  <a:gd name="connsiteY1" fmla="*/ 0 h 2510589"/>
                  <a:gd name="connsiteX2" fmla="*/ 1997242 w 1997242"/>
                  <a:gd name="connsiteY2" fmla="*/ 2510589 h 2510589"/>
                  <a:gd name="connsiteX3" fmla="*/ 1708485 w 1997242"/>
                  <a:gd name="connsiteY3" fmla="*/ 2510589 h 2510589"/>
                  <a:gd name="connsiteX4" fmla="*/ 0 w 1997242"/>
                  <a:gd name="connsiteY4" fmla="*/ 0 h 2510589"/>
                  <a:gd name="connsiteX0" fmla="*/ 0 w 1997242"/>
                  <a:gd name="connsiteY0" fmla="*/ 0 h 2510589"/>
                  <a:gd name="connsiteX1" fmla="*/ 328864 w 1997242"/>
                  <a:gd name="connsiteY1" fmla="*/ 0 h 2510589"/>
                  <a:gd name="connsiteX2" fmla="*/ 1997242 w 1997242"/>
                  <a:gd name="connsiteY2" fmla="*/ 2510589 h 2510589"/>
                  <a:gd name="connsiteX3" fmla="*/ 1708485 w 1997242"/>
                  <a:gd name="connsiteY3" fmla="*/ 2510589 h 2510589"/>
                  <a:gd name="connsiteX4" fmla="*/ 0 w 1997242"/>
                  <a:gd name="connsiteY4" fmla="*/ 0 h 2510589"/>
                  <a:gd name="connsiteX0" fmla="*/ 0 w 1997242"/>
                  <a:gd name="connsiteY0" fmla="*/ 0 h 2510589"/>
                  <a:gd name="connsiteX1" fmla="*/ 328864 w 1997242"/>
                  <a:gd name="connsiteY1" fmla="*/ 0 h 2510589"/>
                  <a:gd name="connsiteX2" fmla="*/ 1997242 w 1997242"/>
                  <a:gd name="connsiteY2" fmla="*/ 2510589 h 2510589"/>
                  <a:gd name="connsiteX3" fmla="*/ 1708485 w 1997242"/>
                  <a:gd name="connsiteY3" fmla="*/ 2510589 h 2510589"/>
                  <a:gd name="connsiteX4" fmla="*/ 0 w 1997242"/>
                  <a:gd name="connsiteY4" fmla="*/ 0 h 2510589"/>
                  <a:gd name="connsiteX0" fmla="*/ 0 w 1997242"/>
                  <a:gd name="connsiteY0" fmla="*/ 0 h 2510589"/>
                  <a:gd name="connsiteX1" fmla="*/ 328864 w 1997242"/>
                  <a:gd name="connsiteY1" fmla="*/ 0 h 2510589"/>
                  <a:gd name="connsiteX2" fmla="*/ 1997242 w 1997242"/>
                  <a:gd name="connsiteY2" fmla="*/ 2510589 h 2510589"/>
                  <a:gd name="connsiteX3" fmla="*/ 1708485 w 1997242"/>
                  <a:gd name="connsiteY3" fmla="*/ 2510589 h 2510589"/>
                  <a:gd name="connsiteX4" fmla="*/ 0 w 1997242"/>
                  <a:gd name="connsiteY4" fmla="*/ 0 h 2510589"/>
                  <a:gd name="connsiteX0" fmla="*/ 0 w 1997242"/>
                  <a:gd name="connsiteY0" fmla="*/ 0 h 2526631"/>
                  <a:gd name="connsiteX1" fmla="*/ 328864 w 1997242"/>
                  <a:gd name="connsiteY1" fmla="*/ 0 h 2526631"/>
                  <a:gd name="connsiteX2" fmla="*/ 1997242 w 1997242"/>
                  <a:gd name="connsiteY2" fmla="*/ 2510589 h 2526631"/>
                  <a:gd name="connsiteX3" fmla="*/ 1588170 w 1997242"/>
                  <a:gd name="connsiteY3" fmla="*/ 2526631 h 2526631"/>
                  <a:gd name="connsiteX4" fmla="*/ 0 w 1997242"/>
                  <a:gd name="connsiteY4" fmla="*/ 0 h 2526631"/>
                  <a:gd name="connsiteX0" fmla="*/ 0 w 1997242"/>
                  <a:gd name="connsiteY0" fmla="*/ 0 h 2526631"/>
                  <a:gd name="connsiteX1" fmla="*/ 328864 w 1997242"/>
                  <a:gd name="connsiteY1" fmla="*/ 0 h 2526631"/>
                  <a:gd name="connsiteX2" fmla="*/ 1997242 w 1997242"/>
                  <a:gd name="connsiteY2" fmla="*/ 2510589 h 2526631"/>
                  <a:gd name="connsiteX3" fmla="*/ 1676402 w 1997242"/>
                  <a:gd name="connsiteY3" fmla="*/ 2526631 h 2526631"/>
                  <a:gd name="connsiteX4" fmla="*/ 0 w 1997242"/>
                  <a:gd name="connsiteY4" fmla="*/ 0 h 2526631"/>
                  <a:gd name="connsiteX0" fmla="*/ 0 w 1997242"/>
                  <a:gd name="connsiteY0" fmla="*/ 0 h 2526631"/>
                  <a:gd name="connsiteX1" fmla="*/ 328864 w 1997242"/>
                  <a:gd name="connsiteY1" fmla="*/ 0 h 2526631"/>
                  <a:gd name="connsiteX2" fmla="*/ 1997242 w 1997242"/>
                  <a:gd name="connsiteY2" fmla="*/ 2510589 h 2526631"/>
                  <a:gd name="connsiteX3" fmla="*/ 1676402 w 1997242"/>
                  <a:gd name="connsiteY3" fmla="*/ 2526631 h 2526631"/>
                  <a:gd name="connsiteX4" fmla="*/ 0 w 1997242"/>
                  <a:gd name="connsiteY4" fmla="*/ 0 h 2526631"/>
                  <a:gd name="connsiteX0" fmla="*/ 0 w 1997242"/>
                  <a:gd name="connsiteY0" fmla="*/ 0 h 2526631"/>
                  <a:gd name="connsiteX1" fmla="*/ 328864 w 1997242"/>
                  <a:gd name="connsiteY1" fmla="*/ 0 h 2526631"/>
                  <a:gd name="connsiteX2" fmla="*/ 1997242 w 1997242"/>
                  <a:gd name="connsiteY2" fmla="*/ 2510589 h 2526631"/>
                  <a:gd name="connsiteX3" fmla="*/ 1676402 w 1997242"/>
                  <a:gd name="connsiteY3" fmla="*/ 2526631 h 2526631"/>
                  <a:gd name="connsiteX4" fmla="*/ 0 w 1997242"/>
                  <a:gd name="connsiteY4" fmla="*/ 0 h 2526631"/>
                  <a:gd name="connsiteX0" fmla="*/ 0 w 1997242"/>
                  <a:gd name="connsiteY0" fmla="*/ 0 h 2526631"/>
                  <a:gd name="connsiteX1" fmla="*/ 328864 w 1997242"/>
                  <a:gd name="connsiteY1" fmla="*/ 0 h 2526631"/>
                  <a:gd name="connsiteX2" fmla="*/ 1997242 w 1997242"/>
                  <a:gd name="connsiteY2" fmla="*/ 2510589 h 2526631"/>
                  <a:gd name="connsiteX3" fmla="*/ 1676402 w 1997242"/>
                  <a:gd name="connsiteY3" fmla="*/ 2526631 h 2526631"/>
                  <a:gd name="connsiteX4" fmla="*/ 0 w 1997242"/>
                  <a:gd name="connsiteY4" fmla="*/ 0 h 2526631"/>
                  <a:gd name="connsiteX0" fmla="*/ 0 w 1997242"/>
                  <a:gd name="connsiteY0" fmla="*/ 0 h 2510589"/>
                  <a:gd name="connsiteX1" fmla="*/ 328864 w 1997242"/>
                  <a:gd name="connsiteY1" fmla="*/ 0 h 2510589"/>
                  <a:gd name="connsiteX2" fmla="*/ 1997242 w 1997242"/>
                  <a:gd name="connsiteY2" fmla="*/ 2510589 h 2510589"/>
                  <a:gd name="connsiteX3" fmla="*/ 1668381 w 1997242"/>
                  <a:gd name="connsiteY3" fmla="*/ 2490277 h 2510589"/>
                  <a:gd name="connsiteX4" fmla="*/ 0 w 1997242"/>
                  <a:gd name="connsiteY4" fmla="*/ 0 h 2510589"/>
                  <a:gd name="connsiteX0" fmla="*/ 0 w 1997242"/>
                  <a:gd name="connsiteY0" fmla="*/ 0 h 2517543"/>
                  <a:gd name="connsiteX1" fmla="*/ 328864 w 1997242"/>
                  <a:gd name="connsiteY1" fmla="*/ 0 h 2517543"/>
                  <a:gd name="connsiteX2" fmla="*/ 1997242 w 1997242"/>
                  <a:gd name="connsiteY2" fmla="*/ 2510589 h 2517543"/>
                  <a:gd name="connsiteX3" fmla="*/ 1668381 w 1997242"/>
                  <a:gd name="connsiteY3" fmla="*/ 2517543 h 2517543"/>
                  <a:gd name="connsiteX4" fmla="*/ 0 w 1997242"/>
                  <a:gd name="connsiteY4" fmla="*/ 0 h 2517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7242" h="2517543">
                    <a:moveTo>
                      <a:pt x="0" y="0"/>
                    </a:moveTo>
                    <a:lnTo>
                      <a:pt x="328864" y="0"/>
                    </a:lnTo>
                    <a:cubicBezTo>
                      <a:pt x="1007980" y="256675"/>
                      <a:pt x="989263" y="1820778"/>
                      <a:pt x="1997242" y="2510589"/>
                    </a:cubicBezTo>
                    <a:cubicBezTo>
                      <a:pt x="1764631" y="2502568"/>
                      <a:pt x="1780676" y="2517543"/>
                      <a:pt x="1668381" y="2517543"/>
                    </a:cubicBezTo>
                    <a:cubicBezTo>
                      <a:pt x="1005308" y="2188679"/>
                      <a:pt x="743284" y="280738"/>
                      <a:pt x="0" y="0"/>
                    </a:cubicBezTo>
                    <a:close/>
                  </a:path>
                </a:pathLst>
              </a:custGeo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7" name="グループ化 6">
              <a:extLst>
                <a:ext uri="{FF2B5EF4-FFF2-40B4-BE49-F238E27FC236}">
                  <a16:creationId xmlns:a16="http://schemas.microsoft.com/office/drawing/2014/main" id="{6E65CB38-724B-47E1-9426-EAABBEAE6D8F}"/>
                </a:ext>
              </a:extLst>
            </p:cNvPr>
            <p:cNvGrpSpPr/>
            <p:nvPr/>
          </p:nvGrpSpPr>
          <p:grpSpPr>
            <a:xfrm rot="10800000">
              <a:off x="4895848" y="3162298"/>
              <a:ext cx="3484397" cy="1637297"/>
              <a:chOff x="1238250" y="2505075"/>
              <a:chExt cx="4048127" cy="1970672"/>
            </a:xfrm>
            <a:gradFill flip="none" rotWithShape="1">
              <a:gsLst>
                <a:gs pos="0">
                  <a:schemeClr val="accent1">
                    <a:lumMod val="0"/>
                    <a:lumOff val="100000"/>
                  </a:schemeClr>
                </a:gs>
                <a:gs pos="35000">
                  <a:schemeClr val="accent1">
                    <a:lumMod val="0"/>
                    <a:lumOff val="100000"/>
                  </a:schemeClr>
                </a:gs>
                <a:gs pos="100000">
                  <a:schemeClr val="accent1">
                    <a:lumMod val="100000"/>
                  </a:schemeClr>
                </a:gs>
              </a:gsLst>
              <a:path path="circle">
                <a:fillToRect l="50000" t="-80000" r="50000" b="180000"/>
              </a:path>
              <a:tileRect/>
            </a:gradFill>
          </p:grpSpPr>
          <p:sp>
            <p:nvSpPr>
              <p:cNvPr id="47" name="正方形/長方形 3">
                <a:extLst>
                  <a:ext uri="{FF2B5EF4-FFF2-40B4-BE49-F238E27FC236}">
                    <a16:creationId xmlns:a16="http://schemas.microsoft.com/office/drawing/2014/main" id="{23DBB453-9A6A-463B-B61D-6FB5638B4723}"/>
                  </a:ext>
                </a:extLst>
              </p:cNvPr>
              <p:cNvSpPr/>
              <p:nvPr/>
            </p:nvSpPr>
            <p:spPr>
              <a:xfrm>
                <a:off x="1238250" y="2505075"/>
                <a:ext cx="1997242" cy="1970671"/>
              </a:xfrm>
              <a:custGeom>
                <a:avLst/>
                <a:gdLst>
                  <a:gd name="connsiteX0" fmla="*/ 0 w 336884"/>
                  <a:gd name="connsiteY0" fmla="*/ 0 h 3104147"/>
                  <a:gd name="connsiteX1" fmla="*/ 336884 w 336884"/>
                  <a:gd name="connsiteY1" fmla="*/ 0 h 3104147"/>
                  <a:gd name="connsiteX2" fmla="*/ 336884 w 336884"/>
                  <a:gd name="connsiteY2" fmla="*/ 3104147 h 3104147"/>
                  <a:gd name="connsiteX3" fmla="*/ 0 w 336884"/>
                  <a:gd name="connsiteY3" fmla="*/ 3104147 h 3104147"/>
                  <a:gd name="connsiteX4" fmla="*/ 0 w 336884"/>
                  <a:gd name="connsiteY4" fmla="*/ 0 h 3104147"/>
                  <a:gd name="connsiteX0" fmla="*/ 721895 w 1058779"/>
                  <a:gd name="connsiteY0" fmla="*/ 0 h 3104147"/>
                  <a:gd name="connsiteX1" fmla="*/ 0 w 1058779"/>
                  <a:gd name="connsiteY1" fmla="*/ 160421 h 3104147"/>
                  <a:gd name="connsiteX2" fmla="*/ 1058779 w 1058779"/>
                  <a:gd name="connsiteY2" fmla="*/ 3104147 h 3104147"/>
                  <a:gd name="connsiteX3" fmla="*/ 721895 w 1058779"/>
                  <a:gd name="connsiteY3" fmla="*/ 3104147 h 3104147"/>
                  <a:gd name="connsiteX4" fmla="*/ 721895 w 1058779"/>
                  <a:gd name="connsiteY4" fmla="*/ 0 h 3104147"/>
                  <a:gd name="connsiteX0" fmla="*/ 0 w 393032"/>
                  <a:gd name="connsiteY0" fmla="*/ 0 h 3104147"/>
                  <a:gd name="connsiteX1" fmla="*/ 393032 w 393032"/>
                  <a:gd name="connsiteY1" fmla="*/ 40105 h 3104147"/>
                  <a:gd name="connsiteX2" fmla="*/ 336884 w 393032"/>
                  <a:gd name="connsiteY2" fmla="*/ 3104147 h 3104147"/>
                  <a:gd name="connsiteX3" fmla="*/ 0 w 393032"/>
                  <a:gd name="connsiteY3" fmla="*/ 3104147 h 3104147"/>
                  <a:gd name="connsiteX4" fmla="*/ 0 w 393032"/>
                  <a:gd name="connsiteY4" fmla="*/ 0 h 3104147"/>
                  <a:gd name="connsiteX0" fmla="*/ 0 w 2189748"/>
                  <a:gd name="connsiteY0" fmla="*/ 441158 h 3064042"/>
                  <a:gd name="connsiteX1" fmla="*/ 2189748 w 2189748"/>
                  <a:gd name="connsiteY1" fmla="*/ 0 h 3064042"/>
                  <a:gd name="connsiteX2" fmla="*/ 2133600 w 2189748"/>
                  <a:gd name="connsiteY2" fmla="*/ 3064042 h 3064042"/>
                  <a:gd name="connsiteX3" fmla="*/ 1796716 w 2189748"/>
                  <a:gd name="connsiteY3" fmla="*/ 3064042 h 3064042"/>
                  <a:gd name="connsiteX4" fmla="*/ 0 w 2189748"/>
                  <a:gd name="connsiteY4" fmla="*/ 441158 h 3064042"/>
                  <a:gd name="connsiteX0" fmla="*/ 0 w 2133600"/>
                  <a:gd name="connsiteY0" fmla="*/ 0 h 2622884"/>
                  <a:gd name="connsiteX1" fmla="*/ 385011 w 2133600"/>
                  <a:gd name="connsiteY1" fmla="*/ 0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385011 w 2133600"/>
                  <a:gd name="connsiteY1" fmla="*/ 0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385011 w 2133600"/>
                  <a:gd name="connsiteY1" fmla="*/ 0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529390 w 2133600"/>
                  <a:gd name="connsiteY1" fmla="*/ 88232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529390 w 2133600"/>
                  <a:gd name="connsiteY1" fmla="*/ 88232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529390 w 2133600"/>
                  <a:gd name="connsiteY1" fmla="*/ 88232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529390 w 2133600"/>
                  <a:gd name="connsiteY1" fmla="*/ 88232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529390 w 2133600"/>
                  <a:gd name="connsiteY1" fmla="*/ 88232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529390 w 2133600"/>
                  <a:gd name="connsiteY1" fmla="*/ 88232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542673"/>
                  <a:gd name="connsiteX1" fmla="*/ 529390 w 2133600"/>
                  <a:gd name="connsiteY1" fmla="*/ 8021 h 2542673"/>
                  <a:gd name="connsiteX2" fmla="*/ 2133600 w 2133600"/>
                  <a:gd name="connsiteY2" fmla="*/ 2542673 h 2542673"/>
                  <a:gd name="connsiteX3" fmla="*/ 1796716 w 2133600"/>
                  <a:gd name="connsiteY3" fmla="*/ 2542673 h 2542673"/>
                  <a:gd name="connsiteX4" fmla="*/ 0 w 2133600"/>
                  <a:gd name="connsiteY4" fmla="*/ 0 h 2542673"/>
                  <a:gd name="connsiteX0" fmla="*/ 0 w 2133600"/>
                  <a:gd name="connsiteY0" fmla="*/ 0 h 2542673"/>
                  <a:gd name="connsiteX1" fmla="*/ 529390 w 2133600"/>
                  <a:gd name="connsiteY1" fmla="*/ 8021 h 2542673"/>
                  <a:gd name="connsiteX2" fmla="*/ 2133600 w 2133600"/>
                  <a:gd name="connsiteY2" fmla="*/ 2542673 h 2542673"/>
                  <a:gd name="connsiteX3" fmla="*/ 1796716 w 2133600"/>
                  <a:gd name="connsiteY3" fmla="*/ 2542673 h 2542673"/>
                  <a:gd name="connsiteX4" fmla="*/ 0 w 2133600"/>
                  <a:gd name="connsiteY4" fmla="*/ 0 h 2542673"/>
                  <a:gd name="connsiteX0" fmla="*/ 0 w 2133600"/>
                  <a:gd name="connsiteY0" fmla="*/ 0 h 2542673"/>
                  <a:gd name="connsiteX1" fmla="*/ 529390 w 2133600"/>
                  <a:gd name="connsiteY1" fmla="*/ 8021 h 2542673"/>
                  <a:gd name="connsiteX2" fmla="*/ 2133600 w 2133600"/>
                  <a:gd name="connsiteY2" fmla="*/ 2542673 h 2542673"/>
                  <a:gd name="connsiteX3" fmla="*/ 1796716 w 2133600"/>
                  <a:gd name="connsiteY3" fmla="*/ 2542673 h 2542673"/>
                  <a:gd name="connsiteX4" fmla="*/ 0 w 2133600"/>
                  <a:gd name="connsiteY4" fmla="*/ 0 h 2542673"/>
                  <a:gd name="connsiteX0" fmla="*/ 0 w 2133600"/>
                  <a:gd name="connsiteY0" fmla="*/ 0 h 2542673"/>
                  <a:gd name="connsiteX1" fmla="*/ 417095 w 2133600"/>
                  <a:gd name="connsiteY1" fmla="*/ 40105 h 2542673"/>
                  <a:gd name="connsiteX2" fmla="*/ 2133600 w 2133600"/>
                  <a:gd name="connsiteY2" fmla="*/ 2542673 h 2542673"/>
                  <a:gd name="connsiteX3" fmla="*/ 1796716 w 2133600"/>
                  <a:gd name="connsiteY3" fmla="*/ 2542673 h 2542673"/>
                  <a:gd name="connsiteX4" fmla="*/ 0 w 2133600"/>
                  <a:gd name="connsiteY4" fmla="*/ 0 h 2542673"/>
                  <a:gd name="connsiteX0" fmla="*/ 0 w 2125578"/>
                  <a:gd name="connsiteY0" fmla="*/ 0 h 2510589"/>
                  <a:gd name="connsiteX1" fmla="*/ 409073 w 2125578"/>
                  <a:gd name="connsiteY1" fmla="*/ 8021 h 2510589"/>
                  <a:gd name="connsiteX2" fmla="*/ 2125578 w 2125578"/>
                  <a:gd name="connsiteY2" fmla="*/ 2510589 h 2510589"/>
                  <a:gd name="connsiteX3" fmla="*/ 1788694 w 2125578"/>
                  <a:gd name="connsiteY3" fmla="*/ 2510589 h 2510589"/>
                  <a:gd name="connsiteX4" fmla="*/ 0 w 2125578"/>
                  <a:gd name="connsiteY4" fmla="*/ 0 h 2510589"/>
                  <a:gd name="connsiteX0" fmla="*/ 0 w 2117557"/>
                  <a:gd name="connsiteY0" fmla="*/ 0 h 2510589"/>
                  <a:gd name="connsiteX1" fmla="*/ 401052 w 2117557"/>
                  <a:gd name="connsiteY1" fmla="*/ 8021 h 2510589"/>
                  <a:gd name="connsiteX2" fmla="*/ 2117557 w 2117557"/>
                  <a:gd name="connsiteY2" fmla="*/ 2510589 h 2510589"/>
                  <a:gd name="connsiteX3" fmla="*/ 1780673 w 2117557"/>
                  <a:gd name="connsiteY3" fmla="*/ 2510589 h 2510589"/>
                  <a:gd name="connsiteX4" fmla="*/ 0 w 2117557"/>
                  <a:gd name="connsiteY4" fmla="*/ 0 h 2510589"/>
                  <a:gd name="connsiteX0" fmla="*/ 0 w 2117557"/>
                  <a:gd name="connsiteY0" fmla="*/ 16042 h 2502568"/>
                  <a:gd name="connsiteX1" fmla="*/ 401052 w 2117557"/>
                  <a:gd name="connsiteY1" fmla="*/ 0 h 2502568"/>
                  <a:gd name="connsiteX2" fmla="*/ 2117557 w 2117557"/>
                  <a:gd name="connsiteY2" fmla="*/ 2502568 h 2502568"/>
                  <a:gd name="connsiteX3" fmla="*/ 1780673 w 2117557"/>
                  <a:gd name="connsiteY3" fmla="*/ 2502568 h 2502568"/>
                  <a:gd name="connsiteX4" fmla="*/ 0 w 2117557"/>
                  <a:gd name="connsiteY4" fmla="*/ 16042 h 2502568"/>
                  <a:gd name="connsiteX0" fmla="*/ 0 w 2109536"/>
                  <a:gd name="connsiteY0" fmla="*/ 0 h 2510589"/>
                  <a:gd name="connsiteX1" fmla="*/ 393031 w 2109536"/>
                  <a:gd name="connsiteY1" fmla="*/ 8021 h 2510589"/>
                  <a:gd name="connsiteX2" fmla="*/ 2109536 w 2109536"/>
                  <a:gd name="connsiteY2" fmla="*/ 2510589 h 2510589"/>
                  <a:gd name="connsiteX3" fmla="*/ 1772652 w 2109536"/>
                  <a:gd name="connsiteY3" fmla="*/ 2510589 h 2510589"/>
                  <a:gd name="connsiteX4" fmla="*/ 0 w 2109536"/>
                  <a:gd name="connsiteY4" fmla="*/ 0 h 2510589"/>
                  <a:gd name="connsiteX0" fmla="*/ 0 w 2109536"/>
                  <a:gd name="connsiteY0" fmla="*/ 0 h 2502568"/>
                  <a:gd name="connsiteX1" fmla="*/ 393031 w 2109536"/>
                  <a:gd name="connsiteY1" fmla="*/ 0 h 2502568"/>
                  <a:gd name="connsiteX2" fmla="*/ 2109536 w 2109536"/>
                  <a:gd name="connsiteY2" fmla="*/ 2502568 h 2502568"/>
                  <a:gd name="connsiteX3" fmla="*/ 1772652 w 2109536"/>
                  <a:gd name="connsiteY3" fmla="*/ 2502568 h 2502568"/>
                  <a:gd name="connsiteX4" fmla="*/ 0 w 2109536"/>
                  <a:gd name="connsiteY4" fmla="*/ 0 h 2502568"/>
                  <a:gd name="connsiteX0" fmla="*/ 0 w 2109536"/>
                  <a:gd name="connsiteY0" fmla="*/ 8021 h 2510589"/>
                  <a:gd name="connsiteX1" fmla="*/ 441158 w 2109536"/>
                  <a:gd name="connsiteY1" fmla="*/ 0 h 2510589"/>
                  <a:gd name="connsiteX2" fmla="*/ 2109536 w 2109536"/>
                  <a:gd name="connsiteY2" fmla="*/ 2510589 h 2510589"/>
                  <a:gd name="connsiteX3" fmla="*/ 1772652 w 2109536"/>
                  <a:gd name="connsiteY3" fmla="*/ 2510589 h 2510589"/>
                  <a:gd name="connsiteX4" fmla="*/ 0 w 2109536"/>
                  <a:gd name="connsiteY4" fmla="*/ 8021 h 2510589"/>
                  <a:gd name="connsiteX0" fmla="*/ 0 w 2109536"/>
                  <a:gd name="connsiteY0" fmla="*/ 8021 h 2510589"/>
                  <a:gd name="connsiteX1" fmla="*/ 441158 w 2109536"/>
                  <a:gd name="connsiteY1" fmla="*/ 0 h 2510589"/>
                  <a:gd name="connsiteX2" fmla="*/ 2109536 w 2109536"/>
                  <a:gd name="connsiteY2" fmla="*/ 2510589 h 2510589"/>
                  <a:gd name="connsiteX3" fmla="*/ 1772652 w 2109536"/>
                  <a:gd name="connsiteY3" fmla="*/ 2510589 h 2510589"/>
                  <a:gd name="connsiteX4" fmla="*/ 0 w 2109536"/>
                  <a:gd name="connsiteY4" fmla="*/ 8021 h 2510589"/>
                  <a:gd name="connsiteX0" fmla="*/ 0 w 2109536"/>
                  <a:gd name="connsiteY0" fmla="*/ 8021 h 2510589"/>
                  <a:gd name="connsiteX1" fmla="*/ 441158 w 2109536"/>
                  <a:gd name="connsiteY1" fmla="*/ 0 h 2510589"/>
                  <a:gd name="connsiteX2" fmla="*/ 2109536 w 2109536"/>
                  <a:gd name="connsiteY2" fmla="*/ 2510589 h 2510589"/>
                  <a:gd name="connsiteX3" fmla="*/ 1772652 w 2109536"/>
                  <a:gd name="connsiteY3" fmla="*/ 2510589 h 2510589"/>
                  <a:gd name="connsiteX4" fmla="*/ 0 w 2109536"/>
                  <a:gd name="connsiteY4" fmla="*/ 8021 h 2510589"/>
                  <a:gd name="connsiteX0" fmla="*/ 0 w 2109536"/>
                  <a:gd name="connsiteY0" fmla="*/ 8021 h 2510589"/>
                  <a:gd name="connsiteX1" fmla="*/ 441158 w 2109536"/>
                  <a:gd name="connsiteY1" fmla="*/ 0 h 2510589"/>
                  <a:gd name="connsiteX2" fmla="*/ 2109536 w 2109536"/>
                  <a:gd name="connsiteY2" fmla="*/ 2510589 h 2510589"/>
                  <a:gd name="connsiteX3" fmla="*/ 1772652 w 2109536"/>
                  <a:gd name="connsiteY3" fmla="*/ 2510589 h 2510589"/>
                  <a:gd name="connsiteX4" fmla="*/ 0 w 2109536"/>
                  <a:gd name="connsiteY4" fmla="*/ 8021 h 2510589"/>
                  <a:gd name="connsiteX0" fmla="*/ 0 w 2109536"/>
                  <a:gd name="connsiteY0" fmla="*/ 8021 h 2510589"/>
                  <a:gd name="connsiteX1" fmla="*/ 441158 w 2109536"/>
                  <a:gd name="connsiteY1" fmla="*/ 0 h 2510589"/>
                  <a:gd name="connsiteX2" fmla="*/ 2109536 w 2109536"/>
                  <a:gd name="connsiteY2" fmla="*/ 2510589 h 2510589"/>
                  <a:gd name="connsiteX3" fmla="*/ 1820779 w 2109536"/>
                  <a:gd name="connsiteY3" fmla="*/ 2510589 h 2510589"/>
                  <a:gd name="connsiteX4" fmla="*/ 0 w 2109536"/>
                  <a:gd name="connsiteY4" fmla="*/ 8021 h 2510589"/>
                  <a:gd name="connsiteX0" fmla="*/ 0 w 1997242"/>
                  <a:gd name="connsiteY0" fmla="*/ 0 h 2510589"/>
                  <a:gd name="connsiteX1" fmla="*/ 328864 w 1997242"/>
                  <a:gd name="connsiteY1" fmla="*/ 0 h 2510589"/>
                  <a:gd name="connsiteX2" fmla="*/ 1997242 w 1997242"/>
                  <a:gd name="connsiteY2" fmla="*/ 2510589 h 2510589"/>
                  <a:gd name="connsiteX3" fmla="*/ 1708485 w 1997242"/>
                  <a:gd name="connsiteY3" fmla="*/ 2510589 h 2510589"/>
                  <a:gd name="connsiteX4" fmla="*/ 0 w 1997242"/>
                  <a:gd name="connsiteY4" fmla="*/ 0 h 2510589"/>
                  <a:gd name="connsiteX0" fmla="*/ 0 w 1997242"/>
                  <a:gd name="connsiteY0" fmla="*/ 0 h 2510589"/>
                  <a:gd name="connsiteX1" fmla="*/ 328864 w 1997242"/>
                  <a:gd name="connsiteY1" fmla="*/ 0 h 2510589"/>
                  <a:gd name="connsiteX2" fmla="*/ 1997242 w 1997242"/>
                  <a:gd name="connsiteY2" fmla="*/ 2510589 h 2510589"/>
                  <a:gd name="connsiteX3" fmla="*/ 1708485 w 1997242"/>
                  <a:gd name="connsiteY3" fmla="*/ 2510589 h 2510589"/>
                  <a:gd name="connsiteX4" fmla="*/ 0 w 1997242"/>
                  <a:gd name="connsiteY4" fmla="*/ 0 h 2510589"/>
                  <a:gd name="connsiteX0" fmla="*/ 0 w 1997242"/>
                  <a:gd name="connsiteY0" fmla="*/ 0 h 2510589"/>
                  <a:gd name="connsiteX1" fmla="*/ 328864 w 1997242"/>
                  <a:gd name="connsiteY1" fmla="*/ 0 h 2510589"/>
                  <a:gd name="connsiteX2" fmla="*/ 1997242 w 1997242"/>
                  <a:gd name="connsiteY2" fmla="*/ 2510589 h 2510589"/>
                  <a:gd name="connsiteX3" fmla="*/ 1708485 w 1997242"/>
                  <a:gd name="connsiteY3" fmla="*/ 2510589 h 2510589"/>
                  <a:gd name="connsiteX4" fmla="*/ 0 w 1997242"/>
                  <a:gd name="connsiteY4" fmla="*/ 0 h 2510589"/>
                  <a:gd name="connsiteX0" fmla="*/ 0 w 1997242"/>
                  <a:gd name="connsiteY0" fmla="*/ 0 h 2510589"/>
                  <a:gd name="connsiteX1" fmla="*/ 328864 w 1997242"/>
                  <a:gd name="connsiteY1" fmla="*/ 0 h 2510589"/>
                  <a:gd name="connsiteX2" fmla="*/ 1997242 w 1997242"/>
                  <a:gd name="connsiteY2" fmla="*/ 2510589 h 2510589"/>
                  <a:gd name="connsiteX3" fmla="*/ 1708485 w 1997242"/>
                  <a:gd name="connsiteY3" fmla="*/ 2510589 h 2510589"/>
                  <a:gd name="connsiteX4" fmla="*/ 0 w 1997242"/>
                  <a:gd name="connsiteY4" fmla="*/ 0 h 2510589"/>
                  <a:gd name="connsiteX0" fmla="*/ 0 w 1997242"/>
                  <a:gd name="connsiteY0" fmla="*/ 0 h 2526631"/>
                  <a:gd name="connsiteX1" fmla="*/ 328864 w 1997242"/>
                  <a:gd name="connsiteY1" fmla="*/ 0 h 2526631"/>
                  <a:gd name="connsiteX2" fmla="*/ 1997242 w 1997242"/>
                  <a:gd name="connsiteY2" fmla="*/ 2510589 h 2526631"/>
                  <a:gd name="connsiteX3" fmla="*/ 1588170 w 1997242"/>
                  <a:gd name="connsiteY3" fmla="*/ 2526631 h 2526631"/>
                  <a:gd name="connsiteX4" fmla="*/ 0 w 1997242"/>
                  <a:gd name="connsiteY4" fmla="*/ 0 h 2526631"/>
                  <a:gd name="connsiteX0" fmla="*/ 0 w 1997242"/>
                  <a:gd name="connsiteY0" fmla="*/ 0 h 2526631"/>
                  <a:gd name="connsiteX1" fmla="*/ 328864 w 1997242"/>
                  <a:gd name="connsiteY1" fmla="*/ 0 h 2526631"/>
                  <a:gd name="connsiteX2" fmla="*/ 1997242 w 1997242"/>
                  <a:gd name="connsiteY2" fmla="*/ 2510589 h 2526631"/>
                  <a:gd name="connsiteX3" fmla="*/ 1676402 w 1997242"/>
                  <a:gd name="connsiteY3" fmla="*/ 2526631 h 2526631"/>
                  <a:gd name="connsiteX4" fmla="*/ 0 w 1997242"/>
                  <a:gd name="connsiteY4" fmla="*/ 0 h 2526631"/>
                  <a:gd name="connsiteX0" fmla="*/ 0 w 1997242"/>
                  <a:gd name="connsiteY0" fmla="*/ 0 h 2526631"/>
                  <a:gd name="connsiteX1" fmla="*/ 328864 w 1997242"/>
                  <a:gd name="connsiteY1" fmla="*/ 0 h 2526631"/>
                  <a:gd name="connsiteX2" fmla="*/ 1997242 w 1997242"/>
                  <a:gd name="connsiteY2" fmla="*/ 2510589 h 2526631"/>
                  <a:gd name="connsiteX3" fmla="*/ 1676402 w 1997242"/>
                  <a:gd name="connsiteY3" fmla="*/ 2526631 h 2526631"/>
                  <a:gd name="connsiteX4" fmla="*/ 0 w 1997242"/>
                  <a:gd name="connsiteY4" fmla="*/ 0 h 2526631"/>
                  <a:gd name="connsiteX0" fmla="*/ 0 w 1997242"/>
                  <a:gd name="connsiteY0" fmla="*/ 0 h 2526631"/>
                  <a:gd name="connsiteX1" fmla="*/ 328864 w 1997242"/>
                  <a:gd name="connsiteY1" fmla="*/ 0 h 2526631"/>
                  <a:gd name="connsiteX2" fmla="*/ 1997242 w 1997242"/>
                  <a:gd name="connsiteY2" fmla="*/ 2510589 h 2526631"/>
                  <a:gd name="connsiteX3" fmla="*/ 1676402 w 1997242"/>
                  <a:gd name="connsiteY3" fmla="*/ 2526631 h 2526631"/>
                  <a:gd name="connsiteX4" fmla="*/ 0 w 1997242"/>
                  <a:gd name="connsiteY4" fmla="*/ 0 h 2526631"/>
                  <a:gd name="connsiteX0" fmla="*/ 0 w 1997242"/>
                  <a:gd name="connsiteY0" fmla="*/ 0 h 2526631"/>
                  <a:gd name="connsiteX1" fmla="*/ 328864 w 1997242"/>
                  <a:gd name="connsiteY1" fmla="*/ 0 h 2526631"/>
                  <a:gd name="connsiteX2" fmla="*/ 1997242 w 1997242"/>
                  <a:gd name="connsiteY2" fmla="*/ 2510589 h 2526631"/>
                  <a:gd name="connsiteX3" fmla="*/ 1676402 w 1997242"/>
                  <a:gd name="connsiteY3" fmla="*/ 2526631 h 2526631"/>
                  <a:gd name="connsiteX4" fmla="*/ 0 w 1997242"/>
                  <a:gd name="connsiteY4" fmla="*/ 0 h 2526631"/>
                  <a:gd name="connsiteX0" fmla="*/ 0 w 1997242"/>
                  <a:gd name="connsiteY0" fmla="*/ 0 h 2510589"/>
                  <a:gd name="connsiteX1" fmla="*/ 328864 w 1997242"/>
                  <a:gd name="connsiteY1" fmla="*/ 0 h 2510589"/>
                  <a:gd name="connsiteX2" fmla="*/ 1997242 w 1997242"/>
                  <a:gd name="connsiteY2" fmla="*/ 2510589 h 2510589"/>
                  <a:gd name="connsiteX3" fmla="*/ 1668381 w 1997242"/>
                  <a:gd name="connsiteY3" fmla="*/ 2490277 h 2510589"/>
                  <a:gd name="connsiteX4" fmla="*/ 0 w 1997242"/>
                  <a:gd name="connsiteY4" fmla="*/ 0 h 2510589"/>
                  <a:gd name="connsiteX0" fmla="*/ 0 w 1997242"/>
                  <a:gd name="connsiteY0" fmla="*/ 0 h 2517543"/>
                  <a:gd name="connsiteX1" fmla="*/ 328864 w 1997242"/>
                  <a:gd name="connsiteY1" fmla="*/ 0 h 2517543"/>
                  <a:gd name="connsiteX2" fmla="*/ 1997242 w 1997242"/>
                  <a:gd name="connsiteY2" fmla="*/ 2510589 h 2517543"/>
                  <a:gd name="connsiteX3" fmla="*/ 1668381 w 1997242"/>
                  <a:gd name="connsiteY3" fmla="*/ 2517543 h 2517543"/>
                  <a:gd name="connsiteX4" fmla="*/ 0 w 1997242"/>
                  <a:gd name="connsiteY4" fmla="*/ 0 h 2517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7242" h="2517543">
                    <a:moveTo>
                      <a:pt x="0" y="0"/>
                    </a:moveTo>
                    <a:lnTo>
                      <a:pt x="328864" y="0"/>
                    </a:lnTo>
                    <a:cubicBezTo>
                      <a:pt x="1007980" y="256675"/>
                      <a:pt x="989263" y="1820778"/>
                      <a:pt x="1997242" y="2510589"/>
                    </a:cubicBezTo>
                    <a:cubicBezTo>
                      <a:pt x="1764631" y="2502568"/>
                      <a:pt x="1780676" y="2517543"/>
                      <a:pt x="1668381" y="2517543"/>
                    </a:cubicBezTo>
                    <a:cubicBezTo>
                      <a:pt x="1005308" y="2188679"/>
                      <a:pt x="743284" y="280738"/>
                      <a:pt x="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正方形/長方形 3">
                <a:extLst>
                  <a:ext uri="{FF2B5EF4-FFF2-40B4-BE49-F238E27FC236}">
                    <a16:creationId xmlns:a16="http://schemas.microsoft.com/office/drawing/2014/main" id="{8ECFFFB2-5968-4743-9E9C-7E7480CDAABA}"/>
                  </a:ext>
                </a:extLst>
              </p:cNvPr>
              <p:cNvSpPr/>
              <p:nvPr/>
            </p:nvSpPr>
            <p:spPr>
              <a:xfrm flipH="1">
                <a:off x="3149767" y="2505075"/>
                <a:ext cx="2136610" cy="1970672"/>
              </a:xfrm>
              <a:custGeom>
                <a:avLst/>
                <a:gdLst>
                  <a:gd name="connsiteX0" fmla="*/ 0 w 336884"/>
                  <a:gd name="connsiteY0" fmla="*/ 0 h 3104147"/>
                  <a:gd name="connsiteX1" fmla="*/ 336884 w 336884"/>
                  <a:gd name="connsiteY1" fmla="*/ 0 h 3104147"/>
                  <a:gd name="connsiteX2" fmla="*/ 336884 w 336884"/>
                  <a:gd name="connsiteY2" fmla="*/ 3104147 h 3104147"/>
                  <a:gd name="connsiteX3" fmla="*/ 0 w 336884"/>
                  <a:gd name="connsiteY3" fmla="*/ 3104147 h 3104147"/>
                  <a:gd name="connsiteX4" fmla="*/ 0 w 336884"/>
                  <a:gd name="connsiteY4" fmla="*/ 0 h 3104147"/>
                  <a:gd name="connsiteX0" fmla="*/ 721895 w 1058779"/>
                  <a:gd name="connsiteY0" fmla="*/ 0 h 3104147"/>
                  <a:gd name="connsiteX1" fmla="*/ 0 w 1058779"/>
                  <a:gd name="connsiteY1" fmla="*/ 160421 h 3104147"/>
                  <a:gd name="connsiteX2" fmla="*/ 1058779 w 1058779"/>
                  <a:gd name="connsiteY2" fmla="*/ 3104147 h 3104147"/>
                  <a:gd name="connsiteX3" fmla="*/ 721895 w 1058779"/>
                  <a:gd name="connsiteY3" fmla="*/ 3104147 h 3104147"/>
                  <a:gd name="connsiteX4" fmla="*/ 721895 w 1058779"/>
                  <a:gd name="connsiteY4" fmla="*/ 0 h 3104147"/>
                  <a:gd name="connsiteX0" fmla="*/ 0 w 393032"/>
                  <a:gd name="connsiteY0" fmla="*/ 0 h 3104147"/>
                  <a:gd name="connsiteX1" fmla="*/ 393032 w 393032"/>
                  <a:gd name="connsiteY1" fmla="*/ 40105 h 3104147"/>
                  <a:gd name="connsiteX2" fmla="*/ 336884 w 393032"/>
                  <a:gd name="connsiteY2" fmla="*/ 3104147 h 3104147"/>
                  <a:gd name="connsiteX3" fmla="*/ 0 w 393032"/>
                  <a:gd name="connsiteY3" fmla="*/ 3104147 h 3104147"/>
                  <a:gd name="connsiteX4" fmla="*/ 0 w 393032"/>
                  <a:gd name="connsiteY4" fmla="*/ 0 h 3104147"/>
                  <a:gd name="connsiteX0" fmla="*/ 0 w 2189748"/>
                  <a:gd name="connsiteY0" fmla="*/ 441158 h 3064042"/>
                  <a:gd name="connsiteX1" fmla="*/ 2189748 w 2189748"/>
                  <a:gd name="connsiteY1" fmla="*/ 0 h 3064042"/>
                  <a:gd name="connsiteX2" fmla="*/ 2133600 w 2189748"/>
                  <a:gd name="connsiteY2" fmla="*/ 3064042 h 3064042"/>
                  <a:gd name="connsiteX3" fmla="*/ 1796716 w 2189748"/>
                  <a:gd name="connsiteY3" fmla="*/ 3064042 h 3064042"/>
                  <a:gd name="connsiteX4" fmla="*/ 0 w 2189748"/>
                  <a:gd name="connsiteY4" fmla="*/ 441158 h 3064042"/>
                  <a:gd name="connsiteX0" fmla="*/ 0 w 2133600"/>
                  <a:gd name="connsiteY0" fmla="*/ 0 h 2622884"/>
                  <a:gd name="connsiteX1" fmla="*/ 385011 w 2133600"/>
                  <a:gd name="connsiteY1" fmla="*/ 0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385011 w 2133600"/>
                  <a:gd name="connsiteY1" fmla="*/ 0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385011 w 2133600"/>
                  <a:gd name="connsiteY1" fmla="*/ 0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529390 w 2133600"/>
                  <a:gd name="connsiteY1" fmla="*/ 88232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529390 w 2133600"/>
                  <a:gd name="connsiteY1" fmla="*/ 88232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529390 w 2133600"/>
                  <a:gd name="connsiteY1" fmla="*/ 88232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529390 w 2133600"/>
                  <a:gd name="connsiteY1" fmla="*/ 88232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529390 w 2133600"/>
                  <a:gd name="connsiteY1" fmla="*/ 88232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529390 w 2133600"/>
                  <a:gd name="connsiteY1" fmla="*/ 88232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542673"/>
                  <a:gd name="connsiteX1" fmla="*/ 529390 w 2133600"/>
                  <a:gd name="connsiteY1" fmla="*/ 8021 h 2542673"/>
                  <a:gd name="connsiteX2" fmla="*/ 2133600 w 2133600"/>
                  <a:gd name="connsiteY2" fmla="*/ 2542673 h 2542673"/>
                  <a:gd name="connsiteX3" fmla="*/ 1796716 w 2133600"/>
                  <a:gd name="connsiteY3" fmla="*/ 2542673 h 2542673"/>
                  <a:gd name="connsiteX4" fmla="*/ 0 w 2133600"/>
                  <a:gd name="connsiteY4" fmla="*/ 0 h 2542673"/>
                  <a:gd name="connsiteX0" fmla="*/ 0 w 2133600"/>
                  <a:gd name="connsiteY0" fmla="*/ 0 h 2542673"/>
                  <a:gd name="connsiteX1" fmla="*/ 529390 w 2133600"/>
                  <a:gd name="connsiteY1" fmla="*/ 8021 h 2542673"/>
                  <a:gd name="connsiteX2" fmla="*/ 2133600 w 2133600"/>
                  <a:gd name="connsiteY2" fmla="*/ 2542673 h 2542673"/>
                  <a:gd name="connsiteX3" fmla="*/ 1796716 w 2133600"/>
                  <a:gd name="connsiteY3" fmla="*/ 2542673 h 2542673"/>
                  <a:gd name="connsiteX4" fmla="*/ 0 w 2133600"/>
                  <a:gd name="connsiteY4" fmla="*/ 0 h 2542673"/>
                  <a:gd name="connsiteX0" fmla="*/ 0 w 2133600"/>
                  <a:gd name="connsiteY0" fmla="*/ 0 h 2542673"/>
                  <a:gd name="connsiteX1" fmla="*/ 529390 w 2133600"/>
                  <a:gd name="connsiteY1" fmla="*/ 8021 h 2542673"/>
                  <a:gd name="connsiteX2" fmla="*/ 2133600 w 2133600"/>
                  <a:gd name="connsiteY2" fmla="*/ 2542673 h 2542673"/>
                  <a:gd name="connsiteX3" fmla="*/ 1796716 w 2133600"/>
                  <a:gd name="connsiteY3" fmla="*/ 2542673 h 2542673"/>
                  <a:gd name="connsiteX4" fmla="*/ 0 w 2133600"/>
                  <a:gd name="connsiteY4" fmla="*/ 0 h 2542673"/>
                  <a:gd name="connsiteX0" fmla="*/ 0 w 2133600"/>
                  <a:gd name="connsiteY0" fmla="*/ 0 h 2542673"/>
                  <a:gd name="connsiteX1" fmla="*/ 417095 w 2133600"/>
                  <a:gd name="connsiteY1" fmla="*/ 40105 h 2542673"/>
                  <a:gd name="connsiteX2" fmla="*/ 2133600 w 2133600"/>
                  <a:gd name="connsiteY2" fmla="*/ 2542673 h 2542673"/>
                  <a:gd name="connsiteX3" fmla="*/ 1796716 w 2133600"/>
                  <a:gd name="connsiteY3" fmla="*/ 2542673 h 2542673"/>
                  <a:gd name="connsiteX4" fmla="*/ 0 w 2133600"/>
                  <a:gd name="connsiteY4" fmla="*/ 0 h 2542673"/>
                  <a:gd name="connsiteX0" fmla="*/ 0 w 2125578"/>
                  <a:gd name="connsiteY0" fmla="*/ 0 h 2510589"/>
                  <a:gd name="connsiteX1" fmla="*/ 409073 w 2125578"/>
                  <a:gd name="connsiteY1" fmla="*/ 8021 h 2510589"/>
                  <a:gd name="connsiteX2" fmla="*/ 2125578 w 2125578"/>
                  <a:gd name="connsiteY2" fmla="*/ 2510589 h 2510589"/>
                  <a:gd name="connsiteX3" fmla="*/ 1788694 w 2125578"/>
                  <a:gd name="connsiteY3" fmla="*/ 2510589 h 2510589"/>
                  <a:gd name="connsiteX4" fmla="*/ 0 w 2125578"/>
                  <a:gd name="connsiteY4" fmla="*/ 0 h 2510589"/>
                  <a:gd name="connsiteX0" fmla="*/ 0 w 2117557"/>
                  <a:gd name="connsiteY0" fmla="*/ 0 h 2510589"/>
                  <a:gd name="connsiteX1" fmla="*/ 401052 w 2117557"/>
                  <a:gd name="connsiteY1" fmla="*/ 8021 h 2510589"/>
                  <a:gd name="connsiteX2" fmla="*/ 2117557 w 2117557"/>
                  <a:gd name="connsiteY2" fmla="*/ 2510589 h 2510589"/>
                  <a:gd name="connsiteX3" fmla="*/ 1780673 w 2117557"/>
                  <a:gd name="connsiteY3" fmla="*/ 2510589 h 2510589"/>
                  <a:gd name="connsiteX4" fmla="*/ 0 w 2117557"/>
                  <a:gd name="connsiteY4" fmla="*/ 0 h 2510589"/>
                  <a:gd name="connsiteX0" fmla="*/ 0 w 2117557"/>
                  <a:gd name="connsiteY0" fmla="*/ 16042 h 2502568"/>
                  <a:gd name="connsiteX1" fmla="*/ 401052 w 2117557"/>
                  <a:gd name="connsiteY1" fmla="*/ 0 h 2502568"/>
                  <a:gd name="connsiteX2" fmla="*/ 2117557 w 2117557"/>
                  <a:gd name="connsiteY2" fmla="*/ 2502568 h 2502568"/>
                  <a:gd name="connsiteX3" fmla="*/ 1780673 w 2117557"/>
                  <a:gd name="connsiteY3" fmla="*/ 2502568 h 2502568"/>
                  <a:gd name="connsiteX4" fmla="*/ 0 w 2117557"/>
                  <a:gd name="connsiteY4" fmla="*/ 16042 h 2502568"/>
                  <a:gd name="connsiteX0" fmla="*/ 0 w 2109536"/>
                  <a:gd name="connsiteY0" fmla="*/ 0 h 2510589"/>
                  <a:gd name="connsiteX1" fmla="*/ 393031 w 2109536"/>
                  <a:gd name="connsiteY1" fmla="*/ 8021 h 2510589"/>
                  <a:gd name="connsiteX2" fmla="*/ 2109536 w 2109536"/>
                  <a:gd name="connsiteY2" fmla="*/ 2510589 h 2510589"/>
                  <a:gd name="connsiteX3" fmla="*/ 1772652 w 2109536"/>
                  <a:gd name="connsiteY3" fmla="*/ 2510589 h 2510589"/>
                  <a:gd name="connsiteX4" fmla="*/ 0 w 2109536"/>
                  <a:gd name="connsiteY4" fmla="*/ 0 h 2510589"/>
                  <a:gd name="connsiteX0" fmla="*/ 0 w 2109536"/>
                  <a:gd name="connsiteY0" fmla="*/ 0 h 2502568"/>
                  <a:gd name="connsiteX1" fmla="*/ 393031 w 2109536"/>
                  <a:gd name="connsiteY1" fmla="*/ 0 h 2502568"/>
                  <a:gd name="connsiteX2" fmla="*/ 2109536 w 2109536"/>
                  <a:gd name="connsiteY2" fmla="*/ 2502568 h 2502568"/>
                  <a:gd name="connsiteX3" fmla="*/ 1772652 w 2109536"/>
                  <a:gd name="connsiteY3" fmla="*/ 2502568 h 2502568"/>
                  <a:gd name="connsiteX4" fmla="*/ 0 w 2109536"/>
                  <a:gd name="connsiteY4" fmla="*/ 0 h 2502568"/>
                  <a:gd name="connsiteX0" fmla="*/ 0 w 2109536"/>
                  <a:gd name="connsiteY0" fmla="*/ 8021 h 2510589"/>
                  <a:gd name="connsiteX1" fmla="*/ 441158 w 2109536"/>
                  <a:gd name="connsiteY1" fmla="*/ 0 h 2510589"/>
                  <a:gd name="connsiteX2" fmla="*/ 2109536 w 2109536"/>
                  <a:gd name="connsiteY2" fmla="*/ 2510589 h 2510589"/>
                  <a:gd name="connsiteX3" fmla="*/ 1772652 w 2109536"/>
                  <a:gd name="connsiteY3" fmla="*/ 2510589 h 2510589"/>
                  <a:gd name="connsiteX4" fmla="*/ 0 w 2109536"/>
                  <a:gd name="connsiteY4" fmla="*/ 8021 h 2510589"/>
                  <a:gd name="connsiteX0" fmla="*/ 0 w 2109536"/>
                  <a:gd name="connsiteY0" fmla="*/ 8021 h 2510589"/>
                  <a:gd name="connsiteX1" fmla="*/ 441158 w 2109536"/>
                  <a:gd name="connsiteY1" fmla="*/ 0 h 2510589"/>
                  <a:gd name="connsiteX2" fmla="*/ 2109536 w 2109536"/>
                  <a:gd name="connsiteY2" fmla="*/ 2510589 h 2510589"/>
                  <a:gd name="connsiteX3" fmla="*/ 1772652 w 2109536"/>
                  <a:gd name="connsiteY3" fmla="*/ 2510589 h 2510589"/>
                  <a:gd name="connsiteX4" fmla="*/ 0 w 2109536"/>
                  <a:gd name="connsiteY4" fmla="*/ 8021 h 2510589"/>
                  <a:gd name="connsiteX0" fmla="*/ 0 w 2109536"/>
                  <a:gd name="connsiteY0" fmla="*/ 8021 h 2510589"/>
                  <a:gd name="connsiteX1" fmla="*/ 441158 w 2109536"/>
                  <a:gd name="connsiteY1" fmla="*/ 0 h 2510589"/>
                  <a:gd name="connsiteX2" fmla="*/ 2109536 w 2109536"/>
                  <a:gd name="connsiteY2" fmla="*/ 2510589 h 2510589"/>
                  <a:gd name="connsiteX3" fmla="*/ 1772652 w 2109536"/>
                  <a:gd name="connsiteY3" fmla="*/ 2510589 h 2510589"/>
                  <a:gd name="connsiteX4" fmla="*/ 0 w 2109536"/>
                  <a:gd name="connsiteY4" fmla="*/ 8021 h 2510589"/>
                  <a:gd name="connsiteX0" fmla="*/ 0 w 2109536"/>
                  <a:gd name="connsiteY0" fmla="*/ 8021 h 2510589"/>
                  <a:gd name="connsiteX1" fmla="*/ 441158 w 2109536"/>
                  <a:gd name="connsiteY1" fmla="*/ 0 h 2510589"/>
                  <a:gd name="connsiteX2" fmla="*/ 2109536 w 2109536"/>
                  <a:gd name="connsiteY2" fmla="*/ 2510589 h 2510589"/>
                  <a:gd name="connsiteX3" fmla="*/ 1772652 w 2109536"/>
                  <a:gd name="connsiteY3" fmla="*/ 2510589 h 2510589"/>
                  <a:gd name="connsiteX4" fmla="*/ 0 w 2109536"/>
                  <a:gd name="connsiteY4" fmla="*/ 8021 h 2510589"/>
                  <a:gd name="connsiteX0" fmla="*/ 0 w 2109536"/>
                  <a:gd name="connsiteY0" fmla="*/ 8021 h 2510589"/>
                  <a:gd name="connsiteX1" fmla="*/ 441158 w 2109536"/>
                  <a:gd name="connsiteY1" fmla="*/ 0 h 2510589"/>
                  <a:gd name="connsiteX2" fmla="*/ 2109536 w 2109536"/>
                  <a:gd name="connsiteY2" fmla="*/ 2510589 h 2510589"/>
                  <a:gd name="connsiteX3" fmla="*/ 1820779 w 2109536"/>
                  <a:gd name="connsiteY3" fmla="*/ 2510589 h 2510589"/>
                  <a:gd name="connsiteX4" fmla="*/ 0 w 2109536"/>
                  <a:gd name="connsiteY4" fmla="*/ 8021 h 2510589"/>
                  <a:gd name="connsiteX0" fmla="*/ 0 w 1997242"/>
                  <a:gd name="connsiteY0" fmla="*/ 0 h 2510589"/>
                  <a:gd name="connsiteX1" fmla="*/ 328864 w 1997242"/>
                  <a:gd name="connsiteY1" fmla="*/ 0 h 2510589"/>
                  <a:gd name="connsiteX2" fmla="*/ 1997242 w 1997242"/>
                  <a:gd name="connsiteY2" fmla="*/ 2510589 h 2510589"/>
                  <a:gd name="connsiteX3" fmla="*/ 1708485 w 1997242"/>
                  <a:gd name="connsiteY3" fmla="*/ 2510589 h 2510589"/>
                  <a:gd name="connsiteX4" fmla="*/ 0 w 1997242"/>
                  <a:gd name="connsiteY4" fmla="*/ 0 h 2510589"/>
                  <a:gd name="connsiteX0" fmla="*/ 0 w 1997242"/>
                  <a:gd name="connsiteY0" fmla="*/ 0 h 2510589"/>
                  <a:gd name="connsiteX1" fmla="*/ 328864 w 1997242"/>
                  <a:gd name="connsiteY1" fmla="*/ 0 h 2510589"/>
                  <a:gd name="connsiteX2" fmla="*/ 1997242 w 1997242"/>
                  <a:gd name="connsiteY2" fmla="*/ 2510589 h 2510589"/>
                  <a:gd name="connsiteX3" fmla="*/ 1708485 w 1997242"/>
                  <a:gd name="connsiteY3" fmla="*/ 2510589 h 2510589"/>
                  <a:gd name="connsiteX4" fmla="*/ 0 w 1997242"/>
                  <a:gd name="connsiteY4" fmla="*/ 0 h 2510589"/>
                  <a:gd name="connsiteX0" fmla="*/ 0 w 1997242"/>
                  <a:gd name="connsiteY0" fmla="*/ 0 h 2510589"/>
                  <a:gd name="connsiteX1" fmla="*/ 328864 w 1997242"/>
                  <a:gd name="connsiteY1" fmla="*/ 0 h 2510589"/>
                  <a:gd name="connsiteX2" fmla="*/ 1997242 w 1997242"/>
                  <a:gd name="connsiteY2" fmla="*/ 2510589 h 2510589"/>
                  <a:gd name="connsiteX3" fmla="*/ 1708485 w 1997242"/>
                  <a:gd name="connsiteY3" fmla="*/ 2510589 h 2510589"/>
                  <a:gd name="connsiteX4" fmla="*/ 0 w 1997242"/>
                  <a:gd name="connsiteY4" fmla="*/ 0 h 2510589"/>
                  <a:gd name="connsiteX0" fmla="*/ 0 w 1997242"/>
                  <a:gd name="connsiteY0" fmla="*/ 0 h 2510589"/>
                  <a:gd name="connsiteX1" fmla="*/ 328864 w 1997242"/>
                  <a:gd name="connsiteY1" fmla="*/ 0 h 2510589"/>
                  <a:gd name="connsiteX2" fmla="*/ 1997242 w 1997242"/>
                  <a:gd name="connsiteY2" fmla="*/ 2510589 h 2510589"/>
                  <a:gd name="connsiteX3" fmla="*/ 1708485 w 1997242"/>
                  <a:gd name="connsiteY3" fmla="*/ 2510589 h 2510589"/>
                  <a:gd name="connsiteX4" fmla="*/ 0 w 1997242"/>
                  <a:gd name="connsiteY4" fmla="*/ 0 h 2510589"/>
                  <a:gd name="connsiteX0" fmla="*/ 0 w 1997242"/>
                  <a:gd name="connsiteY0" fmla="*/ 0 h 2526631"/>
                  <a:gd name="connsiteX1" fmla="*/ 328864 w 1997242"/>
                  <a:gd name="connsiteY1" fmla="*/ 0 h 2526631"/>
                  <a:gd name="connsiteX2" fmla="*/ 1997242 w 1997242"/>
                  <a:gd name="connsiteY2" fmla="*/ 2510589 h 2526631"/>
                  <a:gd name="connsiteX3" fmla="*/ 1588170 w 1997242"/>
                  <a:gd name="connsiteY3" fmla="*/ 2526631 h 2526631"/>
                  <a:gd name="connsiteX4" fmla="*/ 0 w 1997242"/>
                  <a:gd name="connsiteY4" fmla="*/ 0 h 2526631"/>
                  <a:gd name="connsiteX0" fmla="*/ 0 w 1997242"/>
                  <a:gd name="connsiteY0" fmla="*/ 0 h 2526631"/>
                  <a:gd name="connsiteX1" fmla="*/ 328864 w 1997242"/>
                  <a:gd name="connsiteY1" fmla="*/ 0 h 2526631"/>
                  <a:gd name="connsiteX2" fmla="*/ 1997242 w 1997242"/>
                  <a:gd name="connsiteY2" fmla="*/ 2510589 h 2526631"/>
                  <a:gd name="connsiteX3" fmla="*/ 1676402 w 1997242"/>
                  <a:gd name="connsiteY3" fmla="*/ 2526631 h 2526631"/>
                  <a:gd name="connsiteX4" fmla="*/ 0 w 1997242"/>
                  <a:gd name="connsiteY4" fmla="*/ 0 h 2526631"/>
                  <a:gd name="connsiteX0" fmla="*/ 0 w 1997242"/>
                  <a:gd name="connsiteY0" fmla="*/ 0 h 2526631"/>
                  <a:gd name="connsiteX1" fmla="*/ 328864 w 1997242"/>
                  <a:gd name="connsiteY1" fmla="*/ 0 h 2526631"/>
                  <a:gd name="connsiteX2" fmla="*/ 1997242 w 1997242"/>
                  <a:gd name="connsiteY2" fmla="*/ 2510589 h 2526631"/>
                  <a:gd name="connsiteX3" fmla="*/ 1676402 w 1997242"/>
                  <a:gd name="connsiteY3" fmla="*/ 2526631 h 2526631"/>
                  <a:gd name="connsiteX4" fmla="*/ 0 w 1997242"/>
                  <a:gd name="connsiteY4" fmla="*/ 0 h 2526631"/>
                  <a:gd name="connsiteX0" fmla="*/ 0 w 1997242"/>
                  <a:gd name="connsiteY0" fmla="*/ 0 h 2526631"/>
                  <a:gd name="connsiteX1" fmla="*/ 328864 w 1997242"/>
                  <a:gd name="connsiteY1" fmla="*/ 0 h 2526631"/>
                  <a:gd name="connsiteX2" fmla="*/ 1997242 w 1997242"/>
                  <a:gd name="connsiteY2" fmla="*/ 2510589 h 2526631"/>
                  <a:gd name="connsiteX3" fmla="*/ 1676402 w 1997242"/>
                  <a:gd name="connsiteY3" fmla="*/ 2526631 h 2526631"/>
                  <a:gd name="connsiteX4" fmla="*/ 0 w 1997242"/>
                  <a:gd name="connsiteY4" fmla="*/ 0 h 2526631"/>
                  <a:gd name="connsiteX0" fmla="*/ 0 w 1997242"/>
                  <a:gd name="connsiteY0" fmla="*/ 0 h 2526631"/>
                  <a:gd name="connsiteX1" fmla="*/ 328864 w 1997242"/>
                  <a:gd name="connsiteY1" fmla="*/ 0 h 2526631"/>
                  <a:gd name="connsiteX2" fmla="*/ 1997242 w 1997242"/>
                  <a:gd name="connsiteY2" fmla="*/ 2510589 h 2526631"/>
                  <a:gd name="connsiteX3" fmla="*/ 1676402 w 1997242"/>
                  <a:gd name="connsiteY3" fmla="*/ 2526631 h 2526631"/>
                  <a:gd name="connsiteX4" fmla="*/ 0 w 1997242"/>
                  <a:gd name="connsiteY4" fmla="*/ 0 h 2526631"/>
                  <a:gd name="connsiteX0" fmla="*/ 0 w 1997242"/>
                  <a:gd name="connsiteY0" fmla="*/ 0 h 2510589"/>
                  <a:gd name="connsiteX1" fmla="*/ 328864 w 1997242"/>
                  <a:gd name="connsiteY1" fmla="*/ 0 h 2510589"/>
                  <a:gd name="connsiteX2" fmla="*/ 1997242 w 1997242"/>
                  <a:gd name="connsiteY2" fmla="*/ 2510589 h 2510589"/>
                  <a:gd name="connsiteX3" fmla="*/ 1668381 w 1997242"/>
                  <a:gd name="connsiteY3" fmla="*/ 2490277 h 2510589"/>
                  <a:gd name="connsiteX4" fmla="*/ 0 w 1997242"/>
                  <a:gd name="connsiteY4" fmla="*/ 0 h 2510589"/>
                  <a:gd name="connsiteX0" fmla="*/ 0 w 1997242"/>
                  <a:gd name="connsiteY0" fmla="*/ 0 h 2517543"/>
                  <a:gd name="connsiteX1" fmla="*/ 328864 w 1997242"/>
                  <a:gd name="connsiteY1" fmla="*/ 0 h 2517543"/>
                  <a:gd name="connsiteX2" fmla="*/ 1997242 w 1997242"/>
                  <a:gd name="connsiteY2" fmla="*/ 2510589 h 2517543"/>
                  <a:gd name="connsiteX3" fmla="*/ 1668381 w 1997242"/>
                  <a:gd name="connsiteY3" fmla="*/ 2517543 h 2517543"/>
                  <a:gd name="connsiteX4" fmla="*/ 0 w 1997242"/>
                  <a:gd name="connsiteY4" fmla="*/ 0 h 2517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7242" h="2517543">
                    <a:moveTo>
                      <a:pt x="0" y="0"/>
                    </a:moveTo>
                    <a:lnTo>
                      <a:pt x="328864" y="0"/>
                    </a:lnTo>
                    <a:cubicBezTo>
                      <a:pt x="1007980" y="256675"/>
                      <a:pt x="989263" y="1820778"/>
                      <a:pt x="1997242" y="2510589"/>
                    </a:cubicBezTo>
                    <a:cubicBezTo>
                      <a:pt x="1764631" y="2502568"/>
                      <a:pt x="1780676" y="2517543"/>
                      <a:pt x="1668381" y="2517543"/>
                    </a:cubicBezTo>
                    <a:cubicBezTo>
                      <a:pt x="1005308" y="2188679"/>
                      <a:pt x="743284" y="280738"/>
                      <a:pt x="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8" name="グループ化 7">
              <a:extLst>
                <a:ext uri="{FF2B5EF4-FFF2-40B4-BE49-F238E27FC236}">
                  <a16:creationId xmlns:a16="http://schemas.microsoft.com/office/drawing/2014/main" id="{5C244D5A-D730-4C97-9896-088EC9741896}"/>
                </a:ext>
              </a:extLst>
            </p:cNvPr>
            <p:cNvGrpSpPr/>
            <p:nvPr/>
          </p:nvGrpSpPr>
          <p:grpSpPr>
            <a:xfrm>
              <a:off x="5008397" y="3162299"/>
              <a:ext cx="3533775" cy="1637297"/>
              <a:chOff x="1238250" y="2505075"/>
              <a:chExt cx="4048127" cy="1970672"/>
            </a:xfrm>
          </p:grpSpPr>
          <p:sp>
            <p:nvSpPr>
              <p:cNvPr id="45" name="正方形/長方形 3">
                <a:extLst>
                  <a:ext uri="{FF2B5EF4-FFF2-40B4-BE49-F238E27FC236}">
                    <a16:creationId xmlns:a16="http://schemas.microsoft.com/office/drawing/2014/main" id="{F6F2697F-0722-438B-8D72-1810D9DB6F6E}"/>
                  </a:ext>
                </a:extLst>
              </p:cNvPr>
              <p:cNvSpPr/>
              <p:nvPr/>
            </p:nvSpPr>
            <p:spPr>
              <a:xfrm>
                <a:off x="1238250" y="2505075"/>
                <a:ext cx="1997242" cy="1970671"/>
              </a:xfrm>
              <a:custGeom>
                <a:avLst/>
                <a:gdLst>
                  <a:gd name="connsiteX0" fmla="*/ 0 w 336884"/>
                  <a:gd name="connsiteY0" fmla="*/ 0 h 3104147"/>
                  <a:gd name="connsiteX1" fmla="*/ 336884 w 336884"/>
                  <a:gd name="connsiteY1" fmla="*/ 0 h 3104147"/>
                  <a:gd name="connsiteX2" fmla="*/ 336884 w 336884"/>
                  <a:gd name="connsiteY2" fmla="*/ 3104147 h 3104147"/>
                  <a:gd name="connsiteX3" fmla="*/ 0 w 336884"/>
                  <a:gd name="connsiteY3" fmla="*/ 3104147 h 3104147"/>
                  <a:gd name="connsiteX4" fmla="*/ 0 w 336884"/>
                  <a:gd name="connsiteY4" fmla="*/ 0 h 3104147"/>
                  <a:gd name="connsiteX0" fmla="*/ 721895 w 1058779"/>
                  <a:gd name="connsiteY0" fmla="*/ 0 h 3104147"/>
                  <a:gd name="connsiteX1" fmla="*/ 0 w 1058779"/>
                  <a:gd name="connsiteY1" fmla="*/ 160421 h 3104147"/>
                  <a:gd name="connsiteX2" fmla="*/ 1058779 w 1058779"/>
                  <a:gd name="connsiteY2" fmla="*/ 3104147 h 3104147"/>
                  <a:gd name="connsiteX3" fmla="*/ 721895 w 1058779"/>
                  <a:gd name="connsiteY3" fmla="*/ 3104147 h 3104147"/>
                  <a:gd name="connsiteX4" fmla="*/ 721895 w 1058779"/>
                  <a:gd name="connsiteY4" fmla="*/ 0 h 3104147"/>
                  <a:gd name="connsiteX0" fmla="*/ 0 w 393032"/>
                  <a:gd name="connsiteY0" fmla="*/ 0 h 3104147"/>
                  <a:gd name="connsiteX1" fmla="*/ 393032 w 393032"/>
                  <a:gd name="connsiteY1" fmla="*/ 40105 h 3104147"/>
                  <a:gd name="connsiteX2" fmla="*/ 336884 w 393032"/>
                  <a:gd name="connsiteY2" fmla="*/ 3104147 h 3104147"/>
                  <a:gd name="connsiteX3" fmla="*/ 0 w 393032"/>
                  <a:gd name="connsiteY3" fmla="*/ 3104147 h 3104147"/>
                  <a:gd name="connsiteX4" fmla="*/ 0 w 393032"/>
                  <a:gd name="connsiteY4" fmla="*/ 0 h 3104147"/>
                  <a:gd name="connsiteX0" fmla="*/ 0 w 2189748"/>
                  <a:gd name="connsiteY0" fmla="*/ 441158 h 3064042"/>
                  <a:gd name="connsiteX1" fmla="*/ 2189748 w 2189748"/>
                  <a:gd name="connsiteY1" fmla="*/ 0 h 3064042"/>
                  <a:gd name="connsiteX2" fmla="*/ 2133600 w 2189748"/>
                  <a:gd name="connsiteY2" fmla="*/ 3064042 h 3064042"/>
                  <a:gd name="connsiteX3" fmla="*/ 1796716 w 2189748"/>
                  <a:gd name="connsiteY3" fmla="*/ 3064042 h 3064042"/>
                  <a:gd name="connsiteX4" fmla="*/ 0 w 2189748"/>
                  <a:gd name="connsiteY4" fmla="*/ 441158 h 3064042"/>
                  <a:gd name="connsiteX0" fmla="*/ 0 w 2133600"/>
                  <a:gd name="connsiteY0" fmla="*/ 0 h 2622884"/>
                  <a:gd name="connsiteX1" fmla="*/ 385011 w 2133600"/>
                  <a:gd name="connsiteY1" fmla="*/ 0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385011 w 2133600"/>
                  <a:gd name="connsiteY1" fmla="*/ 0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385011 w 2133600"/>
                  <a:gd name="connsiteY1" fmla="*/ 0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529390 w 2133600"/>
                  <a:gd name="connsiteY1" fmla="*/ 88232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529390 w 2133600"/>
                  <a:gd name="connsiteY1" fmla="*/ 88232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529390 w 2133600"/>
                  <a:gd name="connsiteY1" fmla="*/ 88232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529390 w 2133600"/>
                  <a:gd name="connsiteY1" fmla="*/ 88232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529390 w 2133600"/>
                  <a:gd name="connsiteY1" fmla="*/ 88232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529390 w 2133600"/>
                  <a:gd name="connsiteY1" fmla="*/ 88232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542673"/>
                  <a:gd name="connsiteX1" fmla="*/ 529390 w 2133600"/>
                  <a:gd name="connsiteY1" fmla="*/ 8021 h 2542673"/>
                  <a:gd name="connsiteX2" fmla="*/ 2133600 w 2133600"/>
                  <a:gd name="connsiteY2" fmla="*/ 2542673 h 2542673"/>
                  <a:gd name="connsiteX3" fmla="*/ 1796716 w 2133600"/>
                  <a:gd name="connsiteY3" fmla="*/ 2542673 h 2542673"/>
                  <a:gd name="connsiteX4" fmla="*/ 0 w 2133600"/>
                  <a:gd name="connsiteY4" fmla="*/ 0 h 2542673"/>
                  <a:gd name="connsiteX0" fmla="*/ 0 w 2133600"/>
                  <a:gd name="connsiteY0" fmla="*/ 0 h 2542673"/>
                  <a:gd name="connsiteX1" fmla="*/ 529390 w 2133600"/>
                  <a:gd name="connsiteY1" fmla="*/ 8021 h 2542673"/>
                  <a:gd name="connsiteX2" fmla="*/ 2133600 w 2133600"/>
                  <a:gd name="connsiteY2" fmla="*/ 2542673 h 2542673"/>
                  <a:gd name="connsiteX3" fmla="*/ 1796716 w 2133600"/>
                  <a:gd name="connsiteY3" fmla="*/ 2542673 h 2542673"/>
                  <a:gd name="connsiteX4" fmla="*/ 0 w 2133600"/>
                  <a:gd name="connsiteY4" fmla="*/ 0 h 2542673"/>
                  <a:gd name="connsiteX0" fmla="*/ 0 w 2133600"/>
                  <a:gd name="connsiteY0" fmla="*/ 0 h 2542673"/>
                  <a:gd name="connsiteX1" fmla="*/ 529390 w 2133600"/>
                  <a:gd name="connsiteY1" fmla="*/ 8021 h 2542673"/>
                  <a:gd name="connsiteX2" fmla="*/ 2133600 w 2133600"/>
                  <a:gd name="connsiteY2" fmla="*/ 2542673 h 2542673"/>
                  <a:gd name="connsiteX3" fmla="*/ 1796716 w 2133600"/>
                  <a:gd name="connsiteY3" fmla="*/ 2542673 h 2542673"/>
                  <a:gd name="connsiteX4" fmla="*/ 0 w 2133600"/>
                  <a:gd name="connsiteY4" fmla="*/ 0 h 2542673"/>
                  <a:gd name="connsiteX0" fmla="*/ 0 w 2133600"/>
                  <a:gd name="connsiteY0" fmla="*/ 0 h 2542673"/>
                  <a:gd name="connsiteX1" fmla="*/ 417095 w 2133600"/>
                  <a:gd name="connsiteY1" fmla="*/ 40105 h 2542673"/>
                  <a:gd name="connsiteX2" fmla="*/ 2133600 w 2133600"/>
                  <a:gd name="connsiteY2" fmla="*/ 2542673 h 2542673"/>
                  <a:gd name="connsiteX3" fmla="*/ 1796716 w 2133600"/>
                  <a:gd name="connsiteY3" fmla="*/ 2542673 h 2542673"/>
                  <a:gd name="connsiteX4" fmla="*/ 0 w 2133600"/>
                  <a:gd name="connsiteY4" fmla="*/ 0 h 2542673"/>
                  <a:gd name="connsiteX0" fmla="*/ 0 w 2125578"/>
                  <a:gd name="connsiteY0" fmla="*/ 0 h 2510589"/>
                  <a:gd name="connsiteX1" fmla="*/ 409073 w 2125578"/>
                  <a:gd name="connsiteY1" fmla="*/ 8021 h 2510589"/>
                  <a:gd name="connsiteX2" fmla="*/ 2125578 w 2125578"/>
                  <a:gd name="connsiteY2" fmla="*/ 2510589 h 2510589"/>
                  <a:gd name="connsiteX3" fmla="*/ 1788694 w 2125578"/>
                  <a:gd name="connsiteY3" fmla="*/ 2510589 h 2510589"/>
                  <a:gd name="connsiteX4" fmla="*/ 0 w 2125578"/>
                  <a:gd name="connsiteY4" fmla="*/ 0 h 2510589"/>
                  <a:gd name="connsiteX0" fmla="*/ 0 w 2117557"/>
                  <a:gd name="connsiteY0" fmla="*/ 0 h 2510589"/>
                  <a:gd name="connsiteX1" fmla="*/ 401052 w 2117557"/>
                  <a:gd name="connsiteY1" fmla="*/ 8021 h 2510589"/>
                  <a:gd name="connsiteX2" fmla="*/ 2117557 w 2117557"/>
                  <a:gd name="connsiteY2" fmla="*/ 2510589 h 2510589"/>
                  <a:gd name="connsiteX3" fmla="*/ 1780673 w 2117557"/>
                  <a:gd name="connsiteY3" fmla="*/ 2510589 h 2510589"/>
                  <a:gd name="connsiteX4" fmla="*/ 0 w 2117557"/>
                  <a:gd name="connsiteY4" fmla="*/ 0 h 2510589"/>
                  <a:gd name="connsiteX0" fmla="*/ 0 w 2117557"/>
                  <a:gd name="connsiteY0" fmla="*/ 16042 h 2502568"/>
                  <a:gd name="connsiteX1" fmla="*/ 401052 w 2117557"/>
                  <a:gd name="connsiteY1" fmla="*/ 0 h 2502568"/>
                  <a:gd name="connsiteX2" fmla="*/ 2117557 w 2117557"/>
                  <a:gd name="connsiteY2" fmla="*/ 2502568 h 2502568"/>
                  <a:gd name="connsiteX3" fmla="*/ 1780673 w 2117557"/>
                  <a:gd name="connsiteY3" fmla="*/ 2502568 h 2502568"/>
                  <a:gd name="connsiteX4" fmla="*/ 0 w 2117557"/>
                  <a:gd name="connsiteY4" fmla="*/ 16042 h 2502568"/>
                  <a:gd name="connsiteX0" fmla="*/ 0 w 2109536"/>
                  <a:gd name="connsiteY0" fmla="*/ 0 h 2510589"/>
                  <a:gd name="connsiteX1" fmla="*/ 393031 w 2109536"/>
                  <a:gd name="connsiteY1" fmla="*/ 8021 h 2510589"/>
                  <a:gd name="connsiteX2" fmla="*/ 2109536 w 2109536"/>
                  <a:gd name="connsiteY2" fmla="*/ 2510589 h 2510589"/>
                  <a:gd name="connsiteX3" fmla="*/ 1772652 w 2109536"/>
                  <a:gd name="connsiteY3" fmla="*/ 2510589 h 2510589"/>
                  <a:gd name="connsiteX4" fmla="*/ 0 w 2109536"/>
                  <a:gd name="connsiteY4" fmla="*/ 0 h 2510589"/>
                  <a:gd name="connsiteX0" fmla="*/ 0 w 2109536"/>
                  <a:gd name="connsiteY0" fmla="*/ 0 h 2502568"/>
                  <a:gd name="connsiteX1" fmla="*/ 393031 w 2109536"/>
                  <a:gd name="connsiteY1" fmla="*/ 0 h 2502568"/>
                  <a:gd name="connsiteX2" fmla="*/ 2109536 w 2109536"/>
                  <a:gd name="connsiteY2" fmla="*/ 2502568 h 2502568"/>
                  <a:gd name="connsiteX3" fmla="*/ 1772652 w 2109536"/>
                  <a:gd name="connsiteY3" fmla="*/ 2502568 h 2502568"/>
                  <a:gd name="connsiteX4" fmla="*/ 0 w 2109536"/>
                  <a:gd name="connsiteY4" fmla="*/ 0 h 2502568"/>
                  <a:gd name="connsiteX0" fmla="*/ 0 w 2109536"/>
                  <a:gd name="connsiteY0" fmla="*/ 8021 h 2510589"/>
                  <a:gd name="connsiteX1" fmla="*/ 441158 w 2109536"/>
                  <a:gd name="connsiteY1" fmla="*/ 0 h 2510589"/>
                  <a:gd name="connsiteX2" fmla="*/ 2109536 w 2109536"/>
                  <a:gd name="connsiteY2" fmla="*/ 2510589 h 2510589"/>
                  <a:gd name="connsiteX3" fmla="*/ 1772652 w 2109536"/>
                  <a:gd name="connsiteY3" fmla="*/ 2510589 h 2510589"/>
                  <a:gd name="connsiteX4" fmla="*/ 0 w 2109536"/>
                  <a:gd name="connsiteY4" fmla="*/ 8021 h 2510589"/>
                  <a:gd name="connsiteX0" fmla="*/ 0 w 2109536"/>
                  <a:gd name="connsiteY0" fmla="*/ 8021 h 2510589"/>
                  <a:gd name="connsiteX1" fmla="*/ 441158 w 2109536"/>
                  <a:gd name="connsiteY1" fmla="*/ 0 h 2510589"/>
                  <a:gd name="connsiteX2" fmla="*/ 2109536 w 2109536"/>
                  <a:gd name="connsiteY2" fmla="*/ 2510589 h 2510589"/>
                  <a:gd name="connsiteX3" fmla="*/ 1772652 w 2109536"/>
                  <a:gd name="connsiteY3" fmla="*/ 2510589 h 2510589"/>
                  <a:gd name="connsiteX4" fmla="*/ 0 w 2109536"/>
                  <a:gd name="connsiteY4" fmla="*/ 8021 h 2510589"/>
                  <a:gd name="connsiteX0" fmla="*/ 0 w 2109536"/>
                  <a:gd name="connsiteY0" fmla="*/ 8021 h 2510589"/>
                  <a:gd name="connsiteX1" fmla="*/ 441158 w 2109536"/>
                  <a:gd name="connsiteY1" fmla="*/ 0 h 2510589"/>
                  <a:gd name="connsiteX2" fmla="*/ 2109536 w 2109536"/>
                  <a:gd name="connsiteY2" fmla="*/ 2510589 h 2510589"/>
                  <a:gd name="connsiteX3" fmla="*/ 1772652 w 2109536"/>
                  <a:gd name="connsiteY3" fmla="*/ 2510589 h 2510589"/>
                  <a:gd name="connsiteX4" fmla="*/ 0 w 2109536"/>
                  <a:gd name="connsiteY4" fmla="*/ 8021 h 2510589"/>
                  <a:gd name="connsiteX0" fmla="*/ 0 w 2109536"/>
                  <a:gd name="connsiteY0" fmla="*/ 8021 h 2510589"/>
                  <a:gd name="connsiteX1" fmla="*/ 441158 w 2109536"/>
                  <a:gd name="connsiteY1" fmla="*/ 0 h 2510589"/>
                  <a:gd name="connsiteX2" fmla="*/ 2109536 w 2109536"/>
                  <a:gd name="connsiteY2" fmla="*/ 2510589 h 2510589"/>
                  <a:gd name="connsiteX3" fmla="*/ 1772652 w 2109536"/>
                  <a:gd name="connsiteY3" fmla="*/ 2510589 h 2510589"/>
                  <a:gd name="connsiteX4" fmla="*/ 0 w 2109536"/>
                  <a:gd name="connsiteY4" fmla="*/ 8021 h 2510589"/>
                  <a:gd name="connsiteX0" fmla="*/ 0 w 2109536"/>
                  <a:gd name="connsiteY0" fmla="*/ 8021 h 2510589"/>
                  <a:gd name="connsiteX1" fmla="*/ 441158 w 2109536"/>
                  <a:gd name="connsiteY1" fmla="*/ 0 h 2510589"/>
                  <a:gd name="connsiteX2" fmla="*/ 2109536 w 2109536"/>
                  <a:gd name="connsiteY2" fmla="*/ 2510589 h 2510589"/>
                  <a:gd name="connsiteX3" fmla="*/ 1820779 w 2109536"/>
                  <a:gd name="connsiteY3" fmla="*/ 2510589 h 2510589"/>
                  <a:gd name="connsiteX4" fmla="*/ 0 w 2109536"/>
                  <a:gd name="connsiteY4" fmla="*/ 8021 h 2510589"/>
                  <a:gd name="connsiteX0" fmla="*/ 0 w 1997242"/>
                  <a:gd name="connsiteY0" fmla="*/ 0 h 2510589"/>
                  <a:gd name="connsiteX1" fmla="*/ 328864 w 1997242"/>
                  <a:gd name="connsiteY1" fmla="*/ 0 h 2510589"/>
                  <a:gd name="connsiteX2" fmla="*/ 1997242 w 1997242"/>
                  <a:gd name="connsiteY2" fmla="*/ 2510589 h 2510589"/>
                  <a:gd name="connsiteX3" fmla="*/ 1708485 w 1997242"/>
                  <a:gd name="connsiteY3" fmla="*/ 2510589 h 2510589"/>
                  <a:gd name="connsiteX4" fmla="*/ 0 w 1997242"/>
                  <a:gd name="connsiteY4" fmla="*/ 0 h 2510589"/>
                  <a:gd name="connsiteX0" fmla="*/ 0 w 1997242"/>
                  <a:gd name="connsiteY0" fmla="*/ 0 h 2510589"/>
                  <a:gd name="connsiteX1" fmla="*/ 328864 w 1997242"/>
                  <a:gd name="connsiteY1" fmla="*/ 0 h 2510589"/>
                  <a:gd name="connsiteX2" fmla="*/ 1997242 w 1997242"/>
                  <a:gd name="connsiteY2" fmla="*/ 2510589 h 2510589"/>
                  <a:gd name="connsiteX3" fmla="*/ 1708485 w 1997242"/>
                  <a:gd name="connsiteY3" fmla="*/ 2510589 h 2510589"/>
                  <a:gd name="connsiteX4" fmla="*/ 0 w 1997242"/>
                  <a:gd name="connsiteY4" fmla="*/ 0 h 2510589"/>
                  <a:gd name="connsiteX0" fmla="*/ 0 w 1997242"/>
                  <a:gd name="connsiteY0" fmla="*/ 0 h 2510589"/>
                  <a:gd name="connsiteX1" fmla="*/ 328864 w 1997242"/>
                  <a:gd name="connsiteY1" fmla="*/ 0 h 2510589"/>
                  <a:gd name="connsiteX2" fmla="*/ 1997242 w 1997242"/>
                  <a:gd name="connsiteY2" fmla="*/ 2510589 h 2510589"/>
                  <a:gd name="connsiteX3" fmla="*/ 1708485 w 1997242"/>
                  <a:gd name="connsiteY3" fmla="*/ 2510589 h 2510589"/>
                  <a:gd name="connsiteX4" fmla="*/ 0 w 1997242"/>
                  <a:gd name="connsiteY4" fmla="*/ 0 h 2510589"/>
                  <a:gd name="connsiteX0" fmla="*/ 0 w 1997242"/>
                  <a:gd name="connsiteY0" fmla="*/ 0 h 2510589"/>
                  <a:gd name="connsiteX1" fmla="*/ 328864 w 1997242"/>
                  <a:gd name="connsiteY1" fmla="*/ 0 h 2510589"/>
                  <a:gd name="connsiteX2" fmla="*/ 1997242 w 1997242"/>
                  <a:gd name="connsiteY2" fmla="*/ 2510589 h 2510589"/>
                  <a:gd name="connsiteX3" fmla="*/ 1708485 w 1997242"/>
                  <a:gd name="connsiteY3" fmla="*/ 2510589 h 2510589"/>
                  <a:gd name="connsiteX4" fmla="*/ 0 w 1997242"/>
                  <a:gd name="connsiteY4" fmla="*/ 0 h 2510589"/>
                  <a:gd name="connsiteX0" fmla="*/ 0 w 1997242"/>
                  <a:gd name="connsiteY0" fmla="*/ 0 h 2526631"/>
                  <a:gd name="connsiteX1" fmla="*/ 328864 w 1997242"/>
                  <a:gd name="connsiteY1" fmla="*/ 0 h 2526631"/>
                  <a:gd name="connsiteX2" fmla="*/ 1997242 w 1997242"/>
                  <a:gd name="connsiteY2" fmla="*/ 2510589 h 2526631"/>
                  <a:gd name="connsiteX3" fmla="*/ 1588170 w 1997242"/>
                  <a:gd name="connsiteY3" fmla="*/ 2526631 h 2526631"/>
                  <a:gd name="connsiteX4" fmla="*/ 0 w 1997242"/>
                  <a:gd name="connsiteY4" fmla="*/ 0 h 2526631"/>
                  <a:gd name="connsiteX0" fmla="*/ 0 w 1997242"/>
                  <a:gd name="connsiteY0" fmla="*/ 0 h 2526631"/>
                  <a:gd name="connsiteX1" fmla="*/ 328864 w 1997242"/>
                  <a:gd name="connsiteY1" fmla="*/ 0 h 2526631"/>
                  <a:gd name="connsiteX2" fmla="*/ 1997242 w 1997242"/>
                  <a:gd name="connsiteY2" fmla="*/ 2510589 h 2526631"/>
                  <a:gd name="connsiteX3" fmla="*/ 1676402 w 1997242"/>
                  <a:gd name="connsiteY3" fmla="*/ 2526631 h 2526631"/>
                  <a:gd name="connsiteX4" fmla="*/ 0 w 1997242"/>
                  <a:gd name="connsiteY4" fmla="*/ 0 h 2526631"/>
                  <a:gd name="connsiteX0" fmla="*/ 0 w 1997242"/>
                  <a:gd name="connsiteY0" fmla="*/ 0 h 2526631"/>
                  <a:gd name="connsiteX1" fmla="*/ 328864 w 1997242"/>
                  <a:gd name="connsiteY1" fmla="*/ 0 h 2526631"/>
                  <a:gd name="connsiteX2" fmla="*/ 1997242 w 1997242"/>
                  <a:gd name="connsiteY2" fmla="*/ 2510589 h 2526631"/>
                  <a:gd name="connsiteX3" fmla="*/ 1676402 w 1997242"/>
                  <a:gd name="connsiteY3" fmla="*/ 2526631 h 2526631"/>
                  <a:gd name="connsiteX4" fmla="*/ 0 w 1997242"/>
                  <a:gd name="connsiteY4" fmla="*/ 0 h 2526631"/>
                  <a:gd name="connsiteX0" fmla="*/ 0 w 1997242"/>
                  <a:gd name="connsiteY0" fmla="*/ 0 h 2526631"/>
                  <a:gd name="connsiteX1" fmla="*/ 328864 w 1997242"/>
                  <a:gd name="connsiteY1" fmla="*/ 0 h 2526631"/>
                  <a:gd name="connsiteX2" fmla="*/ 1997242 w 1997242"/>
                  <a:gd name="connsiteY2" fmla="*/ 2510589 h 2526631"/>
                  <a:gd name="connsiteX3" fmla="*/ 1676402 w 1997242"/>
                  <a:gd name="connsiteY3" fmla="*/ 2526631 h 2526631"/>
                  <a:gd name="connsiteX4" fmla="*/ 0 w 1997242"/>
                  <a:gd name="connsiteY4" fmla="*/ 0 h 2526631"/>
                  <a:gd name="connsiteX0" fmla="*/ 0 w 1997242"/>
                  <a:gd name="connsiteY0" fmla="*/ 0 h 2526631"/>
                  <a:gd name="connsiteX1" fmla="*/ 328864 w 1997242"/>
                  <a:gd name="connsiteY1" fmla="*/ 0 h 2526631"/>
                  <a:gd name="connsiteX2" fmla="*/ 1997242 w 1997242"/>
                  <a:gd name="connsiteY2" fmla="*/ 2510589 h 2526631"/>
                  <a:gd name="connsiteX3" fmla="*/ 1676402 w 1997242"/>
                  <a:gd name="connsiteY3" fmla="*/ 2526631 h 2526631"/>
                  <a:gd name="connsiteX4" fmla="*/ 0 w 1997242"/>
                  <a:gd name="connsiteY4" fmla="*/ 0 h 2526631"/>
                  <a:gd name="connsiteX0" fmla="*/ 0 w 1997242"/>
                  <a:gd name="connsiteY0" fmla="*/ 0 h 2510589"/>
                  <a:gd name="connsiteX1" fmla="*/ 328864 w 1997242"/>
                  <a:gd name="connsiteY1" fmla="*/ 0 h 2510589"/>
                  <a:gd name="connsiteX2" fmla="*/ 1997242 w 1997242"/>
                  <a:gd name="connsiteY2" fmla="*/ 2510589 h 2510589"/>
                  <a:gd name="connsiteX3" fmla="*/ 1668381 w 1997242"/>
                  <a:gd name="connsiteY3" fmla="*/ 2490277 h 2510589"/>
                  <a:gd name="connsiteX4" fmla="*/ 0 w 1997242"/>
                  <a:gd name="connsiteY4" fmla="*/ 0 h 2510589"/>
                  <a:gd name="connsiteX0" fmla="*/ 0 w 1997242"/>
                  <a:gd name="connsiteY0" fmla="*/ 0 h 2517543"/>
                  <a:gd name="connsiteX1" fmla="*/ 328864 w 1997242"/>
                  <a:gd name="connsiteY1" fmla="*/ 0 h 2517543"/>
                  <a:gd name="connsiteX2" fmla="*/ 1997242 w 1997242"/>
                  <a:gd name="connsiteY2" fmla="*/ 2510589 h 2517543"/>
                  <a:gd name="connsiteX3" fmla="*/ 1668381 w 1997242"/>
                  <a:gd name="connsiteY3" fmla="*/ 2517543 h 2517543"/>
                  <a:gd name="connsiteX4" fmla="*/ 0 w 1997242"/>
                  <a:gd name="connsiteY4" fmla="*/ 0 h 2517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7242" h="2517543">
                    <a:moveTo>
                      <a:pt x="0" y="0"/>
                    </a:moveTo>
                    <a:lnTo>
                      <a:pt x="328864" y="0"/>
                    </a:lnTo>
                    <a:cubicBezTo>
                      <a:pt x="1007980" y="256675"/>
                      <a:pt x="989263" y="1820778"/>
                      <a:pt x="1997242" y="2510589"/>
                    </a:cubicBezTo>
                    <a:cubicBezTo>
                      <a:pt x="1764631" y="2502568"/>
                      <a:pt x="1780676" y="2517543"/>
                      <a:pt x="1668381" y="2517543"/>
                    </a:cubicBezTo>
                    <a:cubicBezTo>
                      <a:pt x="1005308" y="2188679"/>
                      <a:pt x="743284" y="280738"/>
                      <a:pt x="0" y="0"/>
                    </a:cubicBezTo>
                    <a:close/>
                  </a:path>
                </a:pathLst>
              </a:custGeo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正方形/長方形 3">
                <a:extLst>
                  <a:ext uri="{FF2B5EF4-FFF2-40B4-BE49-F238E27FC236}">
                    <a16:creationId xmlns:a16="http://schemas.microsoft.com/office/drawing/2014/main" id="{3CD2EA94-59CB-4FE8-B717-DE7C3A87CA2C}"/>
                  </a:ext>
                </a:extLst>
              </p:cNvPr>
              <p:cNvSpPr/>
              <p:nvPr/>
            </p:nvSpPr>
            <p:spPr>
              <a:xfrm flipH="1">
                <a:off x="3149767" y="2505075"/>
                <a:ext cx="2136610" cy="1970672"/>
              </a:xfrm>
              <a:custGeom>
                <a:avLst/>
                <a:gdLst>
                  <a:gd name="connsiteX0" fmla="*/ 0 w 336884"/>
                  <a:gd name="connsiteY0" fmla="*/ 0 h 3104147"/>
                  <a:gd name="connsiteX1" fmla="*/ 336884 w 336884"/>
                  <a:gd name="connsiteY1" fmla="*/ 0 h 3104147"/>
                  <a:gd name="connsiteX2" fmla="*/ 336884 w 336884"/>
                  <a:gd name="connsiteY2" fmla="*/ 3104147 h 3104147"/>
                  <a:gd name="connsiteX3" fmla="*/ 0 w 336884"/>
                  <a:gd name="connsiteY3" fmla="*/ 3104147 h 3104147"/>
                  <a:gd name="connsiteX4" fmla="*/ 0 w 336884"/>
                  <a:gd name="connsiteY4" fmla="*/ 0 h 3104147"/>
                  <a:gd name="connsiteX0" fmla="*/ 721895 w 1058779"/>
                  <a:gd name="connsiteY0" fmla="*/ 0 h 3104147"/>
                  <a:gd name="connsiteX1" fmla="*/ 0 w 1058779"/>
                  <a:gd name="connsiteY1" fmla="*/ 160421 h 3104147"/>
                  <a:gd name="connsiteX2" fmla="*/ 1058779 w 1058779"/>
                  <a:gd name="connsiteY2" fmla="*/ 3104147 h 3104147"/>
                  <a:gd name="connsiteX3" fmla="*/ 721895 w 1058779"/>
                  <a:gd name="connsiteY3" fmla="*/ 3104147 h 3104147"/>
                  <a:gd name="connsiteX4" fmla="*/ 721895 w 1058779"/>
                  <a:gd name="connsiteY4" fmla="*/ 0 h 3104147"/>
                  <a:gd name="connsiteX0" fmla="*/ 0 w 393032"/>
                  <a:gd name="connsiteY0" fmla="*/ 0 h 3104147"/>
                  <a:gd name="connsiteX1" fmla="*/ 393032 w 393032"/>
                  <a:gd name="connsiteY1" fmla="*/ 40105 h 3104147"/>
                  <a:gd name="connsiteX2" fmla="*/ 336884 w 393032"/>
                  <a:gd name="connsiteY2" fmla="*/ 3104147 h 3104147"/>
                  <a:gd name="connsiteX3" fmla="*/ 0 w 393032"/>
                  <a:gd name="connsiteY3" fmla="*/ 3104147 h 3104147"/>
                  <a:gd name="connsiteX4" fmla="*/ 0 w 393032"/>
                  <a:gd name="connsiteY4" fmla="*/ 0 h 3104147"/>
                  <a:gd name="connsiteX0" fmla="*/ 0 w 2189748"/>
                  <a:gd name="connsiteY0" fmla="*/ 441158 h 3064042"/>
                  <a:gd name="connsiteX1" fmla="*/ 2189748 w 2189748"/>
                  <a:gd name="connsiteY1" fmla="*/ 0 h 3064042"/>
                  <a:gd name="connsiteX2" fmla="*/ 2133600 w 2189748"/>
                  <a:gd name="connsiteY2" fmla="*/ 3064042 h 3064042"/>
                  <a:gd name="connsiteX3" fmla="*/ 1796716 w 2189748"/>
                  <a:gd name="connsiteY3" fmla="*/ 3064042 h 3064042"/>
                  <a:gd name="connsiteX4" fmla="*/ 0 w 2189748"/>
                  <a:gd name="connsiteY4" fmla="*/ 441158 h 3064042"/>
                  <a:gd name="connsiteX0" fmla="*/ 0 w 2133600"/>
                  <a:gd name="connsiteY0" fmla="*/ 0 h 2622884"/>
                  <a:gd name="connsiteX1" fmla="*/ 385011 w 2133600"/>
                  <a:gd name="connsiteY1" fmla="*/ 0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385011 w 2133600"/>
                  <a:gd name="connsiteY1" fmla="*/ 0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385011 w 2133600"/>
                  <a:gd name="connsiteY1" fmla="*/ 0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529390 w 2133600"/>
                  <a:gd name="connsiteY1" fmla="*/ 88232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529390 w 2133600"/>
                  <a:gd name="connsiteY1" fmla="*/ 88232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529390 w 2133600"/>
                  <a:gd name="connsiteY1" fmla="*/ 88232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529390 w 2133600"/>
                  <a:gd name="connsiteY1" fmla="*/ 88232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529390 w 2133600"/>
                  <a:gd name="connsiteY1" fmla="*/ 88232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529390 w 2133600"/>
                  <a:gd name="connsiteY1" fmla="*/ 88232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542673"/>
                  <a:gd name="connsiteX1" fmla="*/ 529390 w 2133600"/>
                  <a:gd name="connsiteY1" fmla="*/ 8021 h 2542673"/>
                  <a:gd name="connsiteX2" fmla="*/ 2133600 w 2133600"/>
                  <a:gd name="connsiteY2" fmla="*/ 2542673 h 2542673"/>
                  <a:gd name="connsiteX3" fmla="*/ 1796716 w 2133600"/>
                  <a:gd name="connsiteY3" fmla="*/ 2542673 h 2542673"/>
                  <a:gd name="connsiteX4" fmla="*/ 0 w 2133600"/>
                  <a:gd name="connsiteY4" fmla="*/ 0 h 2542673"/>
                  <a:gd name="connsiteX0" fmla="*/ 0 w 2133600"/>
                  <a:gd name="connsiteY0" fmla="*/ 0 h 2542673"/>
                  <a:gd name="connsiteX1" fmla="*/ 529390 w 2133600"/>
                  <a:gd name="connsiteY1" fmla="*/ 8021 h 2542673"/>
                  <a:gd name="connsiteX2" fmla="*/ 2133600 w 2133600"/>
                  <a:gd name="connsiteY2" fmla="*/ 2542673 h 2542673"/>
                  <a:gd name="connsiteX3" fmla="*/ 1796716 w 2133600"/>
                  <a:gd name="connsiteY3" fmla="*/ 2542673 h 2542673"/>
                  <a:gd name="connsiteX4" fmla="*/ 0 w 2133600"/>
                  <a:gd name="connsiteY4" fmla="*/ 0 h 2542673"/>
                  <a:gd name="connsiteX0" fmla="*/ 0 w 2133600"/>
                  <a:gd name="connsiteY0" fmla="*/ 0 h 2542673"/>
                  <a:gd name="connsiteX1" fmla="*/ 529390 w 2133600"/>
                  <a:gd name="connsiteY1" fmla="*/ 8021 h 2542673"/>
                  <a:gd name="connsiteX2" fmla="*/ 2133600 w 2133600"/>
                  <a:gd name="connsiteY2" fmla="*/ 2542673 h 2542673"/>
                  <a:gd name="connsiteX3" fmla="*/ 1796716 w 2133600"/>
                  <a:gd name="connsiteY3" fmla="*/ 2542673 h 2542673"/>
                  <a:gd name="connsiteX4" fmla="*/ 0 w 2133600"/>
                  <a:gd name="connsiteY4" fmla="*/ 0 h 2542673"/>
                  <a:gd name="connsiteX0" fmla="*/ 0 w 2133600"/>
                  <a:gd name="connsiteY0" fmla="*/ 0 h 2542673"/>
                  <a:gd name="connsiteX1" fmla="*/ 417095 w 2133600"/>
                  <a:gd name="connsiteY1" fmla="*/ 40105 h 2542673"/>
                  <a:gd name="connsiteX2" fmla="*/ 2133600 w 2133600"/>
                  <a:gd name="connsiteY2" fmla="*/ 2542673 h 2542673"/>
                  <a:gd name="connsiteX3" fmla="*/ 1796716 w 2133600"/>
                  <a:gd name="connsiteY3" fmla="*/ 2542673 h 2542673"/>
                  <a:gd name="connsiteX4" fmla="*/ 0 w 2133600"/>
                  <a:gd name="connsiteY4" fmla="*/ 0 h 2542673"/>
                  <a:gd name="connsiteX0" fmla="*/ 0 w 2125578"/>
                  <a:gd name="connsiteY0" fmla="*/ 0 h 2510589"/>
                  <a:gd name="connsiteX1" fmla="*/ 409073 w 2125578"/>
                  <a:gd name="connsiteY1" fmla="*/ 8021 h 2510589"/>
                  <a:gd name="connsiteX2" fmla="*/ 2125578 w 2125578"/>
                  <a:gd name="connsiteY2" fmla="*/ 2510589 h 2510589"/>
                  <a:gd name="connsiteX3" fmla="*/ 1788694 w 2125578"/>
                  <a:gd name="connsiteY3" fmla="*/ 2510589 h 2510589"/>
                  <a:gd name="connsiteX4" fmla="*/ 0 w 2125578"/>
                  <a:gd name="connsiteY4" fmla="*/ 0 h 2510589"/>
                  <a:gd name="connsiteX0" fmla="*/ 0 w 2117557"/>
                  <a:gd name="connsiteY0" fmla="*/ 0 h 2510589"/>
                  <a:gd name="connsiteX1" fmla="*/ 401052 w 2117557"/>
                  <a:gd name="connsiteY1" fmla="*/ 8021 h 2510589"/>
                  <a:gd name="connsiteX2" fmla="*/ 2117557 w 2117557"/>
                  <a:gd name="connsiteY2" fmla="*/ 2510589 h 2510589"/>
                  <a:gd name="connsiteX3" fmla="*/ 1780673 w 2117557"/>
                  <a:gd name="connsiteY3" fmla="*/ 2510589 h 2510589"/>
                  <a:gd name="connsiteX4" fmla="*/ 0 w 2117557"/>
                  <a:gd name="connsiteY4" fmla="*/ 0 h 2510589"/>
                  <a:gd name="connsiteX0" fmla="*/ 0 w 2117557"/>
                  <a:gd name="connsiteY0" fmla="*/ 16042 h 2502568"/>
                  <a:gd name="connsiteX1" fmla="*/ 401052 w 2117557"/>
                  <a:gd name="connsiteY1" fmla="*/ 0 h 2502568"/>
                  <a:gd name="connsiteX2" fmla="*/ 2117557 w 2117557"/>
                  <a:gd name="connsiteY2" fmla="*/ 2502568 h 2502568"/>
                  <a:gd name="connsiteX3" fmla="*/ 1780673 w 2117557"/>
                  <a:gd name="connsiteY3" fmla="*/ 2502568 h 2502568"/>
                  <a:gd name="connsiteX4" fmla="*/ 0 w 2117557"/>
                  <a:gd name="connsiteY4" fmla="*/ 16042 h 2502568"/>
                  <a:gd name="connsiteX0" fmla="*/ 0 w 2109536"/>
                  <a:gd name="connsiteY0" fmla="*/ 0 h 2510589"/>
                  <a:gd name="connsiteX1" fmla="*/ 393031 w 2109536"/>
                  <a:gd name="connsiteY1" fmla="*/ 8021 h 2510589"/>
                  <a:gd name="connsiteX2" fmla="*/ 2109536 w 2109536"/>
                  <a:gd name="connsiteY2" fmla="*/ 2510589 h 2510589"/>
                  <a:gd name="connsiteX3" fmla="*/ 1772652 w 2109536"/>
                  <a:gd name="connsiteY3" fmla="*/ 2510589 h 2510589"/>
                  <a:gd name="connsiteX4" fmla="*/ 0 w 2109536"/>
                  <a:gd name="connsiteY4" fmla="*/ 0 h 2510589"/>
                  <a:gd name="connsiteX0" fmla="*/ 0 w 2109536"/>
                  <a:gd name="connsiteY0" fmla="*/ 0 h 2502568"/>
                  <a:gd name="connsiteX1" fmla="*/ 393031 w 2109536"/>
                  <a:gd name="connsiteY1" fmla="*/ 0 h 2502568"/>
                  <a:gd name="connsiteX2" fmla="*/ 2109536 w 2109536"/>
                  <a:gd name="connsiteY2" fmla="*/ 2502568 h 2502568"/>
                  <a:gd name="connsiteX3" fmla="*/ 1772652 w 2109536"/>
                  <a:gd name="connsiteY3" fmla="*/ 2502568 h 2502568"/>
                  <a:gd name="connsiteX4" fmla="*/ 0 w 2109536"/>
                  <a:gd name="connsiteY4" fmla="*/ 0 h 2502568"/>
                  <a:gd name="connsiteX0" fmla="*/ 0 w 2109536"/>
                  <a:gd name="connsiteY0" fmla="*/ 8021 h 2510589"/>
                  <a:gd name="connsiteX1" fmla="*/ 441158 w 2109536"/>
                  <a:gd name="connsiteY1" fmla="*/ 0 h 2510589"/>
                  <a:gd name="connsiteX2" fmla="*/ 2109536 w 2109536"/>
                  <a:gd name="connsiteY2" fmla="*/ 2510589 h 2510589"/>
                  <a:gd name="connsiteX3" fmla="*/ 1772652 w 2109536"/>
                  <a:gd name="connsiteY3" fmla="*/ 2510589 h 2510589"/>
                  <a:gd name="connsiteX4" fmla="*/ 0 w 2109536"/>
                  <a:gd name="connsiteY4" fmla="*/ 8021 h 2510589"/>
                  <a:gd name="connsiteX0" fmla="*/ 0 w 2109536"/>
                  <a:gd name="connsiteY0" fmla="*/ 8021 h 2510589"/>
                  <a:gd name="connsiteX1" fmla="*/ 441158 w 2109536"/>
                  <a:gd name="connsiteY1" fmla="*/ 0 h 2510589"/>
                  <a:gd name="connsiteX2" fmla="*/ 2109536 w 2109536"/>
                  <a:gd name="connsiteY2" fmla="*/ 2510589 h 2510589"/>
                  <a:gd name="connsiteX3" fmla="*/ 1772652 w 2109536"/>
                  <a:gd name="connsiteY3" fmla="*/ 2510589 h 2510589"/>
                  <a:gd name="connsiteX4" fmla="*/ 0 w 2109536"/>
                  <a:gd name="connsiteY4" fmla="*/ 8021 h 2510589"/>
                  <a:gd name="connsiteX0" fmla="*/ 0 w 2109536"/>
                  <a:gd name="connsiteY0" fmla="*/ 8021 h 2510589"/>
                  <a:gd name="connsiteX1" fmla="*/ 441158 w 2109536"/>
                  <a:gd name="connsiteY1" fmla="*/ 0 h 2510589"/>
                  <a:gd name="connsiteX2" fmla="*/ 2109536 w 2109536"/>
                  <a:gd name="connsiteY2" fmla="*/ 2510589 h 2510589"/>
                  <a:gd name="connsiteX3" fmla="*/ 1772652 w 2109536"/>
                  <a:gd name="connsiteY3" fmla="*/ 2510589 h 2510589"/>
                  <a:gd name="connsiteX4" fmla="*/ 0 w 2109536"/>
                  <a:gd name="connsiteY4" fmla="*/ 8021 h 2510589"/>
                  <a:gd name="connsiteX0" fmla="*/ 0 w 2109536"/>
                  <a:gd name="connsiteY0" fmla="*/ 8021 h 2510589"/>
                  <a:gd name="connsiteX1" fmla="*/ 441158 w 2109536"/>
                  <a:gd name="connsiteY1" fmla="*/ 0 h 2510589"/>
                  <a:gd name="connsiteX2" fmla="*/ 2109536 w 2109536"/>
                  <a:gd name="connsiteY2" fmla="*/ 2510589 h 2510589"/>
                  <a:gd name="connsiteX3" fmla="*/ 1772652 w 2109536"/>
                  <a:gd name="connsiteY3" fmla="*/ 2510589 h 2510589"/>
                  <a:gd name="connsiteX4" fmla="*/ 0 w 2109536"/>
                  <a:gd name="connsiteY4" fmla="*/ 8021 h 2510589"/>
                  <a:gd name="connsiteX0" fmla="*/ 0 w 2109536"/>
                  <a:gd name="connsiteY0" fmla="*/ 8021 h 2510589"/>
                  <a:gd name="connsiteX1" fmla="*/ 441158 w 2109536"/>
                  <a:gd name="connsiteY1" fmla="*/ 0 h 2510589"/>
                  <a:gd name="connsiteX2" fmla="*/ 2109536 w 2109536"/>
                  <a:gd name="connsiteY2" fmla="*/ 2510589 h 2510589"/>
                  <a:gd name="connsiteX3" fmla="*/ 1820779 w 2109536"/>
                  <a:gd name="connsiteY3" fmla="*/ 2510589 h 2510589"/>
                  <a:gd name="connsiteX4" fmla="*/ 0 w 2109536"/>
                  <a:gd name="connsiteY4" fmla="*/ 8021 h 2510589"/>
                  <a:gd name="connsiteX0" fmla="*/ 0 w 1997242"/>
                  <a:gd name="connsiteY0" fmla="*/ 0 h 2510589"/>
                  <a:gd name="connsiteX1" fmla="*/ 328864 w 1997242"/>
                  <a:gd name="connsiteY1" fmla="*/ 0 h 2510589"/>
                  <a:gd name="connsiteX2" fmla="*/ 1997242 w 1997242"/>
                  <a:gd name="connsiteY2" fmla="*/ 2510589 h 2510589"/>
                  <a:gd name="connsiteX3" fmla="*/ 1708485 w 1997242"/>
                  <a:gd name="connsiteY3" fmla="*/ 2510589 h 2510589"/>
                  <a:gd name="connsiteX4" fmla="*/ 0 w 1997242"/>
                  <a:gd name="connsiteY4" fmla="*/ 0 h 2510589"/>
                  <a:gd name="connsiteX0" fmla="*/ 0 w 1997242"/>
                  <a:gd name="connsiteY0" fmla="*/ 0 h 2510589"/>
                  <a:gd name="connsiteX1" fmla="*/ 328864 w 1997242"/>
                  <a:gd name="connsiteY1" fmla="*/ 0 h 2510589"/>
                  <a:gd name="connsiteX2" fmla="*/ 1997242 w 1997242"/>
                  <a:gd name="connsiteY2" fmla="*/ 2510589 h 2510589"/>
                  <a:gd name="connsiteX3" fmla="*/ 1708485 w 1997242"/>
                  <a:gd name="connsiteY3" fmla="*/ 2510589 h 2510589"/>
                  <a:gd name="connsiteX4" fmla="*/ 0 w 1997242"/>
                  <a:gd name="connsiteY4" fmla="*/ 0 h 2510589"/>
                  <a:gd name="connsiteX0" fmla="*/ 0 w 1997242"/>
                  <a:gd name="connsiteY0" fmla="*/ 0 h 2510589"/>
                  <a:gd name="connsiteX1" fmla="*/ 328864 w 1997242"/>
                  <a:gd name="connsiteY1" fmla="*/ 0 h 2510589"/>
                  <a:gd name="connsiteX2" fmla="*/ 1997242 w 1997242"/>
                  <a:gd name="connsiteY2" fmla="*/ 2510589 h 2510589"/>
                  <a:gd name="connsiteX3" fmla="*/ 1708485 w 1997242"/>
                  <a:gd name="connsiteY3" fmla="*/ 2510589 h 2510589"/>
                  <a:gd name="connsiteX4" fmla="*/ 0 w 1997242"/>
                  <a:gd name="connsiteY4" fmla="*/ 0 h 2510589"/>
                  <a:gd name="connsiteX0" fmla="*/ 0 w 1997242"/>
                  <a:gd name="connsiteY0" fmla="*/ 0 h 2510589"/>
                  <a:gd name="connsiteX1" fmla="*/ 328864 w 1997242"/>
                  <a:gd name="connsiteY1" fmla="*/ 0 h 2510589"/>
                  <a:gd name="connsiteX2" fmla="*/ 1997242 w 1997242"/>
                  <a:gd name="connsiteY2" fmla="*/ 2510589 h 2510589"/>
                  <a:gd name="connsiteX3" fmla="*/ 1708485 w 1997242"/>
                  <a:gd name="connsiteY3" fmla="*/ 2510589 h 2510589"/>
                  <a:gd name="connsiteX4" fmla="*/ 0 w 1997242"/>
                  <a:gd name="connsiteY4" fmla="*/ 0 h 2510589"/>
                  <a:gd name="connsiteX0" fmla="*/ 0 w 1997242"/>
                  <a:gd name="connsiteY0" fmla="*/ 0 h 2526631"/>
                  <a:gd name="connsiteX1" fmla="*/ 328864 w 1997242"/>
                  <a:gd name="connsiteY1" fmla="*/ 0 h 2526631"/>
                  <a:gd name="connsiteX2" fmla="*/ 1997242 w 1997242"/>
                  <a:gd name="connsiteY2" fmla="*/ 2510589 h 2526631"/>
                  <a:gd name="connsiteX3" fmla="*/ 1588170 w 1997242"/>
                  <a:gd name="connsiteY3" fmla="*/ 2526631 h 2526631"/>
                  <a:gd name="connsiteX4" fmla="*/ 0 w 1997242"/>
                  <a:gd name="connsiteY4" fmla="*/ 0 h 2526631"/>
                  <a:gd name="connsiteX0" fmla="*/ 0 w 1997242"/>
                  <a:gd name="connsiteY0" fmla="*/ 0 h 2526631"/>
                  <a:gd name="connsiteX1" fmla="*/ 328864 w 1997242"/>
                  <a:gd name="connsiteY1" fmla="*/ 0 h 2526631"/>
                  <a:gd name="connsiteX2" fmla="*/ 1997242 w 1997242"/>
                  <a:gd name="connsiteY2" fmla="*/ 2510589 h 2526631"/>
                  <a:gd name="connsiteX3" fmla="*/ 1676402 w 1997242"/>
                  <a:gd name="connsiteY3" fmla="*/ 2526631 h 2526631"/>
                  <a:gd name="connsiteX4" fmla="*/ 0 w 1997242"/>
                  <a:gd name="connsiteY4" fmla="*/ 0 h 2526631"/>
                  <a:gd name="connsiteX0" fmla="*/ 0 w 1997242"/>
                  <a:gd name="connsiteY0" fmla="*/ 0 h 2526631"/>
                  <a:gd name="connsiteX1" fmla="*/ 328864 w 1997242"/>
                  <a:gd name="connsiteY1" fmla="*/ 0 h 2526631"/>
                  <a:gd name="connsiteX2" fmla="*/ 1997242 w 1997242"/>
                  <a:gd name="connsiteY2" fmla="*/ 2510589 h 2526631"/>
                  <a:gd name="connsiteX3" fmla="*/ 1676402 w 1997242"/>
                  <a:gd name="connsiteY3" fmla="*/ 2526631 h 2526631"/>
                  <a:gd name="connsiteX4" fmla="*/ 0 w 1997242"/>
                  <a:gd name="connsiteY4" fmla="*/ 0 h 2526631"/>
                  <a:gd name="connsiteX0" fmla="*/ 0 w 1997242"/>
                  <a:gd name="connsiteY0" fmla="*/ 0 h 2526631"/>
                  <a:gd name="connsiteX1" fmla="*/ 328864 w 1997242"/>
                  <a:gd name="connsiteY1" fmla="*/ 0 h 2526631"/>
                  <a:gd name="connsiteX2" fmla="*/ 1997242 w 1997242"/>
                  <a:gd name="connsiteY2" fmla="*/ 2510589 h 2526631"/>
                  <a:gd name="connsiteX3" fmla="*/ 1676402 w 1997242"/>
                  <a:gd name="connsiteY3" fmla="*/ 2526631 h 2526631"/>
                  <a:gd name="connsiteX4" fmla="*/ 0 w 1997242"/>
                  <a:gd name="connsiteY4" fmla="*/ 0 h 2526631"/>
                  <a:gd name="connsiteX0" fmla="*/ 0 w 1997242"/>
                  <a:gd name="connsiteY0" fmla="*/ 0 h 2526631"/>
                  <a:gd name="connsiteX1" fmla="*/ 328864 w 1997242"/>
                  <a:gd name="connsiteY1" fmla="*/ 0 h 2526631"/>
                  <a:gd name="connsiteX2" fmla="*/ 1997242 w 1997242"/>
                  <a:gd name="connsiteY2" fmla="*/ 2510589 h 2526631"/>
                  <a:gd name="connsiteX3" fmla="*/ 1676402 w 1997242"/>
                  <a:gd name="connsiteY3" fmla="*/ 2526631 h 2526631"/>
                  <a:gd name="connsiteX4" fmla="*/ 0 w 1997242"/>
                  <a:gd name="connsiteY4" fmla="*/ 0 h 2526631"/>
                  <a:gd name="connsiteX0" fmla="*/ 0 w 1997242"/>
                  <a:gd name="connsiteY0" fmla="*/ 0 h 2510589"/>
                  <a:gd name="connsiteX1" fmla="*/ 328864 w 1997242"/>
                  <a:gd name="connsiteY1" fmla="*/ 0 h 2510589"/>
                  <a:gd name="connsiteX2" fmla="*/ 1997242 w 1997242"/>
                  <a:gd name="connsiteY2" fmla="*/ 2510589 h 2510589"/>
                  <a:gd name="connsiteX3" fmla="*/ 1668381 w 1997242"/>
                  <a:gd name="connsiteY3" fmla="*/ 2490277 h 2510589"/>
                  <a:gd name="connsiteX4" fmla="*/ 0 w 1997242"/>
                  <a:gd name="connsiteY4" fmla="*/ 0 h 2510589"/>
                  <a:gd name="connsiteX0" fmla="*/ 0 w 1997242"/>
                  <a:gd name="connsiteY0" fmla="*/ 0 h 2517543"/>
                  <a:gd name="connsiteX1" fmla="*/ 328864 w 1997242"/>
                  <a:gd name="connsiteY1" fmla="*/ 0 h 2517543"/>
                  <a:gd name="connsiteX2" fmla="*/ 1997242 w 1997242"/>
                  <a:gd name="connsiteY2" fmla="*/ 2510589 h 2517543"/>
                  <a:gd name="connsiteX3" fmla="*/ 1668381 w 1997242"/>
                  <a:gd name="connsiteY3" fmla="*/ 2517543 h 2517543"/>
                  <a:gd name="connsiteX4" fmla="*/ 0 w 1997242"/>
                  <a:gd name="connsiteY4" fmla="*/ 0 h 2517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7242" h="2517543">
                    <a:moveTo>
                      <a:pt x="0" y="0"/>
                    </a:moveTo>
                    <a:lnTo>
                      <a:pt x="328864" y="0"/>
                    </a:lnTo>
                    <a:cubicBezTo>
                      <a:pt x="1007980" y="256675"/>
                      <a:pt x="989263" y="1820778"/>
                      <a:pt x="1997242" y="2510589"/>
                    </a:cubicBezTo>
                    <a:cubicBezTo>
                      <a:pt x="1764631" y="2502568"/>
                      <a:pt x="1780676" y="2517543"/>
                      <a:pt x="1668381" y="2517543"/>
                    </a:cubicBezTo>
                    <a:cubicBezTo>
                      <a:pt x="1005308" y="2188679"/>
                      <a:pt x="743284" y="280738"/>
                      <a:pt x="0" y="0"/>
                    </a:cubicBezTo>
                    <a:close/>
                  </a:path>
                </a:pathLst>
              </a:custGeo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9" name="グループ化 8">
              <a:extLst>
                <a:ext uri="{FF2B5EF4-FFF2-40B4-BE49-F238E27FC236}">
                  <a16:creationId xmlns:a16="http://schemas.microsoft.com/office/drawing/2014/main" id="{7E2AC854-66A3-4B91-BB63-415AC3811118}"/>
                </a:ext>
              </a:extLst>
            </p:cNvPr>
            <p:cNvGrpSpPr/>
            <p:nvPr/>
          </p:nvGrpSpPr>
          <p:grpSpPr>
            <a:xfrm>
              <a:off x="2713751" y="3429000"/>
              <a:ext cx="110969" cy="1113921"/>
              <a:chOff x="4095749" y="852489"/>
              <a:chExt cx="161925" cy="1619248"/>
            </a:xfrm>
          </p:grpSpPr>
          <p:sp>
            <p:nvSpPr>
              <p:cNvPr id="43" name="角丸四角形 16">
                <a:extLst>
                  <a:ext uri="{FF2B5EF4-FFF2-40B4-BE49-F238E27FC236}">
                    <a16:creationId xmlns:a16="http://schemas.microsoft.com/office/drawing/2014/main" id="{110A1D89-BE32-4CAB-9FEC-21CF9D8793A2}"/>
                  </a:ext>
                </a:extLst>
              </p:cNvPr>
              <p:cNvSpPr/>
              <p:nvPr/>
            </p:nvSpPr>
            <p:spPr>
              <a:xfrm>
                <a:off x="4095749" y="852489"/>
                <a:ext cx="161925" cy="809624"/>
              </a:xfrm>
              <a:custGeom>
                <a:avLst/>
                <a:gdLst>
                  <a:gd name="connsiteX0" fmla="*/ 0 w 219075"/>
                  <a:gd name="connsiteY0" fmla="*/ 109538 h 1400175"/>
                  <a:gd name="connsiteX1" fmla="*/ 109538 w 219075"/>
                  <a:gd name="connsiteY1" fmla="*/ 0 h 1400175"/>
                  <a:gd name="connsiteX2" fmla="*/ 109538 w 219075"/>
                  <a:gd name="connsiteY2" fmla="*/ 0 h 1400175"/>
                  <a:gd name="connsiteX3" fmla="*/ 219076 w 219075"/>
                  <a:gd name="connsiteY3" fmla="*/ 109538 h 1400175"/>
                  <a:gd name="connsiteX4" fmla="*/ 219075 w 219075"/>
                  <a:gd name="connsiteY4" fmla="*/ 1290638 h 1400175"/>
                  <a:gd name="connsiteX5" fmla="*/ 109537 w 219075"/>
                  <a:gd name="connsiteY5" fmla="*/ 1400176 h 1400175"/>
                  <a:gd name="connsiteX6" fmla="*/ 109538 w 219075"/>
                  <a:gd name="connsiteY6" fmla="*/ 1400175 h 1400175"/>
                  <a:gd name="connsiteX7" fmla="*/ 0 w 219075"/>
                  <a:gd name="connsiteY7" fmla="*/ 1290637 h 1400175"/>
                  <a:gd name="connsiteX8" fmla="*/ 0 w 219075"/>
                  <a:gd name="connsiteY8" fmla="*/ 109538 h 1400175"/>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9076" h="1400176">
                    <a:moveTo>
                      <a:pt x="0" y="109538"/>
                    </a:moveTo>
                    <a:cubicBezTo>
                      <a:pt x="0" y="49042"/>
                      <a:pt x="49042" y="0"/>
                      <a:pt x="109538" y="0"/>
                    </a:cubicBezTo>
                    <a:lnTo>
                      <a:pt x="109538" y="0"/>
                    </a:lnTo>
                    <a:cubicBezTo>
                      <a:pt x="170034" y="0"/>
                      <a:pt x="219076" y="49042"/>
                      <a:pt x="219076" y="109538"/>
                    </a:cubicBezTo>
                    <a:cubicBezTo>
                      <a:pt x="219076" y="503238"/>
                      <a:pt x="219075" y="896938"/>
                      <a:pt x="219075" y="1290638"/>
                    </a:cubicBezTo>
                    <a:cubicBezTo>
                      <a:pt x="219075" y="1351134"/>
                      <a:pt x="170033" y="1400176"/>
                      <a:pt x="109537" y="1400176"/>
                    </a:cubicBezTo>
                    <a:lnTo>
                      <a:pt x="109538" y="1400175"/>
                    </a:lnTo>
                    <a:cubicBezTo>
                      <a:pt x="49042" y="1400175"/>
                      <a:pt x="0" y="1351133"/>
                      <a:pt x="0" y="1290637"/>
                    </a:cubicBezTo>
                    <a:lnTo>
                      <a:pt x="0" y="109538"/>
                    </a:lnTo>
                    <a:close/>
                  </a:path>
                </a:pathLst>
              </a:cu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角丸四角形 16">
                <a:extLst>
                  <a:ext uri="{FF2B5EF4-FFF2-40B4-BE49-F238E27FC236}">
                    <a16:creationId xmlns:a16="http://schemas.microsoft.com/office/drawing/2014/main" id="{371E99B6-5015-4C0F-A194-2D1EF56951D5}"/>
                  </a:ext>
                </a:extLst>
              </p:cNvPr>
              <p:cNvSpPr/>
              <p:nvPr/>
            </p:nvSpPr>
            <p:spPr>
              <a:xfrm>
                <a:off x="4095749" y="1662113"/>
                <a:ext cx="161925" cy="809624"/>
              </a:xfrm>
              <a:custGeom>
                <a:avLst/>
                <a:gdLst>
                  <a:gd name="connsiteX0" fmla="*/ 0 w 219075"/>
                  <a:gd name="connsiteY0" fmla="*/ 109538 h 1400175"/>
                  <a:gd name="connsiteX1" fmla="*/ 109538 w 219075"/>
                  <a:gd name="connsiteY1" fmla="*/ 0 h 1400175"/>
                  <a:gd name="connsiteX2" fmla="*/ 109538 w 219075"/>
                  <a:gd name="connsiteY2" fmla="*/ 0 h 1400175"/>
                  <a:gd name="connsiteX3" fmla="*/ 219076 w 219075"/>
                  <a:gd name="connsiteY3" fmla="*/ 109538 h 1400175"/>
                  <a:gd name="connsiteX4" fmla="*/ 219075 w 219075"/>
                  <a:gd name="connsiteY4" fmla="*/ 1290638 h 1400175"/>
                  <a:gd name="connsiteX5" fmla="*/ 109537 w 219075"/>
                  <a:gd name="connsiteY5" fmla="*/ 1400176 h 1400175"/>
                  <a:gd name="connsiteX6" fmla="*/ 109538 w 219075"/>
                  <a:gd name="connsiteY6" fmla="*/ 1400175 h 1400175"/>
                  <a:gd name="connsiteX7" fmla="*/ 0 w 219075"/>
                  <a:gd name="connsiteY7" fmla="*/ 1290637 h 1400175"/>
                  <a:gd name="connsiteX8" fmla="*/ 0 w 219075"/>
                  <a:gd name="connsiteY8" fmla="*/ 109538 h 1400175"/>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9076" h="1400176">
                    <a:moveTo>
                      <a:pt x="0" y="109538"/>
                    </a:moveTo>
                    <a:cubicBezTo>
                      <a:pt x="0" y="49042"/>
                      <a:pt x="49042" y="0"/>
                      <a:pt x="109538" y="0"/>
                    </a:cubicBezTo>
                    <a:lnTo>
                      <a:pt x="109538" y="0"/>
                    </a:lnTo>
                    <a:cubicBezTo>
                      <a:pt x="170034" y="0"/>
                      <a:pt x="219076" y="49042"/>
                      <a:pt x="219076" y="109538"/>
                    </a:cubicBezTo>
                    <a:cubicBezTo>
                      <a:pt x="219076" y="503238"/>
                      <a:pt x="219075" y="896938"/>
                      <a:pt x="219075" y="1290638"/>
                    </a:cubicBezTo>
                    <a:cubicBezTo>
                      <a:pt x="219075" y="1351134"/>
                      <a:pt x="170033" y="1400176"/>
                      <a:pt x="109537" y="1400176"/>
                    </a:cubicBezTo>
                    <a:lnTo>
                      <a:pt x="109538" y="1400175"/>
                    </a:lnTo>
                    <a:cubicBezTo>
                      <a:pt x="49042" y="1400175"/>
                      <a:pt x="0" y="1351133"/>
                      <a:pt x="0" y="1290637"/>
                    </a:cubicBezTo>
                    <a:lnTo>
                      <a:pt x="0" y="109538"/>
                    </a:lnTo>
                    <a:close/>
                  </a:path>
                </a:pathLst>
              </a:cu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0" name="グループ化 9">
              <a:extLst>
                <a:ext uri="{FF2B5EF4-FFF2-40B4-BE49-F238E27FC236}">
                  <a16:creationId xmlns:a16="http://schemas.microsoft.com/office/drawing/2014/main" id="{EFEBC7A3-0FE1-4401-90D5-A26A4ED63366}"/>
                </a:ext>
              </a:extLst>
            </p:cNvPr>
            <p:cNvGrpSpPr/>
            <p:nvPr/>
          </p:nvGrpSpPr>
          <p:grpSpPr>
            <a:xfrm>
              <a:off x="3014808" y="3276598"/>
              <a:ext cx="124732" cy="1408695"/>
              <a:chOff x="4733922" y="852487"/>
              <a:chExt cx="161925" cy="1619249"/>
            </a:xfrm>
          </p:grpSpPr>
          <p:sp>
            <p:nvSpPr>
              <p:cNvPr id="41" name="角丸四角形 16">
                <a:extLst>
                  <a:ext uri="{FF2B5EF4-FFF2-40B4-BE49-F238E27FC236}">
                    <a16:creationId xmlns:a16="http://schemas.microsoft.com/office/drawing/2014/main" id="{03608785-6704-40D7-B68F-2AEFD0083187}"/>
                  </a:ext>
                </a:extLst>
              </p:cNvPr>
              <p:cNvSpPr/>
              <p:nvPr/>
            </p:nvSpPr>
            <p:spPr>
              <a:xfrm>
                <a:off x="4733922" y="852487"/>
                <a:ext cx="161925" cy="809624"/>
              </a:xfrm>
              <a:custGeom>
                <a:avLst/>
                <a:gdLst>
                  <a:gd name="connsiteX0" fmla="*/ 0 w 219075"/>
                  <a:gd name="connsiteY0" fmla="*/ 109538 h 1400175"/>
                  <a:gd name="connsiteX1" fmla="*/ 109538 w 219075"/>
                  <a:gd name="connsiteY1" fmla="*/ 0 h 1400175"/>
                  <a:gd name="connsiteX2" fmla="*/ 109538 w 219075"/>
                  <a:gd name="connsiteY2" fmla="*/ 0 h 1400175"/>
                  <a:gd name="connsiteX3" fmla="*/ 219076 w 219075"/>
                  <a:gd name="connsiteY3" fmla="*/ 109538 h 1400175"/>
                  <a:gd name="connsiteX4" fmla="*/ 219075 w 219075"/>
                  <a:gd name="connsiteY4" fmla="*/ 1290638 h 1400175"/>
                  <a:gd name="connsiteX5" fmla="*/ 109537 w 219075"/>
                  <a:gd name="connsiteY5" fmla="*/ 1400176 h 1400175"/>
                  <a:gd name="connsiteX6" fmla="*/ 109538 w 219075"/>
                  <a:gd name="connsiteY6" fmla="*/ 1400175 h 1400175"/>
                  <a:gd name="connsiteX7" fmla="*/ 0 w 219075"/>
                  <a:gd name="connsiteY7" fmla="*/ 1290637 h 1400175"/>
                  <a:gd name="connsiteX8" fmla="*/ 0 w 219075"/>
                  <a:gd name="connsiteY8" fmla="*/ 109538 h 1400175"/>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9076" h="1400176">
                    <a:moveTo>
                      <a:pt x="0" y="109538"/>
                    </a:moveTo>
                    <a:cubicBezTo>
                      <a:pt x="0" y="49042"/>
                      <a:pt x="49042" y="0"/>
                      <a:pt x="109538" y="0"/>
                    </a:cubicBezTo>
                    <a:lnTo>
                      <a:pt x="109538" y="0"/>
                    </a:lnTo>
                    <a:cubicBezTo>
                      <a:pt x="170034" y="0"/>
                      <a:pt x="219076" y="49042"/>
                      <a:pt x="219076" y="109538"/>
                    </a:cubicBezTo>
                    <a:cubicBezTo>
                      <a:pt x="219076" y="503238"/>
                      <a:pt x="219075" y="896938"/>
                      <a:pt x="219075" y="1290638"/>
                    </a:cubicBezTo>
                    <a:cubicBezTo>
                      <a:pt x="219075" y="1351134"/>
                      <a:pt x="170033" y="1400176"/>
                      <a:pt x="109537" y="1400176"/>
                    </a:cubicBezTo>
                    <a:lnTo>
                      <a:pt x="109538" y="1400175"/>
                    </a:lnTo>
                    <a:cubicBezTo>
                      <a:pt x="49042" y="1400175"/>
                      <a:pt x="0" y="1351133"/>
                      <a:pt x="0" y="1290637"/>
                    </a:cubicBezTo>
                    <a:lnTo>
                      <a:pt x="0" y="109538"/>
                    </a:lnTo>
                    <a:close/>
                  </a:path>
                </a:pathLst>
              </a:cu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角丸四角形 16">
                <a:extLst>
                  <a:ext uri="{FF2B5EF4-FFF2-40B4-BE49-F238E27FC236}">
                    <a16:creationId xmlns:a16="http://schemas.microsoft.com/office/drawing/2014/main" id="{2B507491-EBF6-4147-AFB8-197C9EE83DA9}"/>
                  </a:ext>
                </a:extLst>
              </p:cNvPr>
              <p:cNvSpPr/>
              <p:nvPr/>
            </p:nvSpPr>
            <p:spPr>
              <a:xfrm>
                <a:off x="4733922" y="1662112"/>
                <a:ext cx="161925" cy="809624"/>
              </a:xfrm>
              <a:custGeom>
                <a:avLst/>
                <a:gdLst>
                  <a:gd name="connsiteX0" fmla="*/ 0 w 219075"/>
                  <a:gd name="connsiteY0" fmla="*/ 109538 h 1400175"/>
                  <a:gd name="connsiteX1" fmla="*/ 109538 w 219075"/>
                  <a:gd name="connsiteY1" fmla="*/ 0 h 1400175"/>
                  <a:gd name="connsiteX2" fmla="*/ 109538 w 219075"/>
                  <a:gd name="connsiteY2" fmla="*/ 0 h 1400175"/>
                  <a:gd name="connsiteX3" fmla="*/ 219076 w 219075"/>
                  <a:gd name="connsiteY3" fmla="*/ 109538 h 1400175"/>
                  <a:gd name="connsiteX4" fmla="*/ 219075 w 219075"/>
                  <a:gd name="connsiteY4" fmla="*/ 1290638 h 1400175"/>
                  <a:gd name="connsiteX5" fmla="*/ 109537 w 219075"/>
                  <a:gd name="connsiteY5" fmla="*/ 1400176 h 1400175"/>
                  <a:gd name="connsiteX6" fmla="*/ 109538 w 219075"/>
                  <a:gd name="connsiteY6" fmla="*/ 1400175 h 1400175"/>
                  <a:gd name="connsiteX7" fmla="*/ 0 w 219075"/>
                  <a:gd name="connsiteY7" fmla="*/ 1290637 h 1400175"/>
                  <a:gd name="connsiteX8" fmla="*/ 0 w 219075"/>
                  <a:gd name="connsiteY8" fmla="*/ 109538 h 1400175"/>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9076" h="1400176">
                    <a:moveTo>
                      <a:pt x="0" y="109538"/>
                    </a:moveTo>
                    <a:cubicBezTo>
                      <a:pt x="0" y="49042"/>
                      <a:pt x="49042" y="0"/>
                      <a:pt x="109538" y="0"/>
                    </a:cubicBezTo>
                    <a:lnTo>
                      <a:pt x="109538" y="0"/>
                    </a:lnTo>
                    <a:cubicBezTo>
                      <a:pt x="170034" y="0"/>
                      <a:pt x="219076" y="49042"/>
                      <a:pt x="219076" y="109538"/>
                    </a:cubicBezTo>
                    <a:cubicBezTo>
                      <a:pt x="219076" y="503238"/>
                      <a:pt x="219075" y="896938"/>
                      <a:pt x="219075" y="1290638"/>
                    </a:cubicBezTo>
                    <a:cubicBezTo>
                      <a:pt x="219075" y="1351134"/>
                      <a:pt x="170033" y="1400176"/>
                      <a:pt x="109537" y="1400176"/>
                    </a:cubicBezTo>
                    <a:lnTo>
                      <a:pt x="109538" y="1400175"/>
                    </a:lnTo>
                    <a:cubicBezTo>
                      <a:pt x="49042" y="1400175"/>
                      <a:pt x="0" y="1351133"/>
                      <a:pt x="0" y="1290637"/>
                    </a:cubicBezTo>
                    <a:lnTo>
                      <a:pt x="0" y="109538"/>
                    </a:lnTo>
                    <a:close/>
                  </a:path>
                </a:pathLst>
              </a:cu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1" name="グループ化 10">
              <a:extLst>
                <a:ext uri="{FF2B5EF4-FFF2-40B4-BE49-F238E27FC236}">
                  <a16:creationId xmlns:a16="http://schemas.microsoft.com/office/drawing/2014/main" id="{61CDF82B-C49C-46E6-97C8-1CAAC6976C5F}"/>
                </a:ext>
              </a:extLst>
            </p:cNvPr>
            <p:cNvGrpSpPr/>
            <p:nvPr/>
          </p:nvGrpSpPr>
          <p:grpSpPr>
            <a:xfrm>
              <a:off x="3374699" y="3343276"/>
              <a:ext cx="116856" cy="1342018"/>
              <a:chOff x="4095749" y="852489"/>
              <a:chExt cx="161925" cy="1619248"/>
            </a:xfrm>
          </p:grpSpPr>
          <p:sp>
            <p:nvSpPr>
              <p:cNvPr id="39" name="角丸四角形 16">
                <a:extLst>
                  <a:ext uri="{FF2B5EF4-FFF2-40B4-BE49-F238E27FC236}">
                    <a16:creationId xmlns:a16="http://schemas.microsoft.com/office/drawing/2014/main" id="{28D0C6F9-602F-4069-BE7F-2F8C6869F5E6}"/>
                  </a:ext>
                </a:extLst>
              </p:cNvPr>
              <p:cNvSpPr/>
              <p:nvPr/>
            </p:nvSpPr>
            <p:spPr>
              <a:xfrm>
                <a:off x="4095749" y="852489"/>
                <a:ext cx="161925" cy="809624"/>
              </a:xfrm>
              <a:custGeom>
                <a:avLst/>
                <a:gdLst>
                  <a:gd name="connsiteX0" fmla="*/ 0 w 219075"/>
                  <a:gd name="connsiteY0" fmla="*/ 109538 h 1400175"/>
                  <a:gd name="connsiteX1" fmla="*/ 109538 w 219075"/>
                  <a:gd name="connsiteY1" fmla="*/ 0 h 1400175"/>
                  <a:gd name="connsiteX2" fmla="*/ 109538 w 219075"/>
                  <a:gd name="connsiteY2" fmla="*/ 0 h 1400175"/>
                  <a:gd name="connsiteX3" fmla="*/ 219076 w 219075"/>
                  <a:gd name="connsiteY3" fmla="*/ 109538 h 1400175"/>
                  <a:gd name="connsiteX4" fmla="*/ 219075 w 219075"/>
                  <a:gd name="connsiteY4" fmla="*/ 1290638 h 1400175"/>
                  <a:gd name="connsiteX5" fmla="*/ 109537 w 219075"/>
                  <a:gd name="connsiteY5" fmla="*/ 1400176 h 1400175"/>
                  <a:gd name="connsiteX6" fmla="*/ 109538 w 219075"/>
                  <a:gd name="connsiteY6" fmla="*/ 1400175 h 1400175"/>
                  <a:gd name="connsiteX7" fmla="*/ 0 w 219075"/>
                  <a:gd name="connsiteY7" fmla="*/ 1290637 h 1400175"/>
                  <a:gd name="connsiteX8" fmla="*/ 0 w 219075"/>
                  <a:gd name="connsiteY8" fmla="*/ 109538 h 1400175"/>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9076" h="1400176">
                    <a:moveTo>
                      <a:pt x="0" y="109538"/>
                    </a:moveTo>
                    <a:cubicBezTo>
                      <a:pt x="0" y="49042"/>
                      <a:pt x="49042" y="0"/>
                      <a:pt x="109538" y="0"/>
                    </a:cubicBezTo>
                    <a:lnTo>
                      <a:pt x="109538" y="0"/>
                    </a:lnTo>
                    <a:cubicBezTo>
                      <a:pt x="170034" y="0"/>
                      <a:pt x="219076" y="49042"/>
                      <a:pt x="219076" y="109538"/>
                    </a:cubicBezTo>
                    <a:cubicBezTo>
                      <a:pt x="219076" y="503238"/>
                      <a:pt x="219075" y="896938"/>
                      <a:pt x="219075" y="1290638"/>
                    </a:cubicBezTo>
                    <a:cubicBezTo>
                      <a:pt x="219075" y="1351134"/>
                      <a:pt x="170033" y="1400176"/>
                      <a:pt x="109537" y="1400176"/>
                    </a:cubicBezTo>
                    <a:lnTo>
                      <a:pt x="109538" y="1400175"/>
                    </a:lnTo>
                    <a:cubicBezTo>
                      <a:pt x="49042" y="1400175"/>
                      <a:pt x="0" y="1351133"/>
                      <a:pt x="0" y="1290637"/>
                    </a:cubicBezTo>
                    <a:lnTo>
                      <a:pt x="0" y="109538"/>
                    </a:lnTo>
                    <a:close/>
                  </a:path>
                </a:pathLst>
              </a:cu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角丸四角形 16">
                <a:extLst>
                  <a:ext uri="{FF2B5EF4-FFF2-40B4-BE49-F238E27FC236}">
                    <a16:creationId xmlns:a16="http://schemas.microsoft.com/office/drawing/2014/main" id="{592D13C2-CA56-4734-8F78-C657E2204C3F}"/>
                  </a:ext>
                </a:extLst>
              </p:cNvPr>
              <p:cNvSpPr/>
              <p:nvPr/>
            </p:nvSpPr>
            <p:spPr>
              <a:xfrm>
                <a:off x="4095749" y="1662113"/>
                <a:ext cx="161925" cy="809624"/>
              </a:xfrm>
              <a:custGeom>
                <a:avLst/>
                <a:gdLst>
                  <a:gd name="connsiteX0" fmla="*/ 0 w 219075"/>
                  <a:gd name="connsiteY0" fmla="*/ 109538 h 1400175"/>
                  <a:gd name="connsiteX1" fmla="*/ 109538 w 219075"/>
                  <a:gd name="connsiteY1" fmla="*/ 0 h 1400175"/>
                  <a:gd name="connsiteX2" fmla="*/ 109538 w 219075"/>
                  <a:gd name="connsiteY2" fmla="*/ 0 h 1400175"/>
                  <a:gd name="connsiteX3" fmla="*/ 219076 w 219075"/>
                  <a:gd name="connsiteY3" fmla="*/ 109538 h 1400175"/>
                  <a:gd name="connsiteX4" fmla="*/ 219075 w 219075"/>
                  <a:gd name="connsiteY4" fmla="*/ 1290638 h 1400175"/>
                  <a:gd name="connsiteX5" fmla="*/ 109537 w 219075"/>
                  <a:gd name="connsiteY5" fmla="*/ 1400176 h 1400175"/>
                  <a:gd name="connsiteX6" fmla="*/ 109538 w 219075"/>
                  <a:gd name="connsiteY6" fmla="*/ 1400175 h 1400175"/>
                  <a:gd name="connsiteX7" fmla="*/ 0 w 219075"/>
                  <a:gd name="connsiteY7" fmla="*/ 1290637 h 1400175"/>
                  <a:gd name="connsiteX8" fmla="*/ 0 w 219075"/>
                  <a:gd name="connsiteY8" fmla="*/ 109538 h 1400175"/>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9076" h="1400176">
                    <a:moveTo>
                      <a:pt x="0" y="109538"/>
                    </a:moveTo>
                    <a:cubicBezTo>
                      <a:pt x="0" y="49042"/>
                      <a:pt x="49042" y="0"/>
                      <a:pt x="109538" y="0"/>
                    </a:cubicBezTo>
                    <a:lnTo>
                      <a:pt x="109538" y="0"/>
                    </a:lnTo>
                    <a:cubicBezTo>
                      <a:pt x="170034" y="0"/>
                      <a:pt x="219076" y="49042"/>
                      <a:pt x="219076" y="109538"/>
                    </a:cubicBezTo>
                    <a:cubicBezTo>
                      <a:pt x="219076" y="503238"/>
                      <a:pt x="219075" y="896938"/>
                      <a:pt x="219075" y="1290638"/>
                    </a:cubicBezTo>
                    <a:cubicBezTo>
                      <a:pt x="219075" y="1351134"/>
                      <a:pt x="170033" y="1400176"/>
                      <a:pt x="109537" y="1400176"/>
                    </a:cubicBezTo>
                    <a:lnTo>
                      <a:pt x="109538" y="1400175"/>
                    </a:lnTo>
                    <a:cubicBezTo>
                      <a:pt x="49042" y="1400175"/>
                      <a:pt x="0" y="1351133"/>
                      <a:pt x="0" y="1290637"/>
                    </a:cubicBezTo>
                    <a:lnTo>
                      <a:pt x="0" y="109538"/>
                    </a:lnTo>
                    <a:close/>
                  </a:path>
                </a:pathLst>
              </a:cu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2" name="グループ化 11">
              <a:extLst>
                <a:ext uri="{FF2B5EF4-FFF2-40B4-BE49-F238E27FC236}">
                  <a16:creationId xmlns:a16="http://schemas.microsoft.com/office/drawing/2014/main" id="{B4BD5A98-C90B-4378-9DAC-DCAF0CF845E0}"/>
                </a:ext>
              </a:extLst>
            </p:cNvPr>
            <p:cNvGrpSpPr/>
            <p:nvPr/>
          </p:nvGrpSpPr>
          <p:grpSpPr>
            <a:xfrm>
              <a:off x="3750496" y="3605213"/>
              <a:ext cx="88856" cy="818143"/>
              <a:chOff x="4733922" y="852487"/>
              <a:chExt cx="161925" cy="1619249"/>
            </a:xfrm>
          </p:grpSpPr>
          <p:sp>
            <p:nvSpPr>
              <p:cNvPr id="37" name="角丸四角形 16">
                <a:extLst>
                  <a:ext uri="{FF2B5EF4-FFF2-40B4-BE49-F238E27FC236}">
                    <a16:creationId xmlns:a16="http://schemas.microsoft.com/office/drawing/2014/main" id="{02AABE58-5642-4579-BC90-E905CF26DEBD}"/>
                  </a:ext>
                </a:extLst>
              </p:cNvPr>
              <p:cNvSpPr/>
              <p:nvPr/>
            </p:nvSpPr>
            <p:spPr>
              <a:xfrm>
                <a:off x="4733922" y="852487"/>
                <a:ext cx="161925" cy="809624"/>
              </a:xfrm>
              <a:custGeom>
                <a:avLst/>
                <a:gdLst>
                  <a:gd name="connsiteX0" fmla="*/ 0 w 219075"/>
                  <a:gd name="connsiteY0" fmla="*/ 109538 h 1400175"/>
                  <a:gd name="connsiteX1" fmla="*/ 109538 w 219075"/>
                  <a:gd name="connsiteY1" fmla="*/ 0 h 1400175"/>
                  <a:gd name="connsiteX2" fmla="*/ 109538 w 219075"/>
                  <a:gd name="connsiteY2" fmla="*/ 0 h 1400175"/>
                  <a:gd name="connsiteX3" fmla="*/ 219076 w 219075"/>
                  <a:gd name="connsiteY3" fmla="*/ 109538 h 1400175"/>
                  <a:gd name="connsiteX4" fmla="*/ 219075 w 219075"/>
                  <a:gd name="connsiteY4" fmla="*/ 1290638 h 1400175"/>
                  <a:gd name="connsiteX5" fmla="*/ 109537 w 219075"/>
                  <a:gd name="connsiteY5" fmla="*/ 1400176 h 1400175"/>
                  <a:gd name="connsiteX6" fmla="*/ 109538 w 219075"/>
                  <a:gd name="connsiteY6" fmla="*/ 1400175 h 1400175"/>
                  <a:gd name="connsiteX7" fmla="*/ 0 w 219075"/>
                  <a:gd name="connsiteY7" fmla="*/ 1290637 h 1400175"/>
                  <a:gd name="connsiteX8" fmla="*/ 0 w 219075"/>
                  <a:gd name="connsiteY8" fmla="*/ 109538 h 1400175"/>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9076" h="1400176">
                    <a:moveTo>
                      <a:pt x="0" y="109538"/>
                    </a:moveTo>
                    <a:cubicBezTo>
                      <a:pt x="0" y="49042"/>
                      <a:pt x="49042" y="0"/>
                      <a:pt x="109538" y="0"/>
                    </a:cubicBezTo>
                    <a:lnTo>
                      <a:pt x="109538" y="0"/>
                    </a:lnTo>
                    <a:cubicBezTo>
                      <a:pt x="170034" y="0"/>
                      <a:pt x="219076" y="49042"/>
                      <a:pt x="219076" y="109538"/>
                    </a:cubicBezTo>
                    <a:cubicBezTo>
                      <a:pt x="219076" y="503238"/>
                      <a:pt x="219075" y="896938"/>
                      <a:pt x="219075" y="1290638"/>
                    </a:cubicBezTo>
                    <a:cubicBezTo>
                      <a:pt x="219075" y="1351134"/>
                      <a:pt x="170033" y="1400176"/>
                      <a:pt x="109537" y="1400176"/>
                    </a:cubicBezTo>
                    <a:lnTo>
                      <a:pt x="109538" y="1400175"/>
                    </a:lnTo>
                    <a:cubicBezTo>
                      <a:pt x="49042" y="1400175"/>
                      <a:pt x="0" y="1351133"/>
                      <a:pt x="0" y="1290637"/>
                    </a:cubicBezTo>
                    <a:lnTo>
                      <a:pt x="0" y="109538"/>
                    </a:lnTo>
                    <a:close/>
                  </a:path>
                </a:pathLst>
              </a:cu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角丸四角形 16">
                <a:extLst>
                  <a:ext uri="{FF2B5EF4-FFF2-40B4-BE49-F238E27FC236}">
                    <a16:creationId xmlns:a16="http://schemas.microsoft.com/office/drawing/2014/main" id="{3B75139D-73CE-4727-90CF-917D0CC67329}"/>
                  </a:ext>
                </a:extLst>
              </p:cNvPr>
              <p:cNvSpPr/>
              <p:nvPr/>
            </p:nvSpPr>
            <p:spPr>
              <a:xfrm>
                <a:off x="4733922" y="1662112"/>
                <a:ext cx="161925" cy="809624"/>
              </a:xfrm>
              <a:custGeom>
                <a:avLst/>
                <a:gdLst>
                  <a:gd name="connsiteX0" fmla="*/ 0 w 219075"/>
                  <a:gd name="connsiteY0" fmla="*/ 109538 h 1400175"/>
                  <a:gd name="connsiteX1" fmla="*/ 109538 w 219075"/>
                  <a:gd name="connsiteY1" fmla="*/ 0 h 1400175"/>
                  <a:gd name="connsiteX2" fmla="*/ 109538 w 219075"/>
                  <a:gd name="connsiteY2" fmla="*/ 0 h 1400175"/>
                  <a:gd name="connsiteX3" fmla="*/ 219076 w 219075"/>
                  <a:gd name="connsiteY3" fmla="*/ 109538 h 1400175"/>
                  <a:gd name="connsiteX4" fmla="*/ 219075 w 219075"/>
                  <a:gd name="connsiteY4" fmla="*/ 1290638 h 1400175"/>
                  <a:gd name="connsiteX5" fmla="*/ 109537 w 219075"/>
                  <a:gd name="connsiteY5" fmla="*/ 1400176 h 1400175"/>
                  <a:gd name="connsiteX6" fmla="*/ 109538 w 219075"/>
                  <a:gd name="connsiteY6" fmla="*/ 1400175 h 1400175"/>
                  <a:gd name="connsiteX7" fmla="*/ 0 w 219075"/>
                  <a:gd name="connsiteY7" fmla="*/ 1290637 h 1400175"/>
                  <a:gd name="connsiteX8" fmla="*/ 0 w 219075"/>
                  <a:gd name="connsiteY8" fmla="*/ 109538 h 1400175"/>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9076" h="1400176">
                    <a:moveTo>
                      <a:pt x="0" y="109538"/>
                    </a:moveTo>
                    <a:cubicBezTo>
                      <a:pt x="0" y="49042"/>
                      <a:pt x="49042" y="0"/>
                      <a:pt x="109538" y="0"/>
                    </a:cubicBezTo>
                    <a:lnTo>
                      <a:pt x="109538" y="0"/>
                    </a:lnTo>
                    <a:cubicBezTo>
                      <a:pt x="170034" y="0"/>
                      <a:pt x="219076" y="49042"/>
                      <a:pt x="219076" y="109538"/>
                    </a:cubicBezTo>
                    <a:cubicBezTo>
                      <a:pt x="219076" y="503238"/>
                      <a:pt x="219075" y="896938"/>
                      <a:pt x="219075" y="1290638"/>
                    </a:cubicBezTo>
                    <a:cubicBezTo>
                      <a:pt x="219075" y="1351134"/>
                      <a:pt x="170033" y="1400176"/>
                      <a:pt x="109537" y="1400176"/>
                    </a:cubicBezTo>
                    <a:lnTo>
                      <a:pt x="109538" y="1400175"/>
                    </a:lnTo>
                    <a:cubicBezTo>
                      <a:pt x="49042" y="1400175"/>
                      <a:pt x="0" y="1351133"/>
                      <a:pt x="0" y="1290637"/>
                    </a:cubicBezTo>
                    <a:lnTo>
                      <a:pt x="0" y="109538"/>
                    </a:lnTo>
                    <a:close/>
                  </a:path>
                </a:pathLst>
              </a:cu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3" name="グループ化 12">
              <a:extLst>
                <a:ext uri="{FF2B5EF4-FFF2-40B4-BE49-F238E27FC236}">
                  <a16:creationId xmlns:a16="http://schemas.microsoft.com/office/drawing/2014/main" id="{9C9EFA07-8F12-4298-8737-7D1AD3B73C56}"/>
                </a:ext>
              </a:extLst>
            </p:cNvPr>
            <p:cNvGrpSpPr/>
            <p:nvPr/>
          </p:nvGrpSpPr>
          <p:grpSpPr>
            <a:xfrm>
              <a:off x="4464969" y="3429000"/>
              <a:ext cx="110969" cy="1113921"/>
              <a:chOff x="4095749" y="852489"/>
              <a:chExt cx="161925" cy="1619248"/>
            </a:xfrm>
          </p:grpSpPr>
          <p:sp>
            <p:nvSpPr>
              <p:cNvPr id="35" name="角丸四角形 16">
                <a:extLst>
                  <a:ext uri="{FF2B5EF4-FFF2-40B4-BE49-F238E27FC236}">
                    <a16:creationId xmlns:a16="http://schemas.microsoft.com/office/drawing/2014/main" id="{4A6AE9A5-1711-4347-835A-1C5852C33EA0}"/>
                  </a:ext>
                </a:extLst>
              </p:cNvPr>
              <p:cNvSpPr/>
              <p:nvPr/>
            </p:nvSpPr>
            <p:spPr>
              <a:xfrm>
                <a:off x="4095749" y="852489"/>
                <a:ext cx="161925" cy="809624"/>
              </a:xfrm>
              <a:custGeom>
                <a:avLst/>
                <a:gdLst>
                  <a:gd name="connsiteX0" fmla="*/ 0 w 219075"/>
                  <a:gd name="connsiteY0" fmla="*/ 109538 h 1400175"/>
                  <a:gd name="connsiteX1" fmla="*/ 109538 w 219075"/>
                  <a:gd name="connsiteY1" fmla="*/ 0 h 1400175"/>
                  <a:gd name="connsiteX2" fmla="*/ 109538 w 219075"/>
                  <a:gd name="connsiteY2" fmla="*/ 0 h 1400175"/>
                  <a:gd name="connsiteX3" fmla="*/ 219076 w 219075"/>
                  <a:gd name="connsiteY3" fmla="*/ 109538 h 1400175"/>
                  <a:gd name="connsiteX4" fmla="*/ 219075 w 219075"/>
                  <a:gd name="connsiteY4" fmla="*/ 1290638 h 1400175"/>
                  <a:gd name="connsiteX5" fmla="*/ 109537 w 219075"/>
                  <a:gd name="connsiteY5" fmla="*/ 1400176 h 1400175"/>
                  <a:gd name="connsiteX6" fmla="*/ 109538 w 219075"/>
                  <a:gd name="connsiteY6" fmla="*/ 1400175 h 1400175"/>
                  <a:gd name="connsiteX7" fmla="*/ 0 w 219075"/>
                  <a:gd name="connsiteY7" fmla="*/ 1290637 h 1400175"/>
                  <a:gd name="connsiteX8" fmla="*/ 0 w 219075"/>
                  <a:gd name="connsiteY8" fmla="*/ 109538 h 1400175"/>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9076" h="1400176">
                    <a:moveTo>
                      <a:pt x="0" y="109538"/>
                    </a:moveTo>
                    <a:cubicBezTo>
                      <a:pt x="0" y="49042"/>
                      <a:pt x="49042" y="0"/>
                      <a:pt x="109538" y="0"/>
                    </a:cubicBezTo>
                    <a:lnTo>
                      <a:pt x="109538" y="0"/>
                    </a:lnTo>
                    <a:cubicBezTo>
                      <a:pt x="170034" y="0"/>
                      <a:pt x="219076" y="49042"/>
                      <a:pt x="219076" y="109538"/>
                    </a:cubicBezTo>
                    <a:cubicBezTo>
                      <a:pt x="219076" y="503238"/>
                      <a:pt x="219075" y="896938"/>
                      <a:pt x="219075" y="1290638"/>
                    </a:cubicBezTo>
                    <a:cubicBezTo>
                      <a:pt x="219075" y="1351134"/>
                      <a:pt x="170033" y="1400176"/>
                      <a:pt x="109537" y="1400176"/>
                    </a:cubicBezTo>
                    <a:lnTo>
                      <a:pt x="109538" y="1400175"/>
                    </a:lnTo>
                    <a:cubicBezTo>
                      <a:pt x="49042" y="1400175"/>
                      <a:pt x="0" y="1351133"/>
                      <a:pt x="0" y="1290637"/>
                    </a:cubicBezTo>
                    <a:lnTo>
                      <a:pt x="0" y="109538"/>
                    </a:lnTo>
                    <a:close/>
                  </a:path>
                </a:pathLst>
              </a:cu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角丸四角形 16">
                <a:extLst>
                  <a:ext uri="{FF2B5EF4-FFF2-40B4-BE49-F238E27FC236}">
                    <a16:creationId xmlns:a16="http://schemas.microsoft.com/office/drawing/2014/main" id="{999BB9B2-D4A2-4D8A-816D-6D486976336A}"/>
                  </a:ext>
                </a:extLst>
              </p:cNvPr>
              <p:cNvSpPr/>
              <p:nvPr/>
            </p:nvSpPr>
            <p:spPr>
              <a:xfrm>
                <a:off x="4095749" y="1662113"/>
                <a:ext cx="161925" cy="809624"/>
              </a:xfrm>
              <a:custGeom>
                <a:avLst/>
                <a:gdLst>
                  <a:gd name="connsiteX0" fmla="*/ 0 w 219075"/>
                  <a:gd name="connsiteY0" fmla="*/ 109538 h 1400175"/>
                  <a:gd name="connsiteX1" fmla="*/ 109538 w 219075"/>
                  <a:gd name="connsiteY1" fmla="*/ 0 h 1400175"/>
                  <a:gd name="connsiteX2" fmla="*/ 109538 w 219075"/>
                  <a:gd name="connsiteY2" fmla="*/ 0 h 1400175"/>
                  <a:gd name="connsiteX3" fmla="*/ 219076 w 219075"/>
                  <a:gd name="connsiteY3" fmla="*/ 109538 h 1400175"/>
                  <a:gd name="connsiteX4" fmla="*/ 219075 w 219075"/>
                  <a:gd name="connsiteY4" fmla="*/ 1290638 h 1400175"/>
                  <a:gd name="connsiteX5" fmla="*/ 109537 w 219075"/>
                  <a:gd name="connsiteY5" fmla="*/ 1400176 h 1400175"/>
                  <a:gd name="connsiteX6" fmla="*/ 109538 w 219075"/>
                  <a:gd name="connsiteY6" fmla="*/ 1400175 h 1400175"/>
                  <a:gd name="connsiteX7" fmla="*/ 0 w 219075"/>
                  <a:gd name="connsiteY7" fmla="*/ 1290637 h 1400175"/>
                  <a:gd name="connsiteX8" fmla="*/ 0 w 219075"/>
                  <a:gd name="connsiteY8" fmla="*/ 109538 h 1400175"/>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9076" h="1400176">
                    <a:moveTo>
                      <a:pt x="0" y="109538"/>
                    </a:moveTo>
                    <a:cubicBezTo>
                      <a:pt x="0" y="49042"/>
                      <a:pt x="49042" y="0"/>
                      <a:pt x="109538" y="0"/>
                    </a:cubicBezTo>
                    <a:lnTo>
                      <a:pt x="109538" y="0"/>
                    </a:lnTo>
                    <a:cubicBezTo>
                      <a:pt x="170034" y="0"/>
                      <a:pt x="219076" y="49042"/>
                      <a:pt x="219076" y="109538"/>
                    </a:cubicBezTo>
                    <a:cubicBezTo>
                      <a:pt x="219076" y="503238"/>
                      <a:pt x="219075" y="896938"/>
                      <a:pt x="219075" y="1290638"/>
                    </a:cubicBezTo>
                    <a:cubicBezTo>
                      <a:pt x="219075" y="1351134"/>
                      <a:pt x="170033" y="1400176"/>
                      <a:pt x="109537" y="1400176"/>
                    </a:cubicBezTo>
                    <a:lnTo>
                      <a:pt x="109538" y="1400175"/>
                    </a:lnTo>
                    <a:cubicBezTo>
                      <a:pt x="49042" y="1400175"/>
                      <a:pt x="0" y="1351133"/>
                      <a:pt x="0" y="1290637"/>
                    </a:cubicBezTo>
                    <a:lnTo>
                      <a:pt x="0" y="109538"/>
                    </a:lnTo>
                    <a:close/>
                  </a:path>
                </a:pathLst>
              </a:cu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4" name="グループ化 13">
              <a:extLst>
                <a:ext uri="{FF2B5EF4-FFF2-40B4-BE49-F238E27FC236}">
                  <a16:creationId xmlns:a16="http://schemas.microsoft.com/office/drawing/2014/main" id="{991FCE94-D19E-42AF-A647-72D6CA2C15A0}"/>
                </a:ext>
              </a:extLst>
            </p:cNvPr>
            <p:cNvGrpSpPr/>
            <p:nvPr/>
          </p:nvGrpSpPr>
          <p:grpSpPr>
            <a:xfrm>
              <a:off x="4766026" y="3276598"/>
              <a:ext cx="124732" cy="1408695"/>
              <a:chOff x="4733922" y="852487"/>
              <a:chExt cx="161925" cy="1619249"/>
            </a:xfrm>
          </p:grpSpPr>
          <p:sp>
            <p:nvSpPr>
              <p:cNvPr id="33" name="角丸四角形 16">
                <a:extLst>
                  <a:ext uri="{FF2B5EF4-FFF2-40B4-BE49-F238E27FC236}">
                    <a16:creationId xmlns:a16="http://schemas.microsoft.com/office/drawing/2014/main" id="{A6E0A3D8-6345-4F1D-802F-E19A927978C1}"/>
                  </a:ext>
                </a:extLst>
              </p:cNvPr>
              <p:cNvSpPr/>
              <p:nvPr/>
            </p:nvSpPr>
            <p:spPr>
              <a:xfrm>
                <a:off x="4733922" y="852487"/>
                <a:ext cx="161925" cy="809624"/>
              </a:xfrm>
              <a:custGeom>
                <a:avLst/>
                <a:gdLst>
                  <a:gd name="connsiteX0" fmla="*/ 0 w 219075"/>
                  <a:gd name="connsiteY0" fmla="*/ 109538 h 1400175"/>
                  <a:gd name="connsiteX1" fmla="*/ 109538 w 219075"/>
                  <a:gd name="connsiteY1" fmla="*/ 0 h 1400175"/>
                  <a:gd name="connsiteX2" fmla="*/ 109538 w 219075"/>
                  <a:gd name="connsiteY2" fmla="*/ 0 h 1400175"/>
                  <a:gd name="connsiteX3" fmla="*/ 219076 w 219075"/>
                  <a:gd name="connsiteY3" fmla="*/ 109538 h 1400175"/>
                  <a:gd name="connsiteX4" fmla="*/ 219075 w 219075"/>
                  <a:gd name="connsiteY4" fmla="*/ 1290638 h 1400175"/>
                  <a:gd name="connsiteX5" fmla="*/ 109537 w 219075"/>
                  <a:gd name="connsiteY5" fmla="*/ 1400176 h 1400175"/>
                  <a:gd name="connsiteX6" fmla="*/ 109538 w 219075"/>
                  <a:gd name="connsiteY6" fmla="*/ 1400175 h 1400175"/>
                  <a:gd name="connsiteX7" fmla="*/ 0 w 219075"/>
                  <a:gd name="connsiteY7" fmla="*/ 1290637 h 1400175"/>
                  <a:gd name="connsiteX8" fmla="*/ 0 w 219075"/>
                  <a:gd name="connsiteY8" fmla="*/ 109538 h 1400175"/>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9076" h="1400176">
                    <a:moveTo>
                      <a:pt x="0" y="109538"/>
                    </a:moveTo>
                    <a:cubicBezTo>
                      <a:pt x="0" y="49042"/>
                      <a:pt x="49042" y="0"/>
                      <a:pt x="109538" y="0"/>
                    </a:cubicBezTo>
                    <a:lnTo>
                      <a:pt x="109538" y="0"/>
                    </a:lnTo>
                    <a:cubicBezTo>
                      <a:pt x="170034" y="0"/>
                      <a:pt x="219076" y="49042"/>
                      <a:pt x="219076" y="109538"/>
                    </a:cubicBezTo>
                    <a:cubicBezTo>
                      <a:pt x="219076" y="503238"/>
                      <a:pt x="219075" y="896938"/>
                      <a:pt x="219075" y="1290638"/>
                    </a:cubicBezTo>
                    <a:cubicBezTo>
                      <a:pt x="219075" y="1351134"/>
                      <a:pt x="170033" y="1400176"/>
                      <a:pt x="109537" y="1400176"/>
                    </a:cubicBezTo>
                    <a:lnTo>
                      <a:pt x="109538" y="1400175"/>
                    </a:lnTo>
                    <a:cubicBezTo>
                      <a:pt x="49042" y="1400175"/>
                      <a:pt x="0" y="1351133"/>
                      <a:pt x="0" y="1290637"/>
                    </a:cubicBezTo>
                    <a:lnTo>
                      <a:pt x="0" y="109538"/>
                    </a:lnTo>
                    <a:close/>
                  </a:path>
                </a:pathLst>
              </a:cu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角丸四角形 16">
                <a:extLst>
                  <a:ext uri="{FF2B5EF4-FFF2-40B4-BE49-F238E27FC236}">
                    <a16:creationId xmlns:a16="http://schemas.microsoft.com/office/drawing/2014/main" id="{4035E6D3-FDC3-4F36-A305-8518D4AB2024}"/>
                  </a:ext>
                </a:extLst>
              </p:cNvPr>
              <p:cNvSpPr/>
              <p:nvPr/>
            </p:nvSpPr>
            <p:spPr>
              <a:xfrm>
                <a:off x="4733922" y="1662112"/>
                <a:ext cx="161925" cy="809624"/>
              </a:xfrm>
              <a:custGeom>
                <a:avLst/>
                <a:gdLst>
                  <a:gd name="connsiteX0" fmla="*/ 0 w 219075"/>
                  <a:gd name="connsiteY0" fmla="*/ 109538 h 1400175"/>
                  <a:gd name="connsiteX1" fmla="*/ 109538 w 219075"/>
                  <a:gd name="connsiteY1" fmla="*/ 0 h 1400175"/>
                  <a:gd name="connsiteX2" fmla="*/ 109538 w 219075"/>
                  <a:gd name="connsiteY2" fmla="*/ 0 h 1400175"/>
                  <a:gd name="connsiteX3" fmla="*/ 219076 w 219075"/>
                  <a:gd name="connsiteY3" fmla="*/ 109538 h 1400175"/>
                  <a:gd name="connsiteX4" fmla="*/ 219075 w 219075"/>
                  <a:gd name="connsiteY4" fmla="*/ 1290638 h 1400175"/>
                  <a:gd name="connsiteX5" fmla="*/ 109537 w 219075"/>
                  <a:gd name="connsiteY5" fmla="*/ 1400176 h 1400175"/>
                  <a:gd name="connsiteX6" fmla="*/ 109538 w 219075"/>
                  <a:gd name="connsiteY6" fmla="*/ 1400175 h 1400175"/>
                  <a:gd name="connsiteX7" fmla="*/ 0 w 219075"/>
                  <a:gd name="connsiteY7" fmla="*/ 1290637 h 1400175"/>
                  <a:gd name="connsiteX8" fmla="*/ 0 w 219075"/>
                  <a:gd name="connsiteY8" fmla="*/ 109538 h 1400175"/>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9076" h="1400176">
                    <a:moveTo>
                      <a:pt x="0" y="109538"/>
                    </a:moveTo>
                    <a:cubicBezTo>
                      <a:pt x="0" y="49042"/>
                      <a:pt x="49042" y="0"/>
                      <a:pt x="109538" y="0"/>
                    </a:cubicBezTo>
                    <a:lnTo>
                      <a:pt x="109538" y="0"/>
                    </a:lnTo>
                    <a:cubicBezTo>
                      <a:pt x="170034" y="0"/>
                      <a:pt x="219076" y="49042"/>
                      <a:pt x="219076" y="109538"/>
                    </a:cubicBezTo>
                    <a:cubicBezTo>
                      <a:pt x="219076" y="503238"/>
                      <a:pt x="219075" y="896938"/>
                      <a:pt x="219075" y="1290638"/>
                    </a:cubicBezTo>
                    <a:cubicBezTo>
                      <a:pt x="219075" y="1351134"/>
                      <a:pt x="170033" y="1400176"/>
                      <a:pt x="109537" y="1400176"/>
                    </a:cubicBezTo>
                    <a:lnTo>
                      <a:pt x="109538" y="1400175"/>
                    </a:lnTo>
                    <a:cubicBezTo>
                      <a:pt x="49042" y="1400175"/>
                      <a:pt x="0" y="1351133"/>
                      <a:pt x="0" y="1290637"/>
                    </a:cubicBezTo>
                    <a:lnTo>
                      <a:pt x="0" y="109538"/>
                    </a:lnTo>
                    <a:close/>
                  </a:path>
                </a:pathLst>
              </a:cu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5" name="グループ化 14">
              <a:extLst>
                <a:ext uri="{FF2B5EF4-FFF2-40B4-BE49-F238E27FC236}">
                  <a16:creationId xmlns:a16="http://schemas.microsoft.com/office/drawing/2014/main" id="{D40D01FF-AEC7-4CAE-B4AD-E2F3EC912D3D}"/>
                </a:ext>
              </a:extLst>
            </p:cNvPr>
            <p:cNvGrpSpPr/>
            <p:nvPr/>
          </p:nvGrpSpPr>
          <p:grpSpPr>
            <a:xfrm>
              <a:off x="5125917" y="3343276"/>
              <a:ext cx="116856" cy="1342018"/>
              <a:chOff x="4095749" y="852489"/>
              <a:chExt cx="161925" cy="1619248"/>
            </a:xfrm>
          </p:grpSpPr>
          <p:sp>
            <p:nvSpPr>
              <p:cNvPr id="31" name="角丸四角形 16">
                <a:extLst>
                  <a:ext uri="{FF2B5EF4-FFF2-40B4-BE49-F238E27FC236}">
                    <a16:creationId xmlns:a16="http://schemas.microsoft.com/office/drawing/2014/main" id="{45432BD8-A0FA-4321-B4ED-B1C3F9BD9692}"/>
                  </a:ext>
                </a:extLst>
              </p:cNvPr>
              <p:cNvSpPr/>
              <p:nvPr/>
            </p:nvSpPr>
            <p:spPr>
              <a:xfrm>
                <a:off x="4095749" y="852489"/>
                <a:ext cx="161925" cy="809624"/>
              </a:xfrm>
              <a:custGeom>
                <a:avLst/>
                <a:gdLst>
                  <a:gd name="connsiteX0" fmla="*/ 0 w 219075"/>
                  <a:gd name="connsiteY0" fmla="*/ 109538 h 1400175"/>
                  <a:gd name="connsiteX1" fmla="*/ 109538 w 219075"/>
                  <a:gd name="connsiteY1" fmla="*/ 0 h 1400175"/>
                  <a:gd name="connsiteX2" fmla="*/ 109538 w 219075"/>
                  <a:gd name="connsiteY2" fmla="*/ 0 h 1400175"/>
                  <a:gd name="connsiteX3" fmla="*/ 219076 w 219075"/>
                  <a:gd name="connsiteY3" fmla="*/ 109538 h 1400175"/>
                  <a:gd name="connsiteX4" fmla="*/ 219075 w 219075"/>
                  <a:gd name="connsiteY4" fmla="*/ 1290638 h 1400175"/>
                  <a:gd name="connsiteX5" fmla="*/ 109537 w 219075"/>
                  <a:gd name="connsiteY5" fmla="*/ 1400176 h 1400175"/>
                  <a:gd name="connsiteX6" fmla="*/ 109538 w 219075"/>
                  <a:gd name="connsiteY6" fmla="*/ 1400175 h 1400175"/>
                  <a:gd name="connsiteX7" fmla="*/ 0 w 219075"/>
                  <a:gd name="connsiteY7" fmla="*/ 1290637 h 1400175"/>
                  <a:gd name="connsiteX8" fmla="*/ 0 w 219075"/>
                  <a:gd name="connsiteY8" fmla="*/ 109538 h 1400175"/>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9076" h="1400176">
                    <a:moveTo>
                      <a:pt x="0" y="109538"/>
                    </a:moveTo>
                    <a:cubicBezTo>
                      <a:pt x="0" y="49042"/>
                      <a:pt x="49042" y="0"/>
                      <a:pt x="109538" y="0"/>
                    </a:cubicBezTo>
                    <a:lnTo>
                      <a:pt x="109538" y="0"/>
                    </a:lnTo>
                    <a:cubicBezTo>
                      <a:pt x="170034" y="0"/>
                      <a:pt x="219076" y="49042"/>
                      <a:pt x="219076" y="109538"/>
                    </a:cubicBezTo>
                    <a:cubicBezTo>
                      <a:pt x="219076" y="503238"/>
                      <a:pt x="219075" y="896938"/>
                      <a:pt x="219075" y="1290638"/>
                    </a:cubicBezTo>
                    <a:cubicBezTo>
                      <a:pt x="219075" y="1351134"/>
                      <a:pt x="170033" y="1400176"/>
                      <a:pt x="109537" y="1400176"/>
                    </a:cubicBezTo>
                    <a:lnTo>
                      <a:pt x="109538" y="1400175"/>
                    </a:lnTo>
                    <a:cubicBezTo>
                      <a:pt x="49042" y="1400175"/>
                      <a:pt x="0" y="1351133"/>
                      <a:pt x="0" y="1290637"/>
                    </a:cubicBezTo>
                    <a:lnTo>
                      <a:pt x="0" y="109538"/>
                    </a:lnTo>
                    <a:close/>
                  </a:path>
                </a:pathLst>
              </a:cu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角丸四角形 16">
                <a:extLst>
                  <a:ext uri="{FF2B5EF4-FFF2-40B4-BE49-F238E27FC236}">
                    <a16:creationId xmlns:a16="http://schemas.microsoft.com/office/drawing/2014/main" id="{1B1C8DD9-4D8A-4F0A-BC75-D121161DCE69}"/>
                  </a:ext>
                </a:extLst>
              </p:cNvPr>
              <p:cNvSpPr/>
              <p:nvPr/>
            </p:nvSpPr>
            <p:spPr>
              <a:xfrm>
                <a:off x="4095749" y="1662113"/>
                <a:ext cx="161925" cy="809624"/>
              </a:xfrm>
              <a:custGeom>
                <a:avLst/>
                <a:gdLst>
                  <a:gd name="connsiteX0" fmla="*/ 0 w 219075"/>
                  <a:gd name="connsiteY0" fmla="*/ 109538 h 1400175"/>
                  <a:gd name="connsiteX1" fmla="*/ 109538 w 219075"/>
                  <a:gd name="connsiteY1" fmla="*/ 0 h 1400175"/>
                  <a:gd name="connsiteX2" fmla="*/ 109538 w 219075"/>
                  <a:gd name="connsiteY2" fmla="*/ 0 h 1400175"/>
                  <a:gd name="connsiteX3" fmla="*/ 219076 w 219075"/>
                  <a:gd name="connsiteY3" fmla="*/ 109538 h 1400175"/>
                  <a:gd name="connsiteX4" fmla="*/ 219075 w 219075"/>
                  <a:gd name="connsiteY4" fmla="*/ 1290638 h 1400175"/>
                  <a:gd name="connsiteX5" fmla="*/ 109537 w 219075"/>
                  <a:gd name="connsiteY5" fmla="*/ 1400176 h 1400175"/>
                  <a:gd name="connsiteX6" fmla="*/ 109538 w 219075"/>
                  <a:gd name="connsiteY6" fmla="*/ 1400175 h 1400175"/>
                  <a:gd name="connsiteX7" fmla="*/ 0 w 219075"/>
                  <a:gd name="connsiteY7" fmla="*/ 1290637 h 1400175"/>
                  <a:gd name="connsiteX8" fmla="*/ 0 w 219075"/>
                  <a:gd name="connsiteY8" fmla="*/ 109538 h 1400175"/>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9076" h="1400176">
                    <a:moveTo>
                      <a:pt x="0" y="109538"/>
                    </a:moveTo>
                    <a:cubicBezTo>
                      <a:pt x="0" y="49042"/>
                      <a:pt x="49042" y="0"/>
                      <a:pt x="109538" y="0"/>
                    </a:cubicBezTo>
                    <a:lnTo>
                      <a:pt x="109538" y="0"/>
                    </a:lnTo>
                    <a:cubicBezTo>
                      <a:pt x="170034" y="0"/>
                      <a:pt x="219076" y="49042"/>
                      <a:pt x="219076" y="109538"/>
                    </a:cubicBezTo>
                    <a:cubicBezTo>
                      <a:pt x="219076" y="503238"/>
                      <a:pt x="219075" y="896938"/>
                      <a:pt x="219075" y="1290638"/>
                    </a:cubicBezTo>
                    <a:cubicBezTo>
                      <a:pt x="219075" y="1351134"/>
                      <a:pt x="170033" y="1400176"/>
                      <a:pt x="109537" y="1400176"/>
                    </a:cubicBezTo>
                    <a:lnTo>
                      <a:pt x="109538" y="1400175"/>
                    </a:lnTo>
                    <a:cubicBezTo>
                      <a:pt x="49042" y="1400175"/>
                      <a:pt x="0" y="1351133"/>
                      <a:pt x="0" y="1290637"/>
                    </a:cubicBezTo>
                    <a:lnTo>
                      <a:pt x="0" y="109538"/>
                    </a:lnTo>
                    <a:close/>
                  </a:path>
                </a:pathLst>
              </a:cu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6" name="グループ化 15">
              <a:extLst>
                <a:ext uri="{FF2B5EF4-FFF2-40B4-BE49-F238E27FC236}">
                  <a16:creationId xmlns:a16="http://schemas.microsoft.com/office/drawing/2014/main" id="{858B2C09-6A1E-4D7B-8A3D-7817FDFFA040}"/>
                </a:ext>
              </a:extLst>
            </p:cNvPr>
            <p:cNvGrpSpPr/>
            <p:nvPr/>
          </p:nvGrpSpPr>
          <p:grpSpPr>
            <a:xfrm>
              <a:off x="5501714" y="3605213"/>
              <a:ext cx="88856" cy="818143"/>
              <a:chOff x="4733922" y="852487"/>
              <a:chExt cx="161925" cy="1619249"/>
            </a:xfrm>
          </p:grpSpPr>
          <p:sp>
            <p:nvSpPr>
              <p:cNvPr id="29" name="角丸四角形 16">
                <a:extLst>
                  <a:ext uri="{FF2B5EF4-FFF2-40B4-BE49-F238E27FC236}">
                    <a16:creationId xmlns:a16="http://schemas.microsoft.com/office/drawing/2014/main" id="{1ACD11C5-630B-437B-A3A0-D24E75B4AA7C}"/>
                  </a:ext>
                </a:extLst>
              </p:cNvPr>
              <p:cNvSpPr/>
              <p:nvPr/>
            </p:nvSpPr>
            <p:spPr>
              <a:xfrm>
                <a:off x="4733922" y="852487"/>
                <a:ext cx="161925" cy="809624"/>
              </a:xfrm>
              <a:custGeom>
                <a:avLst/>
                <a:gdLst>
                  <a:gd name="connsiteX0" fmla="*/ 0 w 219075"/>
                  <a:gd name="connsiteY0" fmla="*/ 109538 h 1400175"/>
                  <a:gd name="connsiteX1" fmla="*/ 109538 w 219075"/>
                  <a:gd name="connsiteY1" fmla="*/ 0 h 1400175"/>
                  <a:gd name="connsiteX2" fmla="*/ 109538 w 219075"/>
                  <a:gd name="connsiteY2" fmla="*/ 0 h 1400175"/>
                  <a:gd name="connsiteX3" fmla="*/ 219076 w 219075"/>
                  <a:gd name="connsiteY3" fmla="*/ 109538 h 1400175"/>
                  <a:gd name="connsiteX4" fmla="*/ 219075 w 219075"/>
                  <a:gd name="connsiteY4" fmla="*/ 1290638 h 1400175"/>
                  <a:gd name="connsiteX5" fmla="*/ 109537 w 219075"/>
                  <a:gd name="connsiteY5" fmla="*/ 1400176 h 1400175"/>
                  <a:gd name="connsiteX6" fmla="*/ 109538 w 219075"/>
                  <a:gd name="connsiteY6" fmla="*/ 1400175 h 1400175"/>
                  <a:gd name="connsiteX7" fmla="*/ 0 w 219075"/>
                  <a:gd name="connsiteY7" fmla="*/ 1290637 h 1400175"/>
                  <a:gd name="connsiteX8" fmla="*/ 0 w 219075"/>
                  <a:gd name="connsiteY8" fmla="*/ 109538 h 1400175"/>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9076" h="1400176">
                    <a:moveTo>
                      <a:pt x="0" y="109538"/>
                    </a:moveTo>
                    <a:cubicBezTo>
                      <a:pt x="0" y="49042"/>
                      <a:pt x="49042" y="0"/>
                      <a:pt x="109538" y="0"/>
                    </a:cubicBezTo>
                    <a:lnTo>
                      <a:pt x="109538" y="0"/>
                    </a:lnTo>
                    <a:cubicBezTo>
                      <a:pt x="170034" y="0"/>
                      <a:pt x="219076" y="49042"/>
                      <a:pt x="219076" y="109538"/>
                    </a:cubicBezTo>
                    <a:cubicBezTo>
                      <a:pt x="219076" y="503238"/>
                      <a:pt x="219075" y="896938"/>
                      <a:pt x="219075" y="1290638"/>
                    </a:cubicBezTo>
                    <a:cubicBezTo>
                      <a:pt x="219075" y="1351134"/>
                      <a:pt x="170033" y="1400176"/>
                      <a:pt x="109537" y="1400176"/>
                    </a:cubicBezTo>
                    <a:lnTo>
                      <a:pt x="109538" y="1400175"/>
                    </a:lnTo>
                    <a:cubicBezTo>
                      <a:pt x="49042" y="1400175"/>
                      <a:pt x="0" y="1351133"/>
                      <a:pt x="0" y="1290637"/>
                    </a:cubicBezTo>
                    <a:lnTo>
                      <a:pt x="0" y="109538"/>
                    </a:lnTo>
                    <a:close/>
                  </a:path>
                </a:pathLst>
              </a:cu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角丸四角形 16">
                <a:extLst>
                  <a:ext uri="{FF2B5EF4-FFF2-40B4-BE49-F238E27FC236}">
                    <a16:creationId xmlns:a16="http://schemas.microsoft.com/office/drawing/2014/main" id="{0B934AD5-D9A3-4F73-8CFD-C23DCD7F0A50}"/>
                  </a:ext>
                </a:extLst>
              </p:cNvPr>
              <p:cNvSpPr/>
              <p:nvPr/>
            </p:nvSpPr>
            <p:spPr>
              <a:xfrm>
                <a:off x="4733922" y="1662112"/>
                <a:ext cx="161925" cy="809624"/>
              </a:xfrm>
              <a:custGeom>
                <a:avLst/>
                <a:gdLst>
                  <a:gd name="connsiteX0" fmla="*/ 0 w 219075"/>
                  <a:gd name="connsiteY0" fmla="*/ 109538 h 1400175"/>
                  <a:gd name="connsiteX1" fmla="*/ 109538 w 219075"/>
                  <a:gd name="connsiteY1" fmla="*/ 0 h 1400175"/>
                  <a:gd name="connsiteX2" fmla="*/ 109538 w 219075"/>
                  <a:gd name="connsiteY2" fmla="*/ 0 h 1400175"/>
                  <a:gd name="connsiteX3" fmla="*/ 219076 w 219075"/>
                  <a:gd name="connsiteY3" fmla="*/ 109538 h 1400175"/>
                  <a:gd name="connsiteX4" fmla="*/ 219075 w 219075"/>
                  <a:gd name="connsiteY4" fmla="*/ 1290638 h 1400175"/>
                  <a:gd name="connsiteX5" fmla="*/ 109537 w 219075"/>
                  <a:gd name="connsiteY5" fmla="*/ 1400176 h 1400175"/>
                  <a:gd name="connsiteX6" fmla="*/ 109538 w 219075"/>
                  <a:gd name="connsiteY6" fmla="*/ 1400175 h 1400175"/>
                  <a:gd name="connsiteX7" fmla="*/ 0 w 219075"/>
                  <a:gd name="connsiteY7" fmla="*/ 1290637 h 1400175"/>
                  <a:gd name="connsiteX8" fmla="*/ 0 w 219075"/>
                  <a:gd name="connsiteY8" fmla="*/ 109538 h 1400175"/>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9076" h="1400176">
                    <a:moveTo>
                      <a:pt x="0" y="109538"/>
                    </a:moveTo>
                    <a:cubicBezTo>
                      <a:pt x="0" y="49042"/>
                      <a:pt x="49042" y="0"/>
                      <a:pt x="109538" y="0"/>
                    </a:cubicBezTo>
                    <a:lnTo>
                      <a:pt x="109538" y="0"/>
                    </a:lnTo>
                    <a:cubicBezTo>
                      <a:pt x="170034" y="0"/>
                      <a:pt x="219076" y="49042"/>
                      <a:pt x="219076" y="109538"/>
                    </a:cubicBezTo>
                    <a:cubicBezTo>
                      <a:pt x="219076" y="503238"/>
                      <a:pt x="219075" y="896938"/>
                      <a:pt x="219075" y="1290638"/>
                    </a:cubicBezTo>
                    <a:cubicBezTo>
                      <a:pt x="219075" y="1351134"/>
                      <a:pt x="170033" y="1400176"/>
                      <a:pt x="109537" y="1400176"/>
                    </a:cubicBezTo>
                    <a:lnTo>
                      <a:pt x="109538" y="1400175"/>
                    </a:lnTo>
                    <a:cubicBezTo>
                      <a:pt x="49042" y="1400175"/>
                      <a:pt x="0" y="1351133"/>
                      <a:pt x="0" y="1290637"/>
                    </a:cubicBezTo>
                    <a:lnTo>
                      <a:pt x="0" y="109538"/>
                    </a:lnTo>
                    <a:close/>
                  </a:path>
                </a:pathLst>
              </a:cu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7" name="グループ化 16">
              <a:extLst>
                <a:ext uri="{FF2B5EF4-FFF2-40B4-BE49-F238E27FC236}">
                  <a16:creationId xmlns:a16="http://schemas.microsoft.com/office/drawing/2014/main" id="{3DFF8D15-91CC-43AA-B501-19AD72149A2A}"/>
                </a:ext>
              </a:extLst>
            </p:cNvPr>
            <p:cNvGrpSpPr/>
            <p:nvPr/>
          </p:nvGrpSpPr>
          <p:grpSpPr>
            <a:xfrm>
              <a:off x="6180595" y="3429000"/>
              <a:ext cx="110969" cy="1113921"/>
              <a:chOff x="4095749" y="852489"/>
              <a:chExt cx="161925" cy="1619248"/>
            </a:xfrm>
          </p:grpSpPr>
          <p:sp>
            <p:nvSpPr>
              <p:cNvPr id="27" name="角丸四角形 16">
                <a:extLst>
                  <a:ext uri="{FF2B5EF4-FFF2-40B4-BE49-F238E27FC236}">
                    <a16:creationId xmlns:a16="http://schemas.microsoft.com/office/drawing/2014/main" id="{E818BD55-E91B-4426-B9C9-53974256BDB5}"/>
                  </a:ext>
                </a:extLst>
              </p:cNvPr>
              <p:cNvSpPr/>
              <p:nvPr/>
            </p:nvSpPr>
            <p:spPr>
              <a:xfrm>
                <a:off x="4095749" y="852489"/>
                <a:ext cx="161925" cy="809624"/>
              </a:xfrm>
              <a:custGeom>
                <a:avLst/>
                <a:gdLst>
                  <a:gd name="connsiteX0" fmla="*/ 0 w 219075"/>
                  <a:gd name="connsiteY0" fmla="*/ 109538 h 1400175"/>
                  <a:gd name="connsiteX1" fmla="*/ 109538 w 219075"/>
                  <a:gd name="connsiteY1" fmla="*/ 0 h 1400175"/>
                  <a:gd name="connsiteX2" fmla="*/ 109538 w 219075"/>
                  <a:gd name="connsiteY2" fmla="*/ 0 h 1400175"/>
                  <a:gd name="connsiteX3" fmla="*/ 219076 w 219075"/>
                  <a:gd name="connsiteY3" fmla="*/ 109538 h 1400175"/>
                  <a:gd name="connsiteX4" fmla="*/ 219075 w 219075"/>
                  <a:gd name="connsiteY4" fmla="*/ 1290638 h 1400175"/>
                  <a:gd name="connsiteX5" fmla="*/ 109537 w 219075"/>
                  <a:gd name="connsiteY5" fmla="*/ 1400176 h 1400175"/>
                  <a:gd name="connsiteX6" fmla="*/ 109538 w 219075"/>
                  <a:gd name="connsiteY6" fmla="*/ 1400175 h 1400175"/>
                  <a:gd name="connsiteX7" fmla="*/ 0 w 219075"/>
                  <a:gd name="connsiteY7" fmla="*/ 1290637 h 1400175"/>
                  <a:gd name="connsiteX8" fmla="*/ 0 w 219075"/>
                  <a:gd name="connsiteY8" fmla="*/ 109538 h 1400175"/>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9076" h="1400176">
                    <a:moveTo>
                      <a:pt x="0" y="109538"/>
                    </a:moveTo>
                    <a:cubicBezTo>
                      <a:pt x="0" y="49042"/>
                      <a:pt x="49042" y="0"/>
                      <a:pt x="109538" y="0"/>
                    </a:cubicBezTo>
                    <a:lnTo>
                      <a:pt x="109538" y="0"/>
                    </a:lnTo>
                    <a:cubicBezTo>
                      <a:pt x="170034" y="0"/>
                      <a:pt x="219076" y="49042"/>
                      <a:pt x="219076" y="109538"/>
                    </a:cubicBezTo>
                    <a:cubicBezTo>
                      <a:pt x="219076" y="503238"/>
                      <a:pt x="219075" y="896938"/>
                      <a:pt x="219075" y="1290638"/>
                    </a:cubicBezTo>
                    <a:cubicBezTo>
                      <a:pt x="219075" y="1351134"/>
                      <a:pt x="170033" y="1400176"/>
                      <a:pt x="109537" y="1400176"/>
                    </a:cubicBezTo>
                    <a:lnTo>
                      <a:pt x="109538" y="1400175"/>
                    </a:lnTo>
                    <a:cubicBezTo>
                      <a:pt x="49042" y="1400175"/>
                      <a:pt x="0" y="1351133"/>
                      <a:pt x="0" y="1290637"/>
                    </a:cubicBezTo>
                    <a:lnTo>
                      <a:pt x="0" y="109538"/>
                    </a:lnTo>
                    <a:close/>
                  </a:path>
                </a:pathLst>
              </a:cu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角丸四角形 16">
                <a:extLst>
                  <a:ext uri="{FF2B5EF4-FFF2-40B4-BE49-F238E27FC236}">
                    <a16:creationId xmlns:a16="http://schemas.microsoft.com/office/drawing/2014/main" id="{5EC0A1E0-2D84-4433-A172-95F5DB777F30}"/>
                  </a:ext>
                </a:extLst>
              </p:cNvPr>
              <p:cNvSpPr/>
              <p:nvPr/>
            </p:nvSpPr>
            <p:spPr>
              <a:xfrm>
                <a:off x="4095749" y="1662113"/>
                <a:ext cx="161925" cy="809624"/>
              </a:xfrm>
              <a:custGeom>
                <a:avLst/>
                <a:gdLst>
                  <a:gd name="connsiteX0" fmla="*/ 0 w 219075"/>
                  <a:gd name="connsiteY0" fmla="*/ 109538 h 1400175"/>
                  <a:gd name="connsiteX1" fmla="*/ 109538 w 219075"/>
                  <a:gd name="connsiteY1" fmla="*/ 0 h 1400175"/>
                  <a:gd name="connsiteX2" fmla="*/ 109538 w 219075"/>
                  <a:gd name="connsiteY2" fmla="*/ 0 h 1400175"/>
                  <a:gd name="connsiteX3" fmla="*/ 219076 w 219075"/>
                  <a:gd name="connsiteY3" fmla="*/ 109538 h 1400175"/>
                  <a:gd name="connsiteX4" fmla="*/ 219075 w 219075"/>
                  <a:gd name="connsiteY4" fmla="*/ 1290638 h 1400175"/>
                  <a:gd name="connsiteX5" fmla="*/ 109537 w 219075"/>
                  <a:gd name="connsiteY5" fmla="*/ 1400176 h 1400175"/>
                  <a:gd name="connsiteX6" fmla="*/ 109538 w 219075"/>
                  <a:gd name="connsiteY6" fmla="*/ 1400175 h 1400175"/>
                  <a:gd name="connsiteX7" fmla="*/ 0 w 219075"/>
                  <a:gd name="connsiteY7" fmla="*/ 1290637 h 1400175"/>
                  <a:gd name="connsiteX8" fmla="*/ 0 w 219075"/>
                  <a:gd name="connsiteY8" fmla="*/ 109538 h 1400175"/>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9076" h="1400176">
                    <a:moveTo>
                      <a:pt x="0" y="109538"/>
                    </a:moveTo>
                    <a:cubicBezTo>
                      <a:pt x="0" y="49042"/>
                      <a:pt x="49042" y="0"/>
                      <a:pt x="109538" y="0"/>
                    </a:cubicBezTo>
                    <a:lnTo>
                      <a:pt x="109538" y="0"/>
                    </a:lnTo>
                    <a:cubicBezTo>
                      <a:pt x="170034" y="0"/>
                      <a:pt x="219076" y="49042"/>
                      <a:pt x="219076" y="109538"/>
                    </a:cubicBezTo>
                    <a:cubicBezTo>
                      <a:pt x="219076" y="503238"/>
                      <a:pt x="219075" y="896938"/>
                      <a:pt x="219075" y="1290638"/>
                    </a:cubicBezTo>
                    <a:cubicBezTo>
                      <a:pt x="219075" y="1351134"/>
                      <a:pt x="170033" y="1400176"/>
                      <a:pt x="109537" y="1400176"/>
                    </a:cubicBezTo>
                    <a:lnTo>
                      <a:pt x="109538" y="1400175"/>
                    </a:lnTo>
                    <a:cubicBezTo>
                      <a:pt x="49042" y="1400175"/>
                      <a:pt x="0" y="1351133"/>
                      <a:pt x="0" y="1290637"/>
                    </a:cubicBezTo>
                    <a:lnTo>
                      <a:pt x="0" y="109538"/>
                    </a:lnTo>
                    <a:close/>
                  </a:path>
                </a:pathLst>
              </a:cu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8" name="グループ化 17">
              <a:extLst>
                <a:ext uri="{FF2B5EF4-FFF2-40B4-BE49-F238E27FC236}">
                  <a16:creationId xmlns:a16="http://schemas.microsoft.com/office/drawing/2014/main" id="{712220D9-F265-47F6-B7C9-625C4428FDA8}"/>
                </a:ext>
              </a:extLst>
            </p:cNvPr>
            <p:cNvGrpSpPr/>
            <p:nvPr/>
          </p:nvGrpSpPr>
          <p:grpSpPr>
            <a:xfrm>
              <a:off x="6481652" y="3276598"/>
              <a:ext cx="124732" cy="1408695"/>
              <a:chOff x="4733922" y="852487"/>
              <a:chExt cx="161925" cy="1619249"/>
            </a:xfrm>
          </p:grpSpPr>
          <p:sp>
            <p:nvSpPr>
              <p:cNvPr id="25" name="角丸四角形 16">
                <a:extLst>
                  <a:ext uri="{FF2B5EF4-FFF2-40B4-BE49-F238E27FC236}">
                    <a16:creationId xmlns:a16="http://schemas.microsoft.com/office/drawing/2014/main" id="{83430981-39B2-40ED-8895-DE65DC252BB6}"/>
                  </a:ext>
                </a:extLst>
              </p:cNvPr>
              <p:cNvSpPr/>
              <p:nvPr/>
            </p:nvSpPr>
            <p:spPr>
              <a:xfrm>
                <a:off x="4733922" y="852487"/>
                <a:ext cx="161925" cy="809624"/>
              </a:xfrm>
              <a:custGeom>
                <a:avLst/>
                <a:gdLst>
                  <a:gd name="connsiteX0" fmla="*/ 0 w 219075"/>
                  <a:gd name="connsiteY0" fmla="*/ 109538 h 1400175"/>
                  <a:gd name="connsiteX1" fmla="*/ 109538 w 219075"/>
                  <a:gd name="connsiteY1" fmla="*/ 0 h 1400175"/>
                  <a:gd name="connsiteX2" fmla="*/ 109538 w 219075"/>
                  <a:gd name="connsiteY2" fmla="*/ 0 h 1400175"/>
                  <a:gd name="connsiteX3" fmla="*/ 219076 w 219075"/>
                  <a:gd name="connsiteY3" fmla="*/ 109538 h 1400175"/>
                  <a:gd name="connsiteX4" fmla="*/ 219075 w 219075"/>
                  <a:gd name="connsiteY4" fmla="*/ 1290638 h 1400175"/>
                  <a:gd name="connsiteX5" fmla="*/ 109537 w 219075"/>
                  <a:gd name="connsiteY5" fmla="*/ 1400176 h 1400175"/>
                  <a:gd name="connsiteX6" fmla="*/ 109538 w 219075"/>
                  <a:gd name="connsiteY6" fmla="*/ 1400175 h 1400175"/>
                  <a:gd name="connsiteX7" fmla="*/ 0 w 219075"/>
                  <a:gd name="connsiteY7" fmla="*/ 1290637 h 1400175"/>
                  <a:gd name="connsiteX8" fmla="*/ 0 w 219075"/>
                  <a:gd name="connsiteY8" fmla="*/ 109538 h 1400175"/>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9076" h="1400176">
                    <a:moveTo>
                      <a:pt x="0" y="109538"/>
                    </a:moveTo>
                    <a:cubicBezTo>
                      <a:pt x="0" y="49042"/>
                      <a:pt x="49042" y="0"/>
                      <a:pt x="109538" y="0"/>
                    </a:cubicBezTo>
                    <a:lnTo>
                      <a:pt x="109538" y="0"/>
                    </a:lnTo>
                    <a:cubicBezTo>
                      <a:pt x="170034" y="0"/>
                      <a:pt x="219076" y="49042"/>
                      <a:pt x="219076" y="109538"/>
                    </a:cubicBezTo>
                    <a:cubicBezTo>
                      <a:pt x="219076" y="503238"/>
                      <a:pt x="219075" y="896938"/>
                      <a:pt x="219075" y="1290638"/>
                    </a:cubicBezTo>
                    <a:cubicBezTo>
                      <a:pt x="219075" y="1351134"/>
                      <a:pt x="170033" y="1400176"/>
                      <a:pt x="109537" y="1400176"/>
                    </a:cubicBezTo>
                    <a:lnTo>
                      <a:pt x="109538" y="1400175"/>
                    </a:lnTo>
                    <a:cubicBezTo>
                      <a:pt x="49042" y="1400175"/>
                      <a:pt x="0" y="1351133"/>
                      <a:pt x="0" y="1290637"/>
                    </a:cubicBezTo>
                    <a:lnTo>
                      <a:pt x="0" y="109538"/>
                    </a:lnTo>
                    <a:close/>
                  </a:path>
                </a:pathLst>
              </a:cu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角丸四角形 16">
                <a:extLst>
                  <a:ext uri="{FF2B5EF4-FFF2-40B4-BE49-F238E27FC236}">
                    <a16:creationId xmlns:a16="http://schemas.microsoft.com/office/drawing/2014/main" id="{57E71B53-CE00-421C-A6C4-1F46175CBD5D}"/>
                  </a:ext>
                </a:extLst>
              </p:cNvPr>
              <p:cNvSpPr/>
              <p:nvPr/>
            </p:nvSpPr>
            <p:spPr>
              <a:xfrm>
                <a:off x="4733922" y="1662112"/>
                <a:ext cx="161925" cy="809624"/>
              </a:xfrm>
              <a:custGeom>
                <a:avLst/>
                <a:gdLst>
                  <a:gd name="connsiteX0" fmla="*/ 0 w 219075"/>
                  <a:gd name="connsiteY0" fmla="*/ 109538 h 1400175"/>
                  <a:gd name="connsiteX1" fmla="*/ 109538 w 219075"/>
                  <a:gd name="connsiteY1" fmla="*/ 0 h 1400175"/>
                  <a:gd name="connsiteX2" fmla="*/ 109538 w 219075"/>
                  <a:gd name="connsiteY2" fmla="*/ 0 h 1400175"/>
                  <a:gd name="connsiteX3" fmla="*/ 219076 w 219075"/>
                  <a:gd name="connsiteY3" fmla="*/ 109538 h 1400175"/>
                  <a:gd name="connsiteX4" fmla="*/ 219075 w 219075"/>
                  <a:gd name="connsiteY4" fmla="*/ 1290638 h 1400175"/>
                  <a:gd name="connsiteX5" fmla="*/ 109537 w 219075"/>
                  <a:gd name="connsiteY5" fmla="*/ 1400176 h 1400175"/>
                  <a:gd name="connsiteX6" fmla="*/ 109538 w 219075"/>
                  <a:gd name="connsiteY6" fmla="*/ 1400175 h 1400175"/>
                  <a:gd name="connsiteX7" fmla="*/ 0 w 219075"/>
                  <a:gd name="connsiteY7" fmla="*/ 1290637 h 1400175"/>
                  <a:gd name="connsiteX8" fmla="*/ 0 w 219075"/>
                  <a:gd name="connsiteY8" fmla="*/ 109538 h 1400175"/>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9076" h="1400176">
                    <a:moveTo>
                      <a:pt x="0" y="109538"/>
                    </a:moveTo>
                    <a:cubicBezTo>
                      <a:pt x="0" y="49042"/>
                      <a:pt x="49042" y="0"/>
                      <a:pt x="109538" y="0"/>
                    </a:cubicBezTo>
                    <a:lnTo>
                      <a:pt x="109538" y="0"/>
                    </a:lnTo>
                    <a:cubicBezTo>
                      <a:pt x="170034" y="0"/>
                      <a:pt x="219076" y="49042"/>
                      <a:pt x="219076" y="109538"/>
                    </a:cubicBezTo>
                    <a:cubicBezTo>
                      <a:pt x="219076" y="503238"/>
                      <a:pt x="219075" y="896938"/>
                      <a:pt x="219075" y="1290638"/>
                    </a:cubicBezTo>
                    <a:cubicBezTo>
                      <a:pt x="219075" y="1351134"/>
                      <a:pt x="170033" y="1400176"/>
                      <a:pt x="109537" y="1400176"/>
                    </a:cubicBezTo>
                    <a:lnTo>
                      <a:pt x="109538" y="1400175"/>
                    </a:lnTo>
                    <a:cubicBezTo>
                      <a:pt x="49042" y="1400175"/>
                      <a:pt x="0" y="1351133"/>
                      <a:pt x="0" y="1290637"/>
                    </a:cubicBezTo>
                    <a:lnTo>
                      <a:pt x="0" y="109538"/>
                    </a:lnTo>
                    <a:close/>
                  </a:path>
                </a:pathLst>
              </a:cu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9" name="グループ化 18">
              <a:extLst>
                <a:ext uri="{FF2B5EF4-FFF2-40B4-BE49-F238E27FC236}">
                  <a16:creationId xmlns:a16="http://schemas.microsoft.com/office/drawing/2014/main" id="{713278BA-8330-431D-8929-16053443DB71}"/>
                </a:ext>
              </a:extLst>
            </p:cNvPr>
            <p:cNvGrpSpPr/>
            <p:nvPr/>
          </p:nvGrpSpPr>
          <p:grpSpPr>
            <a:xfrm>
              <a:off x="6841543" y="3343276"/>
              <a:ext cx="116856" cy="1342018"/>
              <a:chOff x="4095749" y="852489"/>
              <a:chExt cx="161925" cy="1619248"/>
            </a:xfrm>
          </p:grpSpPr>
          <p:sp>
            <p:nvSpPr>
              <p:cNvPr id="23" name="角丸四角形 16">
                <a:extLst>
                  <a:ext uri="{FF2B5EF4-FFF2-40B4-BE49-F238E27FC236}">
                    <a16:creationId xmlns:a16="http://schemas.microsoft.com/office/drawing/2014/main" id="{AD58771B-239A-4ECE-8F96-A26765A7F03B}"/>
                  </a:ext>
                </a:extLst>
              </p:cNvPr>
              <p:cNvSpPr/>
              <p:nvPr/>
            </p:nvSpPr>
            <p:spPr>
              <a:xfrm>
                <a:off x="4095749" y="852489"/>
                <a:ext cx="161925" cy="809624"/>
              </a:xfrm>
              <a:custGeom>
                <a:avLst/>
                <a:gdLst>
                  <a:gd name="connsiteX0" fmla="*/ 0 w 219075"/>
                  <a:gd name="connsiteY0" fmla="*/ 109538 h 1400175"/>
                  <a:gd name="connsiteX1" fmla="*/ 109538 w 219075"/>
                  <a:gd name="connsiteY1" fmla="*/ 0 h 1400175"/>
                  <a:gd name="connsiteX2" fmla="*/ 109538 w 219075"/>
                  <a:gd name="connsiteY2" fmla="*/ 0 h 1400175"/>
                  <a:gd name="connsiteX3" fmla="*/ 219076 w 219075"/>
                  <a:gd name="connsiteY3" fmla="*/ 109538 h 1400175"/>
                  <a:gd name="connsiteX4" fmla="*/ 219075 w 219075"/>
                  <a:gd name="connsiteY4" fmla="*/ 1290638 h 1400175"/>
                  <a:gd name="connsiteX5" fmla="*/ 109537 w 219075"/>
                  <a:gd name="connsiteY5" fmla="*/ 1400176 h 1400175"/>
                  <a:gd name="connsiteX6" fmla="*/ 109538 w 219075"/>
                  <a:gd name="connsiteY6" fmla="*/ 1400175 h 1400175"/>
                  <a:gd name="connsiteX7" fmla="*/ 0 w 219075"/>
                  <a:gd name="connsiteY7" fmla="*/ 1290637 h 1400175"/>
                  <a:gd name="connsiteX8" fmla="*/ 0 w 219075"/>
                  <a:gd name="connsiteY8" fmla="*/ 109538 h 1400175"/>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9076" h="1400176">
                    <a:moveTo>
                      <a:pt x="0" y="109538"/>
                    </a:moveTo>
                    <a:cubicBezTo>
                      <a:pt x="0" y="49042"/>
                      <a:pt x="49042" y="0"/>
                      <a:pt x="109538" y="0"/>
                    </a:cubicBezTo>
                    <a:lnTo>
                      <a:pt x="109538" y="0"/>
                    </a:lnTo>
                    <a:cubicBezTo>
                      <a:pt x="170034" y="0"/>
                      <a:pt x="219076" y="49042"/>
                      <a:pt x="219076" y="109538"/>
                    </a:cubicBezTo>
                    <a:cubicBezTo>
                      <a:pt x="219076" y="503238"/>
                      <a:pt x="219075" y="896938"/>
                      <a:pt x="219075" y="1290638"/>
                    </a:cubicBezTo>
                    <a:cubicBezTo>
                      <a:pt x="219075" y="1351134"/>
                      <a:pt x="170033" y="1400176"/>
                      <a:pt x="109537" y="1400176"/>
                    </a:cubicBezTo>
                    <a:lnTo>
                      <a:pt x="109538" y="1400175"/>
                    </a:lnTo>
                    <a:cubicBezTo>
                      <a:pt x="49042" y="1400175"/>
                      <a:pt x="0" y="1351133"/>
                      <a:pt x="0" y="1290637"/>
                    </a:cubicBezTo>
                    <a:lnTo>
                      <a:pt x="0" y="109538"/>
                    </a:lnTo>
                    <a:close/>
                  </a:path>
                </a:pathLst>
              </a:cu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角丸四角形 16">
                <a:extLst>
                  <a:ext uri="{FF2B5EF4-FFF2-40B4-BE49-F238E27FC236}">
                    <a16:creationId xmlns:a16="http://schemas.microsoft.com/office/drawing/2014/main" id="{CAC801E6-4743-44BD-88DF-233EA30FF462}"/>
                  </a:ext>
                </a:extLst>
              </p:cNvPr>
              <p:cNvSpPr/>
              <p:nvPr/>
            </p:nvSpPr>
            <p:spPr>
              <a:xfrm>
                <a:off x="4095749" y="1662113"/>
                <a:ext cx="161925" cy="809624"/>
              </a:xfrm>
              <a:custGeom>
                <a:avLst/>
                <a:gdLst>
                  <a:gd name="connsiteX0" fmla="*/ 0 w 219075"/>
                  <a:gd name="connsiteY0" fmla="*/ 109538 h 1400175"/>
                  <a:gd name="connsiteX1" fmla="*/ 109538 w 219075"/>
                  <a:gd name="connsiteY1" fmla="*/ 0 h 1400175"/>
                  <a:gd name="connsiteX2" fmla="*/ 109538 w 219075"/>
                  <a:gd name="connsiteY2" fmla="*/ 0 h 1400175"/>
                  <a:gd name="connsiteX3" fmla="*/ 219076 w 219075"/>
                  <a:gd name="connsiteY3" fmla="*/ 109538 h 1400175"/>
                  <a:gd name="connsiteX4" fmla="*/ 219075 w 219075"/>
                  <a:gd name="connsiteY4" fmla="*/ 1290638 h 1400175"/>
                  <a:gd name="connsiteX5" fmla="*/ 109537 w 219075"/>
                  <a:gd name="connsiteY5" fmla="*/ 1400176 h 1400175"/>
                  <a:gd name="connsiteX6" fmla="*/ 109538 w 219075"/>
                  <a:gd name="connsiteY6" fmla="*/ 1400175 h 1400175"/>
                  <a:gd name="connsiteX7" fmla="*/ 0 w 219075"/>
                  <a:gd name="connsiteY7" fmla="*/ 1290637 h 1400175"/>
                  <a:gd name="connsiteX8" fmla="*/ 0 w 219075"/>
                  <a:gd name="connsiteY8" fmla="*/ 109538 h 1400175"/>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9076" h="1400176">
                    <a:moveTo>
                      <a:pt x="0" y="109538"/>
                    </a:moveTo>
                    <a:cubicBezTo>
                      <a:pt x="0" y="49042"/>
                      <a:pt x="49042" y="0"/>
                      <a:pt x="109538" y="0"/>
                    </a:cubicBezTo>
                    <a:lnTo>
                      <a:pt x="109538" y="0"/>
                    </a:lnTo>
                    <a:cubicBezTo>
                      <a:pt x="170034" y="0"/>
                      <a:pt x="219076" y="49042"/>
                      <a:pt x="219076" y="109538"/>
                    </a:cubicBezTo>
                    <a:cubicBezTo>
                      <a:pt x="219076" y="503238"/>
                      <a:pt x="219075" y="896938"/>
                      <a:pt x="219075" y="1290638"/>
                    </a:cubicBezTo>
                    <a:cubicBezTo>
                      <a:pt x="219075" y="1351134"/>
                      <a:pt x="170033" y="1400176"/>
                      <a:pt x="109537" y="1400176"/>
                    </a:cubicBezTo>
                    <a:lnTo>
                      <a:pt x="109538" y="1400175"/>
                    </a:lnTo>
                    <a:cubicBezTo>
                      <a:pt x="49042" y="1400175"/>
                      <a:pt x="0" y="1351133"/>
                      <a:pt x="0" y="1290637"/>
                    </a:cubicBezTo>
                    <a:lnTo>
                      <a:pt x="0" y="109538"/>
                    </a:lnTo>
                    <a:close/>
                  </a:path>
                </a:pathLst>
              </a:cu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0" name="グループ化 19">
              <a:extLst>
                <a:ext uri="{FF2B5EF4-FFF2-40B4-BE49-F238E27FC236}">
                  <a16:creationId xmlns:a16="http://schemas.microsoft.com/office/drawing/2014/main" id="{BE2E58E7-E993-4D5F-AA57-062BC3AE1424}"/>
                </a:ext>
              </a:extLst>
            </p:cNvPr>
            <p:cNvGrpSpPr/>
            <p:nvPr/>
          </p:nvGrpSpPr>
          <p:grpSpPr>
            <a:xfrm>
              <a:off x="7217340" y="3605213"/>
              <a:ext cx="88856" cy="818143"/>
              <a:chOff x="4733922" y="852487"/>
              <a:chExt cx="161925" cy="1619249"/>
            </a:xfrm>
          </p:grpSpPr>
          <p:sp>
            <p:nvSpPr>
              <p:cNvPr id="21" name="角丸四角形 16">
                <a:extLst>
                  <a:ext uri="{FF2B5EF4-FFF2-40B4-BE49-F238E27FC236}">
                    <a16:creationId xmlns:a16="http://schemas.microsoft.com/office/drawing/2014/main" id="{3763A79A-CBA8-447F-B2EE-8803D140BB3A}"/>
                  </a:ext>
                </a:extLst>
              </p:cNvPr>
              <p:cNvSpPr/>
              <p:nvPr/>
            </p:nvSpPr>
            <p:spPr>
              <a:xfrm>
                <a:off x="4733922" y="852487"/>
                <a:ext cx="161925" cy="809624"/>
              </a:xfrm>
              <a:custGeom>
                <a:avLst/>
                <a:gdLst>
                  <a:gd name="connsiteX0" fmla="*/ 0 w 219075"/>
                  <a:gd name="connsiteY0" fmla="*/ 109538 h 1400175"/>
                  <a:gd name="connsiteX1" fmla="*/ 109538 w 219075"/>
                  <a:gd name="connsiteY1" fmla="*/ 0 h 1400175"/>
                  <a:gd name="connsiteX2" fmla="*/ 109538 w 219075"/>
                  <a:gd name="connsiteY2" fmla="*/ 0 h 1400175"/>
                  <a:gd name="connsiteX3" fmla="*/ 219076 w 219075"/>
                  <a:gd name="connsiteY3" fmla="*/ 109538 h 1400175"/>
                  <a:gd name="connsiteX4" fmla="*/ 219075 w 219075"/>
                  <a:gd name="connsiteY4" fmla="*/ 1290638 h 1400175"/>
                  <a:gd name="connsiteX5" fmla="*/ 109537 w 219075"/>
                  <a:gd name="connsiteY5" fmla="*/ 1400176 h 1400175"/>
                  <a:gd name="connsiteX6" fmla="*/ 109538 w 219075"/>
                  <a:gd name="connsiteY6" fmla="*/ 1400175 h 1400175"/>
                  <a:gd name="connsiteX7" fmla="*/ 0 w 219075"/>
                  <a:gd name="connsiteY7" fmla="*/ 1290637 h 1400175"/>
                  <a:gd name="connsiteX8" fmla="*/ 0 w 219075"/>
                  <a:gd name="connsiteY8" fmla="*/ 109538 h 1400175"/>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9076" h="1400176">
                    <a:moveTo>
                      <a:pt x="0" y="109538"/>
                    </a:moveTo>
                    <a:cubicBezTo>
                      <a:pt x="0" y="49042"/>
                      <a:pt x="49042" y="0"/>
                      <a:pt x="109538" y="0"/>
                    </a:cubicBezTo>
                    <a:lnTo>
                      <a:pt x="109538" y="0"/>
                    </a:lnTo>
                    <a:cubicBezTo>
                      <a:pt x="170034" y="0"/>
                      <a:pt x="219076" y="49042"/>
                      <a:pt x="219076" y="109538"/>
                    </a:cubicBezTo>
                    <a:cubicBezTo>
                      <a:pt x="219076" y="503238"/>
                      <a:pt x="219075" y="896938"/>
                      <a:pt x="219075" y="1290638"/>
                    </a:cubicBezTo>
                    <a:cubicBezTo>
                      <a:pt x="219075" y="1351134"/>
                      <a:pt x="170033" y="1400176"/>
                      <a:pt x="109537" y="1400176"/>
                    </a:cubicBezTo>
                    <a:lnTo>
                      <a:pt x="109538" y="1400175"/>
                    </a:lnTo>
                    <a:cubicBezTo>
                      <a:pt x="49042" y="1400175"/>
                      <a:pt x="0" y="1351133"/>
                      <a:pt x="0" y="1290637"/>
                    </a:cubicBezTo>
                    <a:lnTo>
                      <a:pt x="0" y="109538"/>
                    </a:lnTo>
                    <a:close/>
                  </a:path>
                </a:pathLst>
              </a:cu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角丸四角形 16">
                <a:extLst>
                  <a:ext uri="{FF2B5EF4-FFF2-40B4-BE49-F238E27FC236}">
                    <a16:creationId xmlns:a16="http://schemas.microsoft.com/office/drawing/2014/main" id="{AC11CA6B-2849-411F-B6FE-A4C17748A80E}"/>
                  </a:ext>
                </a:extLst>
              </p:cNvPr>
              <p:cNvSpPr/>
              <p:nvPr/>
            </p:nvSpPr>
            <p:spPr>
              <a:xfrm>
                <a:off x="4733922" y="1662112"/>
                <a:ext cx="161925" cy="809624"/>
              </a:xfrm>
              <a:custGeom>
                <a:avLst/>
                <a:gdLst>
                  <a:gd name="connsiteX0" fmla="*/ 0 w 219075"/>
                  <a:gd name="connsiteY0" fmla="*/ 109538 h 1400175"/>
                  <a:gd name="connsiteX1" fmla="*/ 109538 w 219075"/>
                  <a:gd name="connsiteY1" fmla="*/ 0 h 1400175"/>
                  <a:gd name="connsiteX2" fmla="*/ 109538 w 219075"/>
                  <a:gd name="connsiteY2" fmla="*/ 0 h 1400175"/>
                  <a:gd name="connsiteX3" fmla="*/ 219076 w 219075"/>
                  <a:gd name="connsiteY3" fmla="*/ 109538 h 1400175"/>
                  <a:gd name="connsiteX4" fmla="*/ 219075 w 219075"/>
                  <a:gd name="connsiteY4" fmla="*/ 1290638 h 1400175"/>
                  <a:gd name="connsiteX5" fmla="*/ 109537 w 219075"/>
                  <a:gd name="connsiteY5" fmla="*/ 1400176 h 1400175"/>
                  <a:gd name="connsiteX6" fmla="*/ 109538 w 219075"/>
                  <a:gd name="connsiteY6" fmla="*/ 1400175 h 1400175"/>
                  <a:gd name="connsiteX7" fmla="*/ 0 w 219075"/>
                  <a:gd name="connsiteY7" fmla="*/ 1290637 h 1400175"/>
                  <a:gd name="connsiteX8" fmla="*/ 0 w 219075"/>
                  <a:gd name="connsiteY8" fmla="*/ 109538 h 1400175"/>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9076" h="1400176">
                    <a:moveTo>
                      <a:pt x="0" y="109538"/>
                    </a:moveTo>
                    <a:cubicBezTo>
                      <a:pt x="0" y="49042"/>
                      <a:pt x="49042" y="0"/>
                      <a:pt x="109538" y="0"/>
                    </a:cubicBezTo>
                    <a:lnTo>
                      <a:pt x="109538" y="0"/>
                    </a:lnTo>
                    <a:cubicBezTo>
                      <a:pt x="170034" y="0"/>
                      <a:pt x="219076" y="49042"/>
                      <a:pt x="219076" y="109538"/>
                    </a:cubicBezTo>
                    <a:cubicBezTo>
                      <a:pt x="219076" y="503238"/>
                      <a:pt x="219075" y="896938"/>
                      <a:pt x="219075" y="1290638"/>
                    </a:cubicBezTo>
                    <a:cubicBezTo>
                      <a:pt x="219075" y="1351134"/>
                      <a:pt x="170033" y="1400176"/>
                      <a:pt x="109537" y="1400176"/>
                    </a:cubicBezTo>
                    <a:lnTo>
                      <a:pt x="109538" y="1400175"/>
                    </a:lnTo>
                    <a:cubicBezTo>
                      <a:pt x="49042" y="1400175"/>
                      <a:pt x="0" y="1351133"/>
                      <a:pt x="0" y="1290637"/>
                    </a:cubicBezTo>
                    <a:lnTo>
                      <a:pt x="0" y="109538"/>
                    </a:lnTo>
                    <a:close/>
                  </a:path>
                </a:pathLst>
              </a:cu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sp>
        <p:nvSpPr>
          <p:cNvPr id="53" name="テキスト ボックス 52">
            <a:extLst>
              <a:ext uri="{FF2B5EF4-FFF2-40B4-BE49-F238E27FC236}">
                <a16:creationId xmlns:a16="http://schemas.microsoft.com/office/drawing/2014/main" id="{7C6EEE97-AE20-490C-AB6F-7783F6E81F5D}"/>
              </a:ext>
            </a:extLst>
          </p:cNvPr>
          <p:cNvSpPr txBox="1"/>
          <p:nvPr/>
        </p:nvSpPr>
        <p:spPr>
          <a:xfrm>
            <a:off x="421715" y="136679"/>
            <a:ext cx="3454400" cy="769441"/>
          </a:xfrm>
          <a:prstGeom prst="rect">
            <a:avLst/>
          </a:prstGeom>
          <a:noFill/>
        </p:spPr>
        <p:txBody>
          <a:bodyPr wrap="square" rtlCol="0">
            <a:spAutoFit/>
          </a:bodyPr>
          <a:lstStyle/>
          <a:p>
            <a:pPr algn="ctr"/>
            <a:r>
              <a:rPr kumimoji="1" lang="ja-JP" altLang="en-US" sz="2000" b="1" dirty="0">
                <a:latin typeface="UD Digi Kyokasho NK-B" panose="020B0400000000000000" pitchFamily="18" charset="-128"/>
                <a:ea typeface="UD Digi Kyokasho NK-B" panose="020B0400000000000000" pitchFamily="18" charset="-128"/>
              </a:rPr>
              <a:t>ウイルス</a:t>
            </a:r>
            <a:endParaRPr kumimoji="1" lang="en-US" altLang="ja-JP" sz="2000" b="1" dirty="0">
              <a:latin typeface="UD Digi Kyokasho NK-B" panose="020B0400000000000000" pitchFamily="18" charset="-128"/>
              <a:ea typeface="UD Digi Kyokasho NK-B" panose="020B0400000000000000" pitchFamily="18" charset="-128"/>
            </a:endParaRPr>
          </a:p>
          <a:p>
            <a:pPr algn="ctr"/>
            <a:r>
              <a:rPr kumimoji="1" lang="en-US" altLang="ja-JP" sz="2400" b="1" dirty="0">
                <a:latin typeface="UD Digi Kyokasho NK-B" panose="020B0400000000000000" pitchFamily="18" charset="-128"/>
                <a:ea typeface="UD Digi Kyokasho NK-B" panose="020B0400000000000000" pitchFamily="18" charset="-128"/>
              </a:rPr>
              <a:t>DNA</a:t>
            </a:r>
            <a:endParaRPr kumimoji="1" lang="ja-JP" altLang="en-US" sz="2400" b="1" dirty="0">
              <a:latin typeface="UD Digi Kyokasho NK-B" panose="020B0400000000000000" pitchFamily="18" charset="-128"/>
              <a:ea typeface="UD Digi Kyokasho NK-B" panose="020B0400000000000000" pitchFamily="18" charset="-128"/>
            </a:endParaRPr>
          </a:p>
        </p:txBody>
      </p:sp>
      <p:cxnSp>
        <p:nvCxnSpPr>
          <p:cNvPr id="55" name="直線矢印コネクタ 54">
            <a:extLst>
              <a:ext uri="{FF2B5EF4-FFF2-40B4-BE49-F238E27FC236}">
                <a16:creationId xmlns:a16="http://schemas.microsoft.com/office/drawing/2014/main" id="{63E2600E-4E6D-4F51-B50C-C740200DF77E}"/>
              </a:ext>
            </a:extLst>
          </p:cNvPr>
          <p:cNvCxnSpPr>
            <a:cxnSpLocks/>
          </p:cNvCxnSpPr>
          <p:nvPr/>
        </p:nvCxnSpPr>
        <p:spPr>
          <a:xfrm>
            <a:off x="975771" y="559646"/>
            <a:ext cx="0" cy="6108040"/>
          </a:xfrm>
          <a:prstGeom prst="straightConnector1">
            <a:avLst/>
          </a:prstGeom>
          <a:ln w="28575">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0" name="テキスト ボックス 59">
            <a:extLst>
              <a:ext uri="{FF2B5EF4-FFF2-40B4-BE49-F238E27FC236}">
                <a16:creationId xmlns:a16="http://schemas.microsoft.com/office/drawing/2014/main" id="{213219FB-CD99-48DF-9222-3314E4AF07E8}"/>
              </a:ext>
            </a:extLst>
          </p:cNvPr>
          <p:cNvSpPr txBox="1"/>
          <p:nvPr/>
        </p:nvSpPr>
        <p:spPr>
          <a:xfrm>
            <a:off x="459510" y="1298462"/>
            <a:ext cx="492443" cy="5158782"/>
          </a:xfrm>
          <a:prstGeom prst="rect">
            <a:avLst/>
          </a:prstGeom>
          <a:noFill/>
        </p:spPr>
        <p:txBody>
          <a:bodyPr vert="eaVert" wrap="square" rtlCol="0">
            <a:spAutoFit/>
          </a:bodyPr>
          <a:lstStyle/>
          <a:p>
            <a:r>
              <a:rPr kumimoji="1" lang="ja-JP" altLang="en-US" sz="2000" dirty="0">
                <a:latin typeface="UD Digi Kyokasho NP-B" panose="02020700000000000000" pitchFamily="18" charset="-128"/>
                <a:ea typeface="UD Digi Kyokasho NP-B" panose="02020700000000000000" pitchFamily="18" charset="-128"/>
              </a:rPr>
              <a:t>コロナウイルスのゲノム情報は約</a:t>
            </a:r>
            <a:r>
              <a:rPr kumimoji="1" lang="en-US" altLang="ja-JP" sz="2000" dirty="0">
                <a:latin typeface="UD Digi Kyokasho NP-B" panose="02020700000000000000" pitchFamily="18" charset="-128"/>
                <a:ea typeface="UD Digi Kyokasho NP-B" panose="02020700000000000000" pitchFamily="18" charset="-128"/>
              </a:rPr>
              <a:t>3</a:t>
            </a:r>
            <a:r>
              <a:rPr lang="ja-JP" altLang="en-US" sz="2000" dirty="0">
                <a:latin typeface="UD Digi Kyokasho NP-B" panose="02020700000000000000" pitchFamily="18" charset="-128"/>
                <a:ea typeface="UD Digi Kyokasho NP-B" panose="02020700000000000000" pitchFamily="18" charset="-128"/>
              </a:rPr>
              <a:t>万塩基</a:t>
            </a:r>
            <a:endParaRPr kumimoji="1" lang="ja-JP" altLang="en-US" sz="2000" dirty="0">
              <a:latin typeface="UD Digi Kyokasho NP-B" panose="02020700000000000000" pitchFamily="18" charset="-128"/>
              <a:ea typeface="UD Digi Kyokasho NP-B" panose="02020700000000000000" pitchFamily="18" charset="-128"/>
            </a:endParaRPr>
          </a:p>
        </p:txBody>
      </p:sp>
      <p:pic>
        <p:nvPicPr>
          <p:cNvPr id="61" name="図 60">
            <a:extLst>
              <a:ext uri="{FF2B5EF4-FFF2-40B4-BE49-F238E27FC236}">
                <a16:creationId xmlns:a16="http://schemas.microsoft.com/office/drawing/2014/main" id="{EF895882-39F0-48A2-94AE-02A578ECBDDA}"/>
              </a:ext>
            </a:extLst>
          </p:cNvPr>
          <p:cNvPicPr>
            <a:picLocks noChangeAspect="1"/>
          </p:cNvPicPr>
          <p:nvPr/>
        </p:nvPicPr>
        <p:blipFill>
          <a:blip r:embed="rId2"/>
          <a:stretch>
            <a:fillRect/>
          </a:stretch>
        </p:blipFill>
        <p:spPr>
          <a:xfrm rot="18528859">
            <a:off x="4123659" y="1435909"/>
            <a:ext cx="1861624" cy="400875"/>
          </a:xfrm>
          <a:prstGeom prst="rect">
            <a:avLst/>
          </a:prstGeom>
          <a:effectLst>
            <a:glow rad="101600">
              <a:schemeClr val="accent2">
                <a:satMod val="175000"/>
                <a:alpha val="40000"/>
              </a:schemeClr>
            </a:glow>
          </a:effectLst>
        </p:spPr>
      </p:pic>
      <p:pic>
        <p:nvPicPr>
          <p:cNvPr id="62" name="図 61">
            <a:extLst>
              <a:ext uri="{FF2B5EF4-FFF2-40B4-BE49-F238E27FC236}">
                <a16:creationId xmlns:a16="http://schemas.microsoft.com/office/drawing/2014/main" id="{4E5048F4-8B9A-48A7-B449-C542788EF4B3}"/>
              </a:ext>
            </a:extLst>
          </p:cNvPr>
          <p:cNvPicPr>
            <a:picLocks noChangeAspect="1"/>
          </p:cNvPicPr>
          <p:nvPr/>
        </p:nvPicPr>
        <p:blipFill>
          <a:blip r:embed="rId2"/>
          <a:stretch>
            <a:fillRect/>
          </a:stretch>
        </p:blipFill>
        <p:spPr>
          <a:xfrm rot="14619516">
            <a:off x="4011151" y="3390920"/>
            <a:ext cx="1698707" cy="420996"/>
          </a:xfrm>
          <a:prstGeom prst="rect">
            <a:avLst/>
          </a:prstGeom>
          <a:effectLst>
            <a:glow rad="101600">
              <a:schemeClr val="accent2">
                <a:satMod val="175000"/>
                <a:alpha val="40000"/>
              </a:schemeClr>
            </a:glow>
          </a:effectLst>
        </p:spPr>
      </p:pic>
      <p:pic>
        <p:nvPicPr>
          <p:cNvPr id="63" name="図 62">
            <a:extLst>
              <a:ext uri="{FF2B5EF4-FFF2-40B4-BE49-F238E27FC236}">
                <a16:creationId xmlns:a16="http://schemas.microsoft.com/office/drawing/2014/main" id="{639FDA92-82DA-4614-B93E-CD46C1BC6F18}"/>
              </a:ext>
            </a:extLst>
          </p:cNvPr>
          <p:cNvPicPr>
            <a:picLocks noChangeAspect="1"/>
          </p:cNvPicPr>
          <p:nvPr/>
        </p:nvPicPr>
        <p:blipFill>
          <a:blip r:embed="rId2"/>
          <a:stretch>
            <a:fillRect/>
          </a:stretch>
        </p:blipFill>
        <p:spPr>
          <a:xfrm rot="17805404">
            <a:off x="3905085" y="5208862"/>
            <a:ext cx="1698707" cy="365793"/>
          </a:xfrm>
          <a:prstGeom prst="rect">
            <a:avLst/>
          </a:prstGeom>
          <a:effectLst>
            <a:glow rad="101600">
              <a:schemeClr val="accent2">
                <a:satMod val="175000"/>
                <a:alpha val="40000"/>
              </a:schemeClr>
            </a:glow>
          </a:effectLst>
        </p:spPr>
      </p:pic>
      <p:cxnSp>
        <p:nvCxnSpPr>
          <p:cNvPr id="65" name="直線矢印コネクタ 64">
            <a:extLst>
              <a:ext uri="{FF2B5EF4-FFF2-40B4-BE49-F238E27FC236}">
                <a16:creationId xmlns:a16="http://schemas.microsoft.com/office/drawing/2014/main" id="{CBF221B7-9398-4588-89FA-C5924FA23DB0}"/>
              </a:ext>
            </a:extLst>
          </p:cNvPr>
          <p:cNvCxnSpPr>
            <a:cxnSpLocks/>
            <a:endCxn id="61" idx="1"/>
          </p:cNvCxnSpPr>
          <p:nvPr/>
        </p:nvCxnSpPr>
        <p:spPr>
          <a:xfrm flipV="1">
            <a:off x="2464796" y="2361618"/>
            <a:ext cx="2006244" cy="3736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7" name="直線矢印コネクタ 66">
            <a:extLst>
              <a:ext uri="{FF2B5EF4-FFF2-40B4-BE49-F238E27FC236}">
                <a16:creationId xmlns:a16="http://schemas.microsoft.com/office/drawing/2014/main" id="{5447A7E3-F8A9-49D4-B01C-79010FF088F2}"/>
              </a:ext>
            </a:extLst>
          </p:cNvPr>
          <p:cNvCxnSpPr>
            <a:cxnSpLocks/>
          </p:cNvCxnSpPr>
          <p:nvPr/>
        </p:nvCxnSpPr>
        <p:spPr>
          <a:xfrm flipV="1">
            <a:off x="2363296" y="1049924"/>
            <a:ext cx="2840879" cy="3166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0" name="直線矢印コネクタ 69">
            <a:extLst>
              <a:ext uri="{FF2B5EF4-FFF2-40B4-BE49-F238E27FC236}">
                <a16:creationId xmlns:a16="http://schemas.microsoft.com/office/drawing/2014/main" id="{D15FB8E6-C887-47AB-BDB5-68E86BAF2AEB}"/>
              </a:ext>
            </a:extLst>
          </p:cNvPr>
          <p:cNvCxnSpPr>
            <a:cxnSpLocks/>
          </p:cNvCxnSpPr>
          <p:nvPr/>
        </p:nvCxnSpPr>
        <p:spPr>
          <a:xfrm>
            <a:off x="2407189" y="3012939"/>
            <a:ext cx="2063851" cy="33463"/>
          </a:xfrm>
          <a:prstGeom prst="straightConnector1">
            <a:avLst/>
          </a:prstGeom>
          <a:ln w="381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73" name="直線矢印コネクタ 72">
            <a:extLst>
              <a:ext uri="{FF2B5EF4-FFF2-40B4-BE49-F238E27FC236}">
                <a16:creationId xmlns:a16="http://schemas.microsoft.com/office/drawing/2014/main" id="{EC8B5AAE-9E1F-412E-82D0-8E1BB3D7E8F9}"/>
              </a:ext>
            </a:extLst>
          </p:cNvPr>
          <p:cNvCxnSpPr>
            <a:cxnSpLocks/>
          </p:cNvCxnSpPr>
          <p:nvPr/>
        </p:nvCxnSpPr>
        <p:spPr>
          <a:xfrm flipV="1">
            <a:off x="2407189" y="4107306"/>
            <a:ext cx="2453315" cy="249549"/>
          </a:xfrm>
          <a:prstGeom prst="straightConnector1">
            <a:avLst/>
          </a:prstGeom>
          <a:ln w="381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79" name="直線矢印コネクタ 78">
            <a:extLst>
              <a:ext uri="{FF2B5EF4-FFF2-40B4-BE49-F238E27FC236}">
                <a16:creationId xmlns:a16="http://schemas.microsoft.com/office/drawing/2014/main" id="{55811FAE-16E3-4FD7-B691-97424C6EB219}"/>
              </a:ext>
            </a:extLst>
          </p:cNvPr>
          <p:cNvCxnSpPr>
            <a:cxnSpLocks/>
          </p:cNvCxnSpPr>
          <p:nvPr/>
        </p:nvCxnSpPr>
        <p:spPr>
          <a:xfrm>
            <a:off x="2666490" y="4538397"/>
            <a:ext cx="2087948" cy="2340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1" name="直線矢印コネクタ 80">
            <a:extLst>
              <a:ext uri="{FF2B5EF4-FFF2-40B4-BE49-F238E27FC236}">
                <a16:creationId xmlns:a16="http://schemas.microsoft.com/office/drawing/2014/main" id="{1CF11D46-3108-4BD1-BEF2-E797B0EBB20A}"/>
              </a:ext>
            </a:extLst>
          </p:cNvPr>
          <p:cNvCxnSpPr>
            <a:cxnSpLocks/>
            <a:endCxn id="63" idx="1"/>
          </p:cNvCxnSpPr>
          <p:nvPr/>
        </p:nvCxnSpPr>
        <p:spPr>
          <a:xfrm>
            <a:off x="2343823" y="5968991"/>
            <a:ext cx="2028234" cy="1811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4" name="テキスト ボックス 83">
            <a:extLst>
              <a:ext uri="{FF2B5EF4-FFF2-40B4-BE49-F238E27FC236}">
                <a16:creationId xmlns:a16="http://schemas.microsoft.com/office/drawing/2014/main" id="{BE47F64C-A1F3-44FD-8204-5E8AF8CA52A8}"/>
              </a:ext>
            </a:extLst>
          </p:cNvPr>
          <p:cNvSpPr txBox="1"/>
          <p:nvPr/>
        </p:nvSpPr>
        <p:spPr>
          <a:xfrm>
            <a:off x="3722054" y="31183"/>
            <a:ext cx="3454400" cy="646331"/>
          </a:xfrm>
          <a:prstGeom prst="rect">
            <a:avLst/>
          </a:prstGeom>
          <a:noFill/>
        </p:spPr>
        <p:txBody>
          <a:bodyPr wrap="square" rtlCol="0">
            <a:spAutoFit/>
          </a:bodyPr>
          <a:lstStyle/>
          <a:p>
            <a:pPr algn="ctr"/>
            <a:r>
              <a:rPr kumimoji="1" lang="en-US" altLang="ja-JP" dirty="0">
                <a:latin typeface="UD Digi Kyokasho NK-B" panose="020B0400000000000000" pitchFamily="18" charset="-128"/>
                <a:ea typeface="UD Digi Kyokasho NK-B" panose="020B0400000000000000" pitchFamily="18" charset="-128"/>
              </a:rPr>
              <a:t>DNA</a:t>
            </a:r>
            <a:r>
              <a:rPr kumimoji="1" lang="ja-JP" altLang="en-US" dirty="0">
                <a:latin typeface="UD Digi Kyokasho NK-B" panose="020B0400000000000000" pitchFamily="18" charset="-128"/>
                <a:ea typeface="UD Digi Kyokasho NK-B" panose="020B0400000000000000" pitchFamily="18" charset="-128"/>
              </a:rPr>
              <a:t>の一部分の</a:t>
            </a:r>
            <a:endParaRPr kumimoji="1" lang="en-US" altLang="ja-JP" dirty="0">
              <a:latin typeface="UD Digi Kyokasho NK-B" panose="020B0400000000000000" pitchFamily="18" charset="-128"/>
              <a:ea typeface="UD Digi Kyokasho NK-B" panose="020B0400000000000000" pitchFamily="18" charset="-128"/>
            </a:endParaRPr>
          </a:p>
          <a:p>
            <a:pPr algn="ctr"/>
            <a:r>
              <a:rPr kumimoji="1" lang="ja-JP" altLang="en-US" dirty="0">
                <a:latin typeface="UD Digi Kyokasho NK-B" panose="020B0400000000000000" pitchFamily="18" charset="-128"/>
                <a:ea typeface="UD Digi Kyokasho NK-B" panose="020B0400000000000000" pitchFamily="18" charset="-128"/>
              </a:rPr>
              <a:t>ゲノム情報を持つ</a:t>
            </a:r>
            <a:r>
              <a:rPr kumimoji="1" lang="en-US" altLang="ja-JP" dirty="0">
                <a:latin typeface="UD Digi Kyokasho NK-B" panose="020B0400000000000000" pitchFamily="18" charset="-128"/>
                <a:ea typeface="UD Digi Kyokasho NK-B" panose="020B0400000000000000" pitchFamily="18" charset="-128"/>
              </a:rPr>
              <a:t>RNA</a:t>
            </a:r>
            <a:endParaRPr kumimoji="1" lang="ja-JP" altLang="en-US" dirty="0">
              <a:latin typeface="UD Digi Kyokasho NK-B" panose="020B0400000000000000" pitchFamily="18" charset="-128"/>
              <a:ea typeface="UD Digi Kyokasho NK-B" panose="020B0400000000000000" pitchFamily="18" charset="-128"/>
            </a:endParaRPr>
          </a:p>
        </p:txBody>
      </p:sp>
      <p:grpSp>
        <p:nvGrpSpPr>
          <p:cNvPr id="87" name="グループ化 86">
            <a:extLst>
              <a:ext uri="{FF2B5EF4-FFF2-40B4-BE49-F238E27FC236}">
                <a16:creationId xmlns:a16="http://schemas.microsoft.com/office/drawing/2014/main" id="{F5098BCC-65ED-4447-8F40-7E38B9679C43}"/>
              </a:ext>
            </a:extLst>
          </p:cNvPr>
          <p:cNvGrpSpPr/>
          <p:nvPr/>
        </p:nvGrpSpPr>
        <p:grpSpPr>
          <a:xfrm rot="16200000">
            <a:off x="7277405" y="3037682"/>
            <a:ext cx="6129870" cy="1373391"/>
            <a:chOff x="1411451" y="3162298"/>
            <a:chExt cx="7130721" cy="1637298"/>
          </a:xfrm>
        </p:grpSpPr>
        <p:grpSp>
          <p:nvGrpSpPr>
            <p:cNvPr id="88" name="グループ化 87">
              <a:extLst>
                <a:ext uri="{FF2B5EF4-FFF2-40B4-BE49-F238E27FC236}">
                  <a16:creationId xmlns:a16="http://schemas.microsoft.com/office/drawing/2014/main" id="{D04EA9DA-EA88-4DC4-9FBE-2B5C2CFE3E56}"/>
                </a:ext>
              </a:extLst>
            </p:cNvPr>
            <p:cNvGrpSpPr/>
            <p:nvPr/>
          </p:nvGrpSpPr>
          <p:grpSpPr>
            <a:xfrm rot="10800000">
              <a:off x="1411451" y="3162298"/>
              <a:ext cx="3484397" cy="1637297"/>
              <a:chOff x="1238250" y="2505075"/>
              <a:chExt cx="4048127" cy="1970672"/>
            </a:xfrm>
            <a:gradFill flip="none" rotWithShape="1">
              <a:gsLst>
                <a:gs pos="0">
                  <a:schemeClr val="accent1">
                    <a:lumMod val="0"/>
                    <a:lumOff val="100000"/>
                  </a:schemeClr>
                </a:gs>
                <a:gs pos="35000">
                  <a:schemeClr val="accent1">
                    <a:lumMod val="0"/>
                    <a:lumOff val="100000"/>
                  </a:schemeClr>
                </a:gs>
                <a:gs pos="100000">
                  <a:schemeClr val="accent1">
                    <a:lumMod val="100000"/>
                  </a:schemeClr>
                </a:gs>
              </a:gsLst>
              <a:path path="circle">
                <a:fillToRect l="50000" t="-80000" r="50000" b="180000"/>
              </a:path>
              <a:tileRect/>
            </a:gradFill>
          </p:grpSpPr>
          <p:sp>
            <p:nvSpPr>
              <p:cNvPr id="134" name="正方形/長方形 3">
                <a:extLst>
                  <a:ext uri="{FF2B5EF4-FFF2-40B4-BE49-F238E27FC236}">
                    <a16:creationId xmlns:a16="http://schemas.microsoft.com/office/drawing/2014/main" id="{F884B481-8EE6-49D2-B06A-9F13667195F1}"/>
                  </a:ext>
                </a:extLst>
              </p:cNvPr>
              <p:cNvSpPr/>
              <p:nvPr/>
            </p:nvSpPr>
            <p:spPr>
              <a:xfrm>
                <a:off x="1238250" y="2505075"/>
                <a:ext cx="1997242" cy="1970671"/>
              </a:xfrm>
              <a:custGeom>
                <a:avLst/>
                <a:gdLst>
                  <a:gd name="connsiteX0" fmla="*/ 0 w 336884"/>
                  <a:gd name="connsiteY0" fmla="*/ 0 h 3104147"/>
                  <a:gd name="connsiteX1" fmla="*/ 336884 w 336884"/>
                  <a:gd name="connsiteY1" fmla="*/ 0 h 3104147"/>
                  <a:gd name="connsiteX2" fmla="*/ 336884 w 336884"/>
                  <a:gd name="connsiteY2" fmla="*/ 3104147 h 3104147"/>
                  <a:gd name="connsiteX3" fmla="*/ 0 w 336884"/>
                  <a:gd name="connsiteY3" fmla="*/ 3104147 h 3104147"/>
                  <a:gd name="connsiteX4" fmla="*/ 0 w 336884"/>
                  <a:gd name="connsiteY4" fmla="*/ 0 h 3104147"/>
                  <a:gd name="connsiteX0" fmla="*/ 721895 w 1058779"/>
                  <a:gd name="connsiteY0" fmla="*/ 0 h 3104147"/>
                  <a:gd name="connsiteX1" fmla="*/ 0 w 1058779"/>
                  <a:gd name="connsiteY1" fmla="*/ 160421 h 3104147"/>
                  <a:gd name="connsiteX2" fmla="*/ 1058779 w 1058779"/>
                  <a:gd name="connsiteY2" fmla="*/ 3104147 h 3104147"/>
                  <a:gd name="connsiteX3" fmla="*/ 721895 w 1058779"/>
                  <a:gd name="connsiteY3" fmla="*/ 3104147 h 3104147"/>
                  <a:gd name="connsiteX4" fmla="*/ 721895 w 1058779"/>
                  <a:gd name="connsiteY4" fmla="*/ 0 h 3104147"/>
                  <a:gd name="connsiteX0" fmla="*/ 0 w 393032"/>
                  <a:gd name="connsiteY0" fmla="*/ 0 h 3104147"/>
                  <a:gd name="connsiteX1" fmla="*/ 393032 w 393032"/>
                  <a:gd name="connsiteY1" fmla="*/ 40105 h 3104147"/>
                  <a:gd name="connsiteX2" fmla="*/ 336884 w 393032"/>
                  <a:gd name="connsiteY2" fmla="*/ 3104147 h 3104147"/>
                  <a:gd name="connsiteX3" fmla="*/ 0 w 393032"/>
                  <a:gd name="connsiteY3" fmla="*/ 3104147 h 3104147"/>
                  <a:gd name="connsiteX4" fmla="*/ 0 w 393032"/>
                  <a:gd name="connsiteY4" fmla="*/ 0 h 3104147"/>
                  <a:gd name="connsiteX0" fmla="*/ 0 w 2189748"/>
                  <a:gd name="connsiteY0" fmla="*/ 441158 h 3064042"/>
                  <a:gd name="connsiteX1" fmla="*/ 2189748 w 2189748"/>
                  <a:gd name="connsiteY1" fmla="*/ 0 h 3064042"/>
                  <a:gd name="connsiteX2" fmla="*/ 2133600 w 2189748"/>
                  <a:gd name="connsiteY2" fmla="*/ 3064042 h 3064042"/>
                  <a:gd name="connsiteX3" fmla="*/ 1796716 w 2189748"/>
                  <a:gd name="connsiteY3" fmla="*/ 3064042 h 3064042"/>
                  <a:gd name="connsiteX4" fmla="*/ 0 w 2189748"/>
                  <a:gd name="connsiteY4" fmla="*/ 441158 h 3064042"/>
                  <a:gd name="connsiteX0" fmla="*/ 0 w 2133600"/>
                  <a:gd name="connsiteY0" fmla="*/ 0 h 2622884"/>
                  <a:gd name="connsiteX1" fmla="*/ 385011 w 2133600"/>
                  <a:gd name="connsiteY1" fmla="*/ 0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385011 w 2133600"/>
                  <a:gd name="connsiteY1" fmla="*/ 0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385011 w 2133600"/>
                  <a:gd name="connsiteY1" fmla="*/ 0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529390 w 2133600"/>
                  <a:gd name="connsiteY1" fmla="*/ 88232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529390 w 2133600"/>
                  <a:gd name="connsiteY1" fmla="*/ 88232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529390 w 2133600"/>
                  <a:gd name="connsiteY1" fmla="*/ 88232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529390 w 2133600"/>
                  <a:gd name="connsiteY1" fmla="*/ 88232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529390 w 2133600"/>
                  <a:gd name="connsiteY1" fmla="*/ 88232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529390 w 2133600"/>
                  <a:gd name="connsiteY1" fmla="*/ 88232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542673"/>
                  <a:gd name="connsiteX1" fmla="*/ 529390 w 2133600"/>
                  <a:gd name="connsiteY1" fmla="*/ 8021 h 2542673"/>
                  <a:gd name="connsiteX2" fmla="*/ 2133600 w 2133600"/>
                  <a:gd name="connsiteY2" fmla="*/ 2542673 h 2542673"/>
                  <a:gd name="connsiteX3" fmla="*/ 1796716 w 2133600"/>
                  <a:gd name="connsiteY3" fmla="*/ 2542673 h 2542673"/>
                  <a:gd name="connsiteX4" fmla="*/ 0 w 2133600"/>
                  <a:gd name="connsiteY4" fmla="*/ 0 h 2542673"/>
                  <a:gd name="connsiteX0" fmla="*/ 0 w 2133600"/>
                  <a:gd name="connsiteY0" fmla="*/ 0 h 2542673"/>
                  <a:gd name="connsiteX1" fmla="*/ 529390 w 2133600"/>
                  <a:gd name="connsiteY1" fmla="*/ 8021 h 2542673"/>
                  <a:gd name="connsiteX2" fmla="*/ 2133600 w 2133600"/>
                  <a:gd name="connsiteY2" fmla="*/ 2542673 h 2542673"/>
                  <a:gd name="connsiteX3" fmla="*/ 1796716 w 2133600"/>
                  <a:gd name="connsiteY3" fmla="*/ 2542673 h 2542673"/>
                  <a:gd name="connsiteX4" fmla="*/ 0 w 2133600"/>
                  <a:gd name="connsiteY4" fmla="*/ 0 h 2542673"/>
                  <a:gd name="connsiteX0" fmla="*/ 0 w 2133600"/>
                  <a:gd name="connsiteY0" fmla="*/ 0 h 2542673"/>
                  <a:gd name="connsiteX1" fmla="*/ 529390 w 2133600"/>
                  <a:gd name="connsiteY1" fmla="*/ 8021 h 2542673"/>
                  <a:gd name="connsiteX2" fmla="*/ 2133600 w 2133600"/>
                  <a:gd name="connsiteY2" fmla="*/ 2542673 h 2542673"/>
                  <a:gd name="connsiteX3" fmla="*/ 1796716 w 2133600"/>
                  <a:gd name="connsiteY3" fmla="*/ 2542673 h 2542673"/>
                  <a:gd name="connsiteX4" fmla="*/ 0 w 2133600"/>
                  <a:gd name="connsiteY4" fmla="*/ 0 h 2542673"/>
                  <a:gd name="connsiteX0" fmla="*/ 0 w 2133600"/>
                  <a:gd name="connsiteY0" fmla="*/ 0 h 2542673"/>
                  <a:gd name="connsiteX1" fmla="*/ 417095 w 2133600"/>
                  <a:gd name="connsiteY1" fmla="*/ 40105 h 2542673"/>
                  <a:gd name="connsiteX2" fmla="*/ 2133600 w 2133600"/>
                  <a:gd name="connsiteY2" fmla="*/ 2542673 h 2542673"/>
                  <a:gd name="connsiteX3" fmla="*/ 1796716 w 2133600"/>
                  <a:gd name="connsiteY3" fmla="*/ 2542673 h 2542673"/>
                  <a:gd name="connsiteX4" fmla="*/ 0 w 2133600"/>
                  <a:gd name="connsiteY4" fmla="*/ 0 h 2542673"/>
                  <a:gd name="connsiteX0" fmla="*/ 0 w 2125578"/>
                  <a:gd name="connsiteY0" fmla="*/ 0 h 2510589"/>
                  <a:gd name="connsiteX1" fmla="*/ 409073 w 2125578"/>
                  <a:gd name="connsiteY1" fmla="*/ 8021 h 2510589"/>
                  <a:gd name="connsiteX2" fmla="*/ 2125578 w 2125578"/>
                  <a:gd name="connsiteY2" fmla="*/ 2510589 h 2510589"/>
                  <a:gd name="connsiteX3" fmla="*/ 1788694 w 2125578"/>
                  <a:gd name="connsiteY3" fmla="*/ 2510589 h 2510589"/>
                  <a:gd name="connsiteX4" fmla="*/ 0 w 2125578"/>
                  <a:gd name="connsiteY4" fmla="*/ 0 h 2510589"/>
                  <a:gd name="connsiteX0" fmla="*/ 0 w 2117557"/>
                  <a:gd name="connsiteY0" fmla="*/ 0 h 2510589"/>
                  <a:gd name="connsiteX1" fmla="*/ 401052 w 2117557"/>
                  <a:gd name="connsiteY1" fmla="*/ 8021 h 2510589"/>
                  <a:gd name="connsiteX2" fmla="*/ 2117557 w 2117557"/>
                  <a:gd name="connsiteY2" fmla="*/ 2510589 h 2510589"/>
                  <a:gd name="connsiteX3" fmla="*/ 1780673 w 2117557"/>
                  <a:gd name="connsiteY3" fmla="*/ 2510589 h 2510589"/>
                  <a:gd name="connsiteX4" fmla="*/ 0 w 2117557"/>
                  <a:gd name="connsiteY4" fmla="*/ 0 h 2510589"/>
                  <a:gd name="connsiteX0" fmla="*/ 0 w 2117557"/>
                  <a:gd name="connsiteY0" fmla="*/ 16042 h 2502568"/>
                  <a:gd name="connsiteX1" fmla="*/ 401052 w 2117557"/>
                  <a:gd name="connsiteY1" fmla="*/ 0 h 2502568"/>
                  <a:gd name="connsiteX2" fmla="*/ 2117557 w 2117557"/>
                  <a:gd name="connsiteY2" fmla="*/ 2502568 h 2502568"/>
                  <a:gd name="connsiteX3" fmla="*/ 1780673 w 2117557"/>
                  <a:gd name="connsiteY3" fmla="*/ 2502568 h 2502568"/>
                  <a:gd name="connsiteX4" fmla="*/ 0 w 2117557"/>
                  <a:gd name="connsiteY4" fmla="*/ 16042 h 2502568"/>
                  <a:gd name="connsiteX0" fmla="*/ 0 w 2109536"/>
                  <a:gd name="connsiteY0" fmla="*/ 0 h 2510589"/>
                  <a:gd name="connsiteX1" fmla="*/ 393031 w 2109536"/>
                  <a:gd name="connsiteY1" fmla="*/ 8021 h 2510589"/>
                  <a:gd name="connsiteX2" fmla="*/ 2109536 w 2109536"/>
                  <a:gd name="connsiteY2" fmla="*/ 2510589 h 2510589"/>
                  <a:gd name="connsiteX3" fmla="*/ 1772652 w 2109536"/>
                  <a:gd name="connsiteY3" fmla="*/ 2510589 h 2510589"/>
                  <a:gd name="connsiteX4" fmla="*/ 0 w 2109536"/>
                  <a:gd name="connsiteY4" fmla="*/ 0 h 2510589"/>
                  <a:gd name="connsiteX0" fmla="*/ 0 w 2109536"/>
                  <a:gd name="connsiteY0" fmla="*/ 0 h 2502568"/>
                  <a:gd name="connsiteX1" fmla="*/ 393031 w 2109536"/>
                  <a:gd name="connsiteY1" fmla="*/ 0 h 2502568"/>
                  <a:gd name="connsiteX2" fmla="*/ 2109536 w 2109536"/>
                  <a:gd name="connsiteY2" fmla="*/ 2502568 h 2502568"/>
                  <a:gd name="connsiteX3" fmla="*/ 1772652 w 2109536"/>
                  <a:gd name="connsiteY3" fmla="*/ 2502568 h 2502568"/>
                  <a:gd name="connsiteX4" fmla="*/ 0 w 2109536"/>
                  <a:gd name="connsiteY4" fmla="*/ 0 h 2502568"/>
                  <a:gd name="connsiteX0" fmla="*/ 0 w 2109536"/>
                  <a:gd name="connsiteY0" fmla="*/ 8021 h 2510589"/>
                  <a:gd name="connsiteX1" fmla="*/ 441158 w 2109536"/>
                  <a:gd name="connsiteY1" fmla="*/ 0 h 2510589"/>
                  <a:gd name="connsiteX2" fmla="*/ 2109536 w 2109536"/>
                  <a:gd name="connsiteY2" fmla="*/ 2510589 h 2510589"/>
                  <a:gd name="connsiteX3" fmla="*/ 1772652 w 2109536"/>
                  <a:gd name="connsiteY3" fmla="*/ 2510589 h 2510589"/>
                  <a:gd name="connsiteX4" fmla="*/ 0 w 2109536"/>
                  <a:gd name="connsiteY4" fmla="*/ 8021 h 2510589"/>
                  <a:gd name="connsiteX0" fmla="*/ 0 w 2109536"/>
                  <a:gd name="connsiteY0" fmla="*/ 8021 h 2510589"/>
                  <a:gd name="connsiteX1" fmla="*/ 441158 w 2109536"/>
                  <a:gd name="connsiteY1" fmla="*/ 0 h 2510589"/>
                  <a:gd name="connsiteX2" fmla="*/ 2109536 w 2109536"/>
                  <a:gd name="connsiteY2" fmla="*/ 2510589 h 2510589"/>
                  <a:gd name="connsiteX3" fmla="*/ 1772652 w 2109536"/>
                  <a:gd name="connsiteY3" fmla="*/ 2510589 h 2510589"/>
                  <a:gd name="connsiteX4" fmla="*/ 0 w 2109536"/>
                  <a:gd name="connsiteY4" fmla="*/ 8021 h 2510589"/>
                  <a:gd name="connsiteX0" fmla="*/ 0 w 2109536"/>
                  <a:gd name="connsiteY0" fmla="*/ 8021 h 2510589"/>
                  <a:gd name="connsiteX1" fmla="*/ 441158 w 2109536"/>
                  <a:gd name="connsiteY1" fmla="*/ 0 h 2510589"/>
                  <a:gd name="connsiteX2" fmla="*/ 2109536 w 2109536"/>
                  <a:gd name="connsiteY2" fmla="*/ 2510589 h 2510589"/>
                  <a:gd name="connsiteX3" fmla="*/ 1772652 w 2109536"/>
                  <a:gd name="connsiteY3" fmla="*/ 2510589 h 2510589"/>
                  <a:gd name="connsiteX4" fmla="*/ 0 w 2109536"/>
                  <a:gd name="connsiteY4" fmla="*/ 8021 h 2510589"/>
                  <a:gd name="connsiteX0" fmla="*/ 0 w 2109536"/>
                  <a:gd name="connsiteY0" fmla="*/ 8021 h 2510589"/>
                  <a:gd name="connsiteX1" fmla="*/ 441158 w 2109536"/>
                  <a:gd name="connsiteY1" fmla="*/ 0 h 2510589"/>
                  <a:gd name="connsiteX2" fmla="*/ 2109536 w 2109536"/>
                  <a:gd name="connsiteY2" fmla="*/ 2510589 h 2510589"/>
                  <a:gd name="connsiteX3" fmla="*/ 1772652 w 2109536"/>
                  <a:gd name="connsiteY3" fmla="*/ 2510589 h 2510589"/>
                  <a:gd name="connsiteX4" fmla="*/ 0 w 2109536"/>
                  <a:gd name="connsiteY4" fmla="*/ 8021 h 2510589"/>
                  <a:gd name="connsiteX0" fmla="*/ 0 w 2109536"/>
                  <a:gd name="connsiteY0" fmla="*/ 8021 h 2510589"/>
                  <a:gd name="connsiteX1" fmla="*/ 441158 w 2109536"/>
                  <a:gd name="connsiteY1" fmla="*/ 0 h 2510589"/>
                  <a:gd name="connsiteX2" fmla="*/ 2109536 w 2109536"/>
                  <a:gd name="connsiteY2" fmla="*/ 2510589 h 2510589"/>
                  <a:gd name="connsiteX3" fmla="*/ 1820779 w 2109536"/>
                  <a:gd name="connsiteY3" fmla="*/ 2510589 h 2510589"/>
                  <a:gd name="connsiteX4" fmla="*/ 0 w 2109536"/>
                  <a:gd name="connsiteY4" fmla="*/ 8021 h 2510589"/>
                  <a:gd name="connsiteX0" fmla="*/ 0 w 1997242"/>
                  <a:gd name="connsiteY0" fmla="*/ 0 h 2510589"/>
                  <a:gd name="connsiteX1" fmla="*/ 328864 w 1997242"/>
                  <a:gd name="connsiteY1" fmla="*/ 0 h 2510589"/>
                  <a:gd name="connsiteX2" fmla="*/ 1997242 w 1997242"/>
                  <a:gd name="connsiteY2" fmla="*/ 2510589 h 2510589"/>
                  <a:gd name="connsiteX3" fmla="*/ 1708485 w 1997242"/>
                  <a:gd name="connsiteY3" fmla="*/ 2510589 h 2510589"/>
                  <a:gd name="connsiteX4" fmla="*/ 0 w 1997242"/>
                  <a:gd name="connsiteY4" fmla="*/ 0 h 2510589"/>
                  <a:gd name="connsiteX0" fmla="*/ 0 w 1997242"/>
                  <a:gd name="connsiteY0" fmla="*/ 0 h 2510589"/>
                  <a:gd name="connsiteX1" fmla="*/ 328864 w 1997242"/>
                  <a:gd name="connsiteY1" fmla="*/ 0 h 2510589"/>
                  <a:gd name="connsiteX2" fmla="*/ 1997242 w 1997242"/>
                  <a:gd name="connsiteY2" fmla="*/ 2510589 h 2510589"/>
                  <a:gd name="connsiteX3" fmla="*/ 1708485 w 1997242"/>
                  <a:gd name="connsiteY3" fmla="*/ 2510589 h 2510589"/>
                  <a:gd name="connsiteX4" fmla="*/ 0 w 1997242"/>
                  <a:gd name="connsiteY4" fmla="*/ 0 h 2510589"/>
                  <a:gd name="connsiteX0" fmla="*/ 0 w 1997242"/>
                  <a:gd name="connsiteY0" fmla="*/ 0 h 2510589"/>
                  <a:gd name="connsiteX1" fmla="*/ 328864 w 1997242"/>
                  <a:gd name="connsiteY1" fmla="*/ 0 h 2510589"/>
                  <a:gd name="connsiteX2" fmla="*/ 1997242 w 1997242"/>
                  <a:gd name="connsiteY2" fmla="*/ 2510589 h 2510589"/>
                  <a:gd name="connsiteX3" fmla="*/ 1708485 w 1997242"/>
                  <a:gd name="connsiteY3" fmla="*/ 2510589 h 2510589"/>
                  <a:gd name="connsiteX4" fmla="*/ 0 w 1997242"/>
                  <a:gd name="connsiteY4" fmla="*/ 0 h 2510589"/>
                  <a:gd name="connsiteX0" fmla="*/ 0 w 1997242"/>
                  <a:gd name="connsiteY0" fmla="*/ 0 h 2510589"/>
                  <a:gd name="connsiteX1" fmla="*/ 328864 w 1997242"/>
                  <a:gd name="connsiteY1" fmla="*/ 0 h 2510589"/>
                  <a:gd name="connsiteX2" fmla="*/ 1997242 w 1997242"/>
                  <a:gd name="connsiteY2" fmla="*/ 2510589 h 2510589"/>
                  <a:gd name="connsiteX3" fmla="*/ 1708485 w 1997242"/>
                  <a:gd name="connsiteY3" fmla="*/ 2510589 h 2510589"/>
                  <a:gd name="connsiteX4" fmla="*/ 0 w 1997242"/>
                  <a:gd name="connsiteY4" fmla="*/ 0 h 2510589"/>
                  <a:gd name="connsiteX0" fmla="*/ 0 w 1997242"/>
                  <a:gd name="connsiteY0" fmla="*/ 0 h 2526631"/>
                  <a:gd name="connsiteX1" fmla="*/ 328864 w 1997242"/>
                  <a:gd name="connsiteY1" fmla="*/ 0 h 2526631"/>
                  <a:gd name="connsiteX2" fmla="*/ 1997242 w 1997242"/>
                  <a:gd name="connsiteY2" fmla="*/ 2510589 h 2526631"/>
                  <a:gd name="connsiteX3" fmla="*/ 1588170 w 1997242"/>
                  <a:gd name="connsiteY3" fmla="*/ 2526631 h 2526631"/>
                  <a:gd name="connsiteX4" fmla="*/ 0 w 1997242"/>
                  <a:gd name="connsiteY4" fmla="*/ 0 h 2526631"/>
                  <a:gd name="connsiteX0" fmla="*/ 0 w 1997242"/>
                  <a:gd name="connsiteY0" fmla="*/ 0 h 2526631"/>
                  <a:gd name="connsiteX1" fmla="*/ 328864 w 1997242"/>
                  <a:gd name="connsiteY1" fmla="*/ 0 h 2526631"/>
                  <a:gd name="connsiteX2" fmla="*/ 1997242 w 1997242"/>
                  <a:gd name="connsiteY2" fmla="*/ 2510589 h 2526631"/>
                  <a:gd name="connsiteX3" fmla="*/ 1676402 w 1997242"/>
                  <a:gd name="connsiteY3" fmla="*/ 2526631 h 2526631"/>
                  <a:gd name="connsiteX4" fmla="*/ 0 w 1997242"/>
                  <a:gd name="connsiteY4" fmla="*/ 0 h 2526631"/>
                  <a:gd name="connsiteX0" fmla="*/ 0 w 1997242"/>
                  <a:gd name="connsiteY0" fmla="*/ 0 h 2526631"/>
                  <a:gd name="connsiteX1" fmla="*/ 328864 w 1997242"/>
                  <a:gd name="connsiteY1" fmla="*/ 0 h 2526631"/>
                  <a:gd name="connsiteX2" fmla="*/ 1997242 w 1997242"/>
                  <a:gd name="connsiteY2" fmla="*/ 2510589 h 2526631"/>
                  <a:gd name="connsiteX3" fmla="*/ 1676402 w 1997242"/>
                  <a:gd name="connsiteY3" fmla="*/ 2526631 h 2526631"/>
                  <a:gd name="connsiteX4" fmla="*/ 0 w 1997242"/>
                  <a:gd name="connsiteY4" fmla="*/ 0 h 2526631"/>
                  <a:gd name="connsiteX0" fmla="*/ 0 w 1997242"/>
                  <a:gd name="connsiteY0" fmla="*/ 0 h 2526631"/>
                  <a:gd name="connsiteX1" fmla="*/ 328864 w 1997242"/>
                  <a:gd name="connsiteY1" fmla="*/ 0 h 2526631"/>
                  <a:gd name="connsiteX2" fmla="*/ 1997242 w 1997242"/>
                  <a:gd name="connsiteY2" fmla="*/ 2510589 h 2526631"/>
                  <a:gd name="connsiteX3" fmla="*/ 1676402 w 1997242"/>
                  <a:gd name="connsiteY3" fmla="*/ 2526631 h 2526631"/>
                  <a:gd name="connsiteX4" fmla="*/ 0 w 1997242"/>
                  <a:gd name="connsiteY4" fmla="*/ 0 h 2526631"/>
                  <a:gd name="connsiteX0" fmla="*/ 0 w 1997242"/>
                  <a:gd name="connsiteY0" fmla="*/ 0 h 2526631"/>
                  <a:gd name="connsiteX1" fmla="*/ 328864 w 1997242"/>
                  <a:gd name="connsiteY1" fmla="*/ 0 h 2526631"/>
                  <a:gd name="connsiteX2" fmla="*/ 1997242 w 1997242"/>
                  <a:gd name="connsiteY2" fmla="*/ 2510589 h 2526631"/>
                  <a:gd name="connsiteX3" fmla="*/ 1676402 w 1997242"/>
                  <a:gd name="connsiteY3" fmla="*/ 2526631 h 2526631"/>
                  <a:gd name="connsiteX4" fmla="*/ 0 w 1997242"/>
                  <a:gd name="connsiteY4" fmla="*/ 0 h 2526631"/>
                  <a:gd name="connsiteX0" fmla="*/ 0 w 1997242"/>
                  <a:gd name="connsiteY0" fmla="*/ 0 h 2510589"/>
                  <a:gd name="connsiteX1" fmla="*/ 328864 w 1997242"/>
                  <a:gd name="connsiteY1" fmla="*/ 0 h 2510589"/>
                  <a:gd name="connsiteX2" fmla="*/ 1997242 w 1997242"/>
                  <a:gd name="connsiteY2" fmla="*/ 2510589 h 2510589"/>
                  <a:gd name="connsiteX3" fmla="*/ 1668381 w 1997242"/>
                  <a:gd name="connsiteY3" fmla="*/ 2490277 h 2510589"/>
                  <a:gd name="connsiteX4" fmla="*/ 0 w 1997242"/>
                  <a:gd name="connsiteY4" fmla="*/ 0 h 2510589"/>
                  <a:gd name="connsiteX0" fmla="*/ 0 w 1997242"/>
                  <a:gd name="connsiteY0" fmla="*/ 0 h 2517543"/>
                  <a:gd name="connsiteX1" fmla="*/ 328864 w 1997242"/>
                  <a:gd name="connsiteY1" fmla="*/ 0 h 2517543"/>
                  <a:gd name="connsiteX2" fmla="*/ 1997242 w 1997242"/>
                  <a:gd name="connsiteY2" fmla="*/ 2510589 h 2517543"/>
                  <a:gd name="connsiteX3" fmla="*/ 1668381 w 1997242"/>
                  <a:gd name="connsiteY3" fmla="*/ 2517543 h 2517543"/>
                  <a:gd name="connsiteX4" fmla="*/ 0 w 1997242"/>
                  <a:gd name="connsiteY4" fmla="*/ 0 h 2517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7242" h="2517543">
                    <a:moveTo>
                      <a:pt x="0" y="0"/>
                    </a:moveTo>
                    <a:lnTo>
                      <a:pt x="328864" y="0"/>
                    </a:lnTo>
                    <a:cubicBezTo>
                      <a:pt x="1007980" y="256675"/>
                      <a:pt x="989263" y="1820778"/>
                      <a:pt x="1997242" y="2510589"/>
                    </a:cubicBezTo>
                    <a:cubicBezTo>
                      <a:pt x="1764631" y="2502568"/>
                      <a:pt x="1780676" y="2517543"/>
                      <a:pt x="1668381" y="2517543"/>
                    </a:cubicBezTo>
                    <a:cubicBezTo>
                      <a:pt x="1005308" y="2188679"/>
                      <a:pt x="743284" y="280738"/>
                      <a:pt x="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5" name="正方形/長方形 3">
                <a:extLst>
                  <a:ext uri="{FF2B5EF4-FFF2-40B4-BE49-F238E27FC236}">
                    <a16:creationId xmlns:a16="http://schemas.microsoft.com/office/drawing/2014/main" id="{A7B61E04-1F1F-4844-952F-F4E96F3256B6}"/>
                  </a:ext>
                </a:extLst>
              </p:cNvPr>
              <p:cNvSpPr/>
              <p:nvPr/>
            </p:nvSpPr>
            <p:spPr>
              <a:xfrm flipH="1">
                <a:off x="3149767" y="2505075"/>
                <a:ext cx="2136610" cy="1970672"/>
              </a:xfrm>
              <a:custGeom>
                <a:avLst/>
                <a:gdLst>
                  <a:gd name="connsiteX0" fmla="*/ 0 w 336884"/>
                  <a:gd name="connsiteY0" fmla="*/ 0 h 3104147"/>
                  <a:gd name="connsiteX1" fmla="*/ 336884 w 336884"/>
                  <a:gd name="connsiteY1" fmla="*/ 0 h 3104147"/>
                  <a:gd name="connsiteX2" fmla="*/ 336884 w 336884"/>
                  <a:gd name="connsiteY2" fmla="*/ 3104147 h 3104147"/>
                  <a:gd name="connsiteX3" fmla="*/ 0 w 336884"/>
                  <a:gd name="connsiteY3" fmla="*/ 3104147 h 3104147"/>
                  <a:gd name="connsiteX4" fmla="*/ 0 w 336884"/>
                  <a:gd name="connsiteY4" fmla="*/ 0 h 3104147"/>
                  <a:gd name="connsiteX0" fmla="*/ 721895 w 1058779"/>
                  <a:gd name="connsiteY0" fmla="*/ 0 h 3104147"/>
                  <a:gd name="connsiteX1" fmla="*/ 0 w 1058779"/>
                  <a:gd name="connsiteY1" fmla="*/ 160421 h 3104147"/>
                  <a:gd name="connsiteX2" fmla="*/ 1058779 w 1058779"/>
                  <a:gd name="connsiteY2" fmla="*/ 3104147 h 3104147"/>
                  <a:gd name="connsiteX3" fmla="*/ 721895 w 1058779"/>
                  <a:gd name="connsiteY3" fmla="*/ 3104147 h 3104147"/>
                  <a:gd name="connsiteX4" fmla="*/ 721895 w 1058779"/>
                  <a:gd name="connsiteY4" fmla="*/ 0 h 3104147"/>
                  <a:gd name="connsiteX0" fmla="*/ 0 w 393032"/>
                  <a:gd name="connsiteY0" fmla="*/ 0 h 3104147"/>
                  <a:gd name="connsiteX1" fmla="*/ 393032 w 393032"/>
                  <a:gd name="connsiteY1" fmla="*/ 40105 h 3104147"/>
                  <a:gd name="connsiteX2" fmla="*/ 336884 w 393032"/>
                  <a:gd name="connsiteY2" fmla="*/ 3104147 h 3104147"/>
                  <a:gd name="connsiteX3" fmla="*/ 0 w 393032"/>
                  <a:gd name="connsiteY3" fmla="*/ 3104147 h 3104147"/>
                  <a:gd name="connsiteX4" fmla="*/ 0 w 393032"/>
                  <a:gd name="connsiteY4" fmla="*/ 0 h 3104147"/>
                  <a:gd name="connsiteX0" fmla="*/ 0 w 2189748"/>
                  <a:gd name="connsiteY0" fmla="*/ 441158 h 3064042"/>
                  <a:gd name="connsiteX1" fmla="*/ 2189748 w 2189748"/>
                  <a:gd name="connsiteY1" fmla="*/ 0 h 3064042"/>
                  <a:gd name="connsiteX2" fmla="*/ 2133600 w 2189748"/>
                  <a:gd name="connsiteY2" fmla="*/ 3064042 h 3064042"/>
                  <a:gd name="connsiteX3" fmla="*/ 1796716 w 2189748"/>
                  <a:gd name="connsiteY3" fmla="*/ 3064042 h 3064042"/>
                  <a:gd name="connsiteX4" fmla="*/ 0 w 2189748"/>
                  <a:gd name="connsiteY4" fmla="*/ 441158 h 3064042"/>
                  <a:gd name="connsiteX0" fmla="*/ 0 w 2133600"/>
                  <a:gd name="connsiteY0" fmla="*/ 0 h 2622884"/>
                  <a:gd name="connsiteX1" fmla="*/ 385011 w 2133600"/>
                  <a:gd name="connsiteY1" fmla="*/ 0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385011 w 2133600"/>
                  <a:gd name="connsiteY1" fmla="*/ 0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385011 w 2133600"/>
                  <a:gd name="connsiteY1" fmla="*/ 0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529390 w 2133600"/>
                  <a:gd name="connsiteY1" fmla="*/ 88232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529390 w 2133600"/>
                  <a:gd name="connsiteY1" fmla="*/ 88232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529390 w 2133600"/>
                  <a:gd name="connsiteY1" fmla="*/ 88232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529390 w 2133600"/>
                  <a:gd name="connsiteY1" fmla="*/ 88232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529390 w 2133600"/>
                  <a:gd name="connsiteY1" fmla="*/ 88232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529390 w 2133600"/>
                  <a:gd name="connsiteY1" fmla="*/ 88232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542673"/>
                  <a:gd name="connsiteX1" fmla="*/ 529390 w 2133600"/>
                  <a:gd name="connsiteY1" fmla="*/ 8021 h 2542673"/>
                  <a:gd name="connsiteX2" fmla="*/ 2133600 w 2133600"/>
                  <a:gd name="connsiteY2" fmla="*/ 2542673 h 2542673"/>
                  <a:gd name="connsiteX3" fmla="*/ 1796716 w 2133600"/>
                  <a:gd name="connsiteY3" fmla="*/ 2542673 h 2542673"/>
                  <a:gd name="connsiteX4" fmla="*/ 0 w 2133600"/>
                  <a:gd name="connsiteY4" fmla="*/ 0 h 2542673"/>
                  <a:gd name="connsiteX0" fmla="*/ 0 w 2133600"/>
                  <a:gd name="connsiteY0" fmla="*/ 0 h 2542673"/>
                  <a:gd name="connsiteX1" fmla="*/ 529390 w 2133600"/>
                  <a:gd name="connsiteY1" fmla="*/ 8021 h 2542673"/>
                  <a:gd name="connsiteX2" fmla="*/ 2133600 w 2133600"/>
                  <a:gd name="connsiteY2" fmla="*/ 2542673 h 2542673"/>
                  <a:gd name="connsiteX3" fmla="*/ 1796716 w 2133600"/>
                  <a:gd name="connsiteY3" fmla="*/ 2542673 h 2542673"/>
                  <a:gd name="connsiteX4" fmla="*/ 0 w 2133600"/>
                  <a:gd name="connsiteY4" fmla="*/ 0 h 2542673"/>
                  <a:gd name="connsiteX0" fmla="*/ 0 w 2133600"/>
                  <a:gd name="connsiteY0" fmla="*/ 0 h 2542673"/>
                  <a:gd name="connsiteX1" fmla="*/ 529390 w 2133600"/>
                  <a:gd name="connsiteY1" fmla="*/ 8021 h 2542673"/>
                  <a:gd name="connsiteX2" fmla="*/ 2133600 w 2133600"/>
                  <a:gd name="connsiteY2" fmla="*/ 2542673 h 2542673"/>
                  <a:gd name="connsiteX3" fmla="*/ 1796716 w 2133600"/>
                  <a:gd name="connsiteY3" fmla="*/ 2542673 h 2542673"/>
                  <a:gd name="connsiteX4" fmla="*/ 0 w 2133600"/>
                  <a:gd name="connsiteY4" fmla="*/ 0 h 2542673"/>
                  <a:gd name="connsiteX0" fmla="*/ 0 w 2133600"/>
                  <a:gd name="connsiteY0" fmla="*/ 0 h 2542673"/>
                  <a:gd name="connsiteX1" fmla="*/ 417095 w 2133600"/>
                  <a:gd name="connsiteY1" fmla="*/ 40105 h 2542673"/>
                  <a:gd name="connsiteX2" fmla="*/ 2133600 w 2133600"/>
                  <a:gd name="connsiteY2" fmla="*/ 2542673 h 2542673"/>
                  <a:gd name="connsiteX3" fmla="*/ 1796716 w 2133600"/>
                  <a:gd name="connsiteY3" fmla="*/ 2542673 h 2542673"/>
                  <a:gd name="connsiteX4" fmla="*/ 0 w 2133600"/>
                  <a:gd name="connsiteY4" fmla="*/ 0 h 2542673"/>
                  <a:gd name="connsiteX0" fmla="*/ 0 w 2125578"/>
                  <a:gd name="connsiteY0" fmla="*/ 0 h 2510589"/>
                  <a:gd name="connsiteX1" fmla="*/ 409073 w 2125578"/>
                  <a:gd name="connsiteY1" fmla="*/ 8021 h 2510589"/>
                  <a:gd name="connsiteX2" fmla="*/ 2125578 w 2125578"/>
                  <a:gd name="connsiteY2" fmla="*/ 2510589 h 2510589"/>
                  <a:gd name="connsiteX3" fmla="*/ 1788694 w 2125578"/>
                  <a:gd name="connsiteY3" fmla="*/ 2510589 h 2510589"/>
                  <a:gd name="connsiteX4" fmla="*/ 0 w 2125578"/>
                  <a:gd name="connsiteY4" fmla="*/ 0 h 2510589"/>
                  <a:gd name="connsiteX0" fmla="*/ 0 w 2117557"/>
                  <a:gd name="connsiteY0" fmla="*/ 0 h 2510589"/>
                  <a:gd name="connsiteX1" fmla="*/ 401052 w 2117557"/>
                  <a:gd name="connsiteY1" fmla="*/ 8021 h 2510589"/>
                  <a:gd name="connsiteX2" fmla="*/ 2117557 w 2117557"/>
                  <a:gd name="connsiteY2" fmla="*/ 2510589 h 2510589"/>
                  <a:gd name="connsiteX3" fmla="*/ 1780673 w 2117557"/>
                  <a:gd name="connsiteY3" fmla="*/ 2510589 h 2510589"/>
                  <a:gd name="connsiteX4" fmla="*/ 0 w 2117557"/>
                  <a:gd name="connsiteY4" fmla="*/ 0 h 2510589"/>
                  <a:gd name="connsiteX0" fmla="*/ 0 w 2117557"/>
                  <a:gd name="connsiteY0" fmla="*/ 16042 h 2502568"/>
                  <a:gd name="connsiteX1" fmla="*/ 401052 w 2117557"/>
                  <a:gd name="connsiteY1" fmla="*/ 0 h 2502568"/>
                  <a:gd name="connsiteX2" fmla="*/ 2117557 w 2117557"/>
                  <a:gd name="connsiteY2" fmla="*/ 2502568 h 2502568"/>
                  <a:gd name="connsiteX3" fmla="*/ 1780673 w 2117557"/>
                  <a:gd name="connsiteY3" fmla="*/ 2502568 h 2502568"/>
                  <a:gd name="connsiteX4" fmla="*/ 0 w 2117557"/>
                  <a:gd name="connsiteY4" fmla="*/ 16042 h 2502568"/>
                  <a:gd name="connsiteX0" fmla="*/ 0 w 2109536"/>
                  <a:gd name="connsiteY0" fmla="*/ 0 h 2510589"/>
                  <a:gd name="connsiteX1" fmla="*/ 393031 w 2109536"/>
                  <a:gd name="connsiteY1" fmla="*/ 8021 h 2510589"/>
                  <a:gd name="connsiteX2" fmla="*/ 2109536 w 2109536"/>
                  <a:gd name="connsiteY2" fmla="*/ 2510589 h 2510589"/>
                  <a:gd name="connsiteX3" fmla="*/ 1772652 w 2109536"/>
                  <a:gd name="connsiteY3" fmla="*/ 2510589 h 2510589"/>
                  <a:gd name="connsiteX4" fmla="*/ 0 w 2109536"/>
                  <a:gd name="connsiteY4" fmla="*/ 0 h 2510589"/>
                  <a:gd name="connsiteX0" fmla="*/ 0 w 2109536"/>
                  <a:gd name="connsiteY0" fmla="*/ 0 h 2502568"/>
                  <a:gd name="connsiteX1" fmla="*/ 393031 w 2109536"/>
                  <a:gd name="connsiteY1" fmla="*/ 0 h 2502568"/>
                  <a:gd name="connsiteX2" fmla="*/ 2109536 w 2109536"/>
                  <a:gd name="connsiteY2" fmla="*/ 2502568 h 2502568"/>
                  <a:gd name="connsiteX3" fmla="*/ 1772652 w 2109536"/>
                  <a:gd name="connsiteY3" fmla="*/ 2502568 h 2502568"/>
                  <a:gd name="connsiteX4" fmla="*/ 0 w 2109536"/>
                  <a:gd name="connsiteY4" fmla="*/ 0 h 2502568"/>
                  <a:gd name="connsiteX0" fmla="*/ 0 w 2109536"/>
                  <a:gd name="connsiteY0" fmla="*/ 8021 h 2510589"/>
                  <a:gd name="connsiteX1" fmla="*/ 441158 w 2109536"/>
                  <a:gd name="connsiteY1" fmla="*/ 0 h 2510589"/>
                  <a:gd name="connsiteX2" fmla="*/ 2109536 w 2109536"/>
                  <a:gd name="connsiteY2" fmla="*/ 2510589 h 2510589"/>
                  <a:gd name="connsiteX3" fmla="*/ 1772652 w 2109536"/>
                  <a:gd name="connsiteY3" fmla="*/ 2510589 h 2510589"/>
                  <a:gd name="connsiteX4" fmla="*/ 0 w 2109536"/>
                  <a:gd name="connsiteY4" fmla="*/ 8021 h 2510589"/>
                  <a:gd name="connsiteX0" fmla="*/ 0 w 2109536"/>
                  <a:gd name="connsiteY0" fmla="*/ 8021 h 2510589"/>
                  <a:gd name="connsiteX1" fmla="*/ 441158 w 2109536"/>
                  <a:gd name="connsiteY1" fmla="*/ 0 h 2510589"/>
                  <a:gd name="connsiteX2" fmla="*/ 2109536 w 2109536"/>
                  <a:gd name="connsiteY2" fmla="*/ 2510589 h 2510589"/>
                  <a:gd name="connsiteX3" fmla="*/ 1772652 w 2109536"/>
                  <a:gd name="connsiteY3" fmla="*/ 2510589 h 2510589"/>
                  <a:gd name="connsiteX4" fmla="*/ 0 w 2109536"/>
                  <a:gd name="connsiteY4" fmla="*/ 8021 h 2510589"/>
                  <a:gd name="connsiteX0" fmla="*/ 0 w 2109536"/>
                  <a:gd name="connsiteY0" fmla="*/ 8021 h 2510589"/>
                  <a:gd name="connsiteX1" fmla="*/ 441158 w 2109536"/>
                  <a:gd name="connsiteY1" fmla="*/ 0 h 2510589"/>
                  <a:gd name="connsiteX2" fmla="*/ 2109536 w 2109536"/>
                  <a:gd name="connsiteY2" fmla="*/ 2510589 h 2510589"/>
                  <a:gd name="connsiteX3" fmla="*/ 1772652 w 2109536"/>
                  <a:gd name="connsiteY3" fmla="*/ 2510589 h 2510589"/>
                  <a:gd name="connsiteX4" fmla="*/ 0 w 2109536"/>
                  <a:gd name="connsiteY4" fmla="*/ 8021 h 2510589"/>
                  <a:gd name="connsiteX0" fmla="*/ 0 w 2109536"/>
                  <a:gd name="connsiteY0" fmla="*/ 8021 h 2510589"/>
                  <a:gd name="connsiteX1" fmla="*/ 441158 w 2109536"/>
                  <a:gd name="connsiteY1" fmla="*/ 0 h 2510589"/>
                  <a:gd name="connsiteX2" fmla="*/ 2109536 w 2109536"/>
                  <a:gd name="connsiteY2" fmla="*/ 2510589 h 2510589"/>
                  <a:gd name="connsiteX3" fmla="*/ 1772652 w 2109536"/>
                  <a:gd name="connsiteY3" fmla="*/ 2510589 h 2510589"/>
                  <a:gd name="connsiteX4" fmla="*/ 0 w 2109536"/>
                  <a:gd name="connsiteY4" fmla="*/ 8021 h 2510589"/>
                  <a:gd name="connsiteX0" fmla="*/ 0 w 2109536"/>
                  <a:gd name="connsiteY0" fmla="*/ 8021 h 2510589"/>
                  <a:gd name="connsiteX1" fmla="*/ 441158 w 2109536"/>
                  <a:gd name="connsiteY1" fmla="*/ 0 h 2510589"/>
                  <a:gd name="connsiteX2" fmla="*/ 2109536 w 2109536"/>
                  <a:gd name="connsiteY2" fmla="*/ 2510589 h 2510589"/>
                  <a:gd name="connsiteX3" fmla="*/ 1820779 w 2109536"/>
                  <a:gd name="connsiteY3" fmla="*/ 2510589 h 2510589"/>
                  <a:gd name="connsiteX4" fmla="*/ 0 w 2109536"/>
                  <a:gd name="connsiteY4" fmla="*/ 8021 h 2510589"/>
                  <a:gd name="connsiteX0" fmla="*/ 0 w 1997242"/>
                  <a:gd name="connsiteY0" fmla="*/ 0 h 2510589"/>
                  <a:gd name="connsiteX1" fmla="*/ 328864 w 1997242"/>
                  <a:gd name="connsiteY1" fmla="*/ 0 h 2510589"/>
                  <a:gd name="connsiteX2" fmla="*/ 1997242 w 1997242"/>
                  <a:gd name="connsiteY2" fmla="*/ 2510589 h 2510589"/>
                  <a:gd name="connsiteX3" fmla="*/ 1708485 w 1997242"/>
                  <a:gd name="connsiteY3" fmla="*/ 2510589 h 2510589"/>
                  <a:gd name="connsiteX4" fmla="*/ 0 w 1997242"/>
                  <a:gd name="connsiteY4" fmla="*/ 0 h 2510589"/>
                  <a:gd name="connsiteX0" fmla="*/ 0 w 1997242"/>
                  <a:gd name="connsiteY0" fmla="*/ 0 h 2510589"/>
                  <a:gd name="connsiteX1" fmla="*/ 328864 w 1997242"/>
                  <a:gd name="connsiteY1" fmla="*/ 0 h 2510589"/>
                  <a:gd name="connsiteX2" fmla="*/ 1997242 w 1997242"/>
                  <a:gd name="connsiteY2" fmla="*/ 2510589 h 2510589"/>
                  <a:gd name="connsiteX3" fmla="*/ 1708485 w 1997242"/>
                  <a:gd name="connsiteY3" fmla="*/ 2510589 h 2510589"/>
                  <a:gd name="connsiteX4" fmla="*/ 0 w 1997242"/>
                  <a:gd name="connsiteY4" fmla="*/ 0 h 2510589"/>
                  <a:gd name="connsiteX0" fmla="*/ 0 w 1997242"/>
                  <a:gd name="connsiteY0" fmla="*/ 0 h 2510589"/>
                  <a:gd name="connsiteX1" fmla="*/ 328864 w 1997242"/>
                  <a:gd name="connsiteY1" fmla="*/ 0 h 2510589"/>
                  <a:gd name="connsiteX2" fmla="*/ 1997242 w 1997242"/>
                  <a:gd name="connsiteY2" fmla="*/ 2510589 h 2510589"/>
                  <a:gd name="connsiteX3" fmla="*/ 1708485 w 1997242"/>
                  <a:gd name="connsiteY3" fmla="*/ 2510589 h 2510589"/>
                  <a:gd name="connsiteX4" fmla="*/ 0 w 1997242"/>
                  <a:gd name="connsiteY4" fmla="*/ 0 h 2510589"/>
                  <a:gd name="connsiteX0" fmla="*/ 0 w 1997242"/>
                  <a:gd name="connsiteY0" fmla="*/ 0 h 2510589"/>
                  <a:gd name="connsiteX1" fmla="*/ 328864 w 1997242"/>
                  <a:gd name="connsiteY1" fmla="*/ 0 h 2510589"/>
                  <a:gd name="connsiteX2" fmla="*/ 1997242 w 1997242"/>
                  <a:gd name="connsiteY2" fmla="*/ 2510589 h 2510589"/>
                  <a:gd name="connsiteX3" fmla="*/ 1708485 w 1997242"/>
                  <a:gd name="connsiteY3" fmla="*/ 2510589 h 2510589"/>
                  <a:gd name="connsiteX4" fmla="*/ 0 w 1997242"/>
                  <a:gd name="connsiteY4" fmla="*/ 0 h 2510589"/>
                  <a:gd name="connsiteX0" fmla="*/ 0 w 1997242"/>
                  <a:gd name="connsiteY0" fmla="*/ 0 h 2526631"/>
                  <a:gd name="connsiteX1" fmla="*/ 328864 w 1997242"/>
                  <a:gd name="connsiteY1" fmla="*/ 0 h 2526631"/>
                  <a:gd name="connsiteX2" fmla="*/ 1997242 w 1997242"/>
                  <a:gd name="connsiteY2" fmla="*/ 2510589 h 2526631"/>
                  <a:gd name="connsiteX3" fmla="*/ 1588170 w 1997242"/>
                  <a:gd name="connsiteY3" fmla="*/ 2526631 h 2526631"/>
                  <a:gd name="connsiteX4" fmla="*/ 0 w 1997242"/>
                  <a:gd name="connsiteY4" fmla="*/ 0 h 2526631"/>
                  <a:gd name="connsiteX0" fmla="*/ 0 w 1997242"/>
                  <a:gd name="connsiteY0" fmla="*/ 0 h 2526631"/>
                  <a:gd name="connsiteX1" fmla="*/ 328864 w 1997242"/>
                  <a:gd name="connsiteY1" fmla="*/ 0 h 2526631"/>
                  <a:gd name="connsiteX2" fmla="*/ 1997242 w 1997242"/>
                  <a:gd name="connsiteY2" fmla="*/ 2510589 h 2526631"/>
                  <a:gd name="connsiteX3" fmla="*/ 1676402 w 1997242"/>
                  <a:gd name="connsiteY3" fmla="*/ 2526631 h 2526631"/>
                  <a:gd name="connsiteX4" fmla="*/ 0 w 1997242"/>
                  <a:gd name="connsiteY4" fmla="*/ 0 h 2526631"/>
                  <a:gd name="connsiteX0" fmla="*/ 0 w 1997242"/>
                  <a:gd name="connsiteY0" fmla="*/ 0 h 2526631"/>
                  <a:gd name="connsiteX1" fmla="*/ 328864 w 1997242"/>
                  <a:gd name="connsiteY1" fmla="*/ 0 h 2526631"/>
                  <a:gd name="connsiteX2" fmla="*/ 1997242 w 1997242"/>
                  <a:gd name="connsiteY2" fmla="*/ 2510589 h 2526631"/>
                  <a:gd name="connsiteX3" fmla="*/ 1676402 w 1997242"/>
                  <a:gd name="connsiteY3" fmla="*/ 2526631 h 2526631"/>
                  <a:gd name="connsiteX4" fmla="*/ 0 w 1997242"/>
                  <a:gd name="connsiteY4" fmla="*/ 0 h 2526631"/>
                  <a:gd name="connsiteX0" fmla="*/ 0 w 1997242"/>
                  <a:gd name="connsiteY0" fmla="*/ 0 h 2526631"/>
                  <a:gd name="connsiteX1" fmla="*/ 328864 w 1997242"/>
                  <a:gd name="connsiteY1" fmla="*/ 0 h 2526631"/>
                  <a:gd name="connsiteX2" fmla="*/ 1997242 w 1997242"/>
                  <a:gd name="connsiteY2" fmla="*/ 2510589 h 2526631"/>
                  <a:gd name="connsiteX3" fmla="*/ 1676402 w 1997242"/>
                  <a:gd name="connsiteY3" fmla="*/ 2526631 h 2526631"/>
                  <a:gd name="connsiteX4" fmla="*/ 0 w 1997242"/>
                  <a:gd name="connsiteY4" fmla="*/ 0 h 2526631"/>
                  <a:gd name="connsiteX0" fmla="*/ 0 w 1997242"/>
                  <a:gd name="connsiteY0" fmla="*/ 0 h 2526631"/>
                  <a:gd name="connsiteX1" fmla="*/ 328864 w 1997242"/>
                  <a:gd name="connsiteY1" fmla="*/ 0 h 2526631"/>
                  <a:gd name="connsiteX2" fmla="*/ 1997242 w 1997242"/>
                  <a:gd name="connsiteY2" fmla="*/ 2510589 h 2526631"/>
                  <a:gd name="connsiteX3" fmla="*/ 1676402 w 1997242"/>
                  <a:gd name="connsiteY3" fmla="*/ 2526631 h 2526631"/>
                  <a:gd name="connsiteX4" fmla="*/ 0 w 1997242"/>
                  <a:gd name="connsiteY4" fmla="*/ 0 h 2526631"/>
                  <a:gd name="connsiteX0" fmla="*/ 0 w 1997242"/>
                  <a:gd name="connsiteY0" fmla="*/ 0 h 2510589"/>
                  <a:gd name="connsiteX1" fmla="*/ 328864 w 1997242"/>
                  <a:gd name="connsiteY1" fmla="*/ 0 h 2510589"/>
                  <a:gd name="connsiteX2" fmla="*/ 1997242 w 1997242"/>
                  <a:gd name="connsiteY2" fmla="*/ 2510589 h 2510589"/>
                  <a:gd name="connsiteX3" fmla="*/ 1668381 w 1997242"/>
                  <a:gd name="connsiteY3" fmla="*/ 2490277 h 2510589"/>
                  <a:gd name="connsiteX4" fmla="*/ 0 w 1997242"/>
                  <a:gd name="connsiteY4" fmla="*/ 0 h 2510589"/>
                  <a:gd name="connsiteX0" fmla="*/ 0 w 1997242"/>
                  <a:gd name="connsiteY0" fmla="*/ 0 h 2517543"/>
                  <a:gd name="connsiteX1" fmla="*/ 328864 w 1997242"/>
                  <a:gd name="connsiteY1" fmla="*/ 0 h 2517543"/>
                  <a:gd name="connsiteX2" fmla="*/ 1997242 w 1997242"/>
                  <a:gd name="connsiteY2" fmla="*/ 2510589 h 2517543"/>
                  <a:gd name="connsiteX3" fmla="*/ 1668381 w 1997242"/>
                  <a:gd name="connsiteY3" fmla="*/ 2517543 h 2517543"/>
                  <a:gd name="connsiteX4" fmla="*/ 0 w 1997242"/>
                  <a:gd name="connsiteY4" fmla="*/ 0 h 2517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7242" h="2517543">
                    <a:moveTo>
                      <a:pt x="0" y="0"/>
                    </a:moveTo>
                    <a:lnTo>
                      <a:pt x="328864" y="0"/>
                    </a:lnTo>
                    <a:cubicBezTo>
                      <a:pt x="1007980" y="256675"/>
                      <a:pt x="989263" y="1820778"/>
                      <a:pt x="1997242" y="2510589"/>
                    </a:cubicBezTo>
                    <a:cubicBezTo>
                      <a:pt x="1764631" y="2502568"/>
                      <a:pt x="1780676" y="2517543"/>
                      <a:pt x="1668381" y="2517543"/>
                    </a:cubicBezTo>
                    <a:cubicBezTo>
                      <a:pt x="1005308" y="2188679"/>
                      <a:pt x="743284" y="280738"/>
                      <a:pt x="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89" name="グループ化 88">
              <a:extLst>
                <a:ext uri="{FF2B5EF4-FFF2-40B4-BE49-F238E27FC236}">
                  <a16:creationId xmlns:a16="http://schemas.microsoft.com/office/drawing/2014/main" id="{50A06874-8BB2-4F59-A9D8-B832077E36A5}"/>
                </a:ext>
              </a:extLst>
            </p:cNvPr>
            <p:cNvGrpSpPr/>
            <p:nvPr/>
          </p:nvGrpSpPr>
          <p:grpSpPr>
            <a:xfrm>
              <a:off x="1524000" y="3162299"/>
              <a:ext cx="3533775" cy="1637297"/>
              <a:chOff x="1238250" y="2505075"/>
              <a:chExt cx="4048127" cy="1970672"/>
            </a:xfrm>
          </p:grpSpPr>
          <p:sp>
            <p:nvSpPr>
              <p:cNvPr id="132" name="正方形/長方形 3">
                <a:extLst>
                  <a:ext uri="{FF2B5EF4-FFF2-40B4-BE49-F238E27FC236}">
                    <a16:creationId xmlns:a16="http://schemas.microsoft.com/office/drawing/2014/main" id="{C29B8EE7-D08E-4B5D-989D-893FF3FDC5BB}"/>
                  </a:ext>
                </a:extLst>
              </p:cNvPr>
              <p:cNvSpPr/>
              <p:nvPr/>
            </p:nvSpPr>
            <p:spPr>
              <a:xfrm>
                <a:off x="1238250" y="2505075"/>
                <a:ext cx="1997242" cy="1970671"/>
              </a:xfrm>
              <a:custGeom>
                <a:avLst/>
                <a:gdLst>
                  <a:gd name="connsiteX0" fmla="*/ 0 w 336884"/>
                  <a:gd name="connsiteY0" fmla="*/ 0 h 3104147"/>
                  <a:gd name="connsiteX1" fmla="*/ 336884 w 336884"/>
                  <a:gd name="connsiteY1" fmla="*/ 0 h 3104147"/>
                  <a:gd name="connsiteX2" fmla="*/ 336884 w 336884"/>
                  <a:gd name="connsiteY2" fmla="*/ 3104147 h 3104147"/>
                  <a:gd name="connsiteX3" fmla="*/ 0 w 336884"/>
                  <a:gd name="connsiteY3" fmla="*/ 3104147 h 3104147"/>
                  <a:gd name="connsiteX4" fmla="*/ 0 w 336884"/>
                  <a:gd name="connsiteY4" fmla="*/ 0 h 3104147"/>
                  <a:gd name="connsiteX0" fmla="*/ 721895 w 1058779"/>
                  <a:gd name="connsiteY0" fmla="*/ 0 h 3104147"/>
                  <a:gd name="connsiteX1" fmla="*/ 0 w 1058779"/>
                  <a:gd name="connsiteY1" fmla="*/ 160421 h 3104147"/>
                  <a:gd name="connsiteX2" fmla="*/ 1058779 w 1058779"/>
                  <a:gd name="connsiteY2" fmla="*/ 3104147 h 3104147"/>
                  <a:gd name="connsiteX3" fmla="*/ 721895 w 1058779"/>
                  <a:gd name="connsiteY3" fmla="*/ 3104147 h 3104147"/>
                  <a:gd name="connsiteX4" fmla="*/ 721895 w 1058779"/>
                  <a:gd name="connsiteY4" fmla="*/ 0 h 3104147"/>
                  <a:gd name="connsiteX0" fmla="*/ 0 w 393032"/>
                  <a:gd name="connsiteY0" fmla="*/ 0 h 3104147"/>
                  <a:gd name="connsiteX1" fmla="*/ 393032 w 393032"/>
                  <a:gd name="connsiteY1" fmla="*/ 40105 h 3104147"/>
                  <a:gd name="connsiteX2" fmla="*/ 336884 w 393032"/>
                  <a:gd name="connsiteY2" fmla="*/ 3104147 h 3104147"/>
                  <a:gd name="connsiteX3" fmla="*/ 0 w 393032"/>
                  <a:gd name="connsiteY3" fmla="*/ 3104147 h 3104147"/>
                  <a:gd name="connsiteX4" fmla="*/ 0 w 393032"/>
                  <a:gd name="connsiteY4" fmla="*/ 0 h 3104147"/>
                  <a:gd name="connsiteX0" fmla="*/ 0 w 2189748"/>
                  <a:gd name="connsiteY0" fmla="*/ 441158 h 3064042"/>
                  <a:gd name="connsiteX1" fmla="*/ 2189748 w 2189748"/>
                  <a:gd name="connsiteY1" fmla="*/ 0 h 3064042"/>
                  <a:gd name="connsiteX2" fmla="*/ 2133600 w 2189748"/>
                  <a:gd name="connsiteY2" fmla="*/ 3064042 h 3064042"/>
                  <a:gd name="connsiteX3" fmla="*/ 1796716 w 2189748"/>
                  <a:gd name="connsiteY3" fmla="*/ 3064042 h 3064042"/>
                  <a:gd name="connsiteX4" fmla="*/ 0 w 2189748"/>
                  <a:gd name="connsiteY4" fmla="*/ 441158 h 3064042"/>
                  <a:gd name="connsiteX0" fmla="*/ 0 w 2133600"/>
                  <a:gd name="connsiteY0" fmla="*/ 0 h 2622884"/>
                  <a:gd name="connsiteX1" fmla="*/ 385011 w 2133600"/>
                  <a:gd name="connsiteY1" fmla="*/ 0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385011 w 2133600"/>
                  <a:gd name="connsiteY1" fmla="*/ 0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385011 w 2133600"/>
                  <a:gd name="connsiteY1" fmla="*/ 0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529390 w 2133600"/>
                  <a:gd name="connsiteY1" fmla="*/ 88232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529390 w 2133600"/>
                  <a:gd name="connsiteY1" fmla="*/ 88232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529390 w 2133600"/>
                  <a:gd name="connsiteY1" fmla="*/ 88232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529390 w 2133600"/>
                  <a:gd name="connsiteY1" fmla="*/ 88232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529390 w 2133600"/>
                  <a:gd name="connsiteY1" fmla="*/ 88232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529390 w 2133600"/>
                  <a:gd name="connsiteY1" fmla="*/ 88232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542673"/>
                  <a:gd name="connsiteX1" fmla="*/ 529390 w 2133600"/>
                  <a:gd name="connsiteY1" fmla="*/ 8021 h 2542673"/>
                  <a:gd name="connsiteX2" fmla="*/ 2133600 w 2133600"/>
                  <a:gd name="connsiteY2" fmla="*/ 2542673 h 2542673"/>
                  <a:gd name="connsiteX3" fmla="*/ 1796716 w 2133600"/>
                  <a:gd name="connsiteY3" fmla="*/ 2542673 h 2542673"/>
                  <a:gd name="connsiteX4" fmla="*/ 0 w 2133600"/>
                  <a:gd name="connsiteY4" fmla="*/ 0 h 2542673"/>
                  <a:gd name="connsiteX0" fmla="*/ 0 w 2133600"/>
                  <a:gd name="connsiteY0" fmla="*/ 0 h 2542673"/>
                  <a:gd name="connsiteX1" fmla="*/ 529390 w 2133600"/>
                  <a:gd name="connsiteY1" fmla="*/ 8021 h 2542673"/>
                  <a:gd name="connsiteX2" fmla="*/ 2133600 w 2133600"/>
                  <a:gd name="connsiteY2" fmla="*/ 2542673 h 2542673"/>
                  <a:gd name="connsiteX3" fmla="*/ 1796716 w 2133600"/>
                  <a:gd name="connsiteY3" fmla="*/ 2542673 h 2542673"/>
                  <a:gd name="connsiteX4" fmla="*/ 0 w 2133600"/>
                  <a:gd name="connsiteY4" fmla="*/ 0 h 2542673"/>
                  <a:gd name="connsiteX0" fmla="*/ 0 w 2133600"/>
                  <a:gd name="connsiteY0" fmla="*/ 0 h 2542673"/>
                  <a:gd name="connsiteX1" fmla="*/ 529390 w 2133600"/>
                  <a:gd name="connsiteY1" fmla="*/ 8021 h 2542673"/>
                  <a:gd name="connsiteX2" fmla="*/ 2133600 w 2133600"/>
                  <a:gd name="connsiteY2" fmla="*/ 2542673 h 2542673"/>
                  <a:gd name="connsiteX3" fmla="*/ 1796716 w 2133600"/>
                  <a:gd name="connsiteY3" fmla="*/ 2542673 h 2542673"/>
                  <a:gd name="connsiteX4" fmla="*/ 0 w 2133600"/>
                  <a:gd name="connsiteY4" fmla="*/ 0 h 2542673"/>
                  <a:gd name="connsiteX0" fmla="*/ 0 w 2133600"/>
                  <a:gd name="connsiteY0" fmla="*/ 0 h 2542673"/>
                  <a:gd name="connsiteX1" fmla="*/ 417095 w 2133600"/>
                  <a:gd name="connsiteY1" fmla="*/ 40105 h 2542673"/>
                  <a:gd name="connsiteX2" fmla="*/ 2133600 w 2133600"/>
                  <a:gd name="connsiteY2" fmla="*/ 2542673 h 2542673"/>
                  <a:gd name="connsiteX3" fmla="*/ 1796716 w 2133600"/>
                  <a:gd name="connsiteY3" fmla="*/ 2542673 h 2542673"/>
                  <a:gd name="connsiteX4" fmla="*/ 0 w 2133600"/>
                  <a:gd name="connsiteY4" fmla="*/ 0 h 2542673"/>
                  <a:gd name="connsiteX0" fmla="*/ 0 w 2125578"/>
                  <a:gd name="connsiteY0" fmla="*/ 0 h 2510589"/>
                  <a:gd name="connsiteX1" fmla="*/ 409073 w 2125578"/>
                  <a:gd name="connsiteY1" fmla="*/ 8021 h 2510589"/>
                  <a:gd name="connsiteX2" fmla="*/ 2125578 w 2125578"/>
                  <a:gd name="connsiteY2" fmla="*/ 2510589 h 2510589"/>
                  <a:gd name="connsiteX3" fmla="*/ 1788694 w 2125578"/>
                  <a:gd name="connsiteY3" fmla="*/ 2510589 h 2510589"/>
                  <a:gd name="connsiteX4" fmla="*/ 0 w 2125578"/>
                  <a:gd name="connsiteY4" fmla="*/ 0 h 2510589"/>
                  <a:gd name="connsiteX0" fmla="*/ 0 w 2117557"/>
                  <a:gd name="connsiteY0" fmla="*/ 0 h 2510589"/>
                  <a:gd name="connsiteX1" fmla="*/ 401052 w 2117557"/>
                  <a:gd name="connsiteY1" fmla="*/ 8021 h 2510589"/>
                  <a:gd name="connsiteX2" fmla="*/ 2117557 w 2117557"/>
                  <a:gd name="connsiteY2" fmla="*/ 2510589 h 2510589"/>
                  <a:gd name="connsiteX3" fmla="*/ 1780673 w 2117557"/>
                  <a:gd name="connsiteY3" fmla="*/ 2510589 h 2510589"/>
                  <a:gd name="connsiteX4" fmla="*/ 0 w 2117557"/>
                  <a:gd name="connsiteY4" fmla="*/ 0 h 2510589"/>
                  <a:gd name="connsiteX0" fmla="*/ 0 w 2117557"/>
                  <a:gd name="connsiteY0" fmla="*/ 16042 h 2502568"/>
                  <a:gd name="connsiteX1" fmla="*/ 401052 w 2117557"/>
                  <a:gd name="connsiteY1" fmla="*/ 0 h 2502568"/>
                  <a:gd name="connsiteX2" fmla="*/ 2117557 w 2117557"/>
                  <a:gd name="connsiteY2" fmla="*/ 2502568 h 2502568"/>
                  <a:gd name="connsiteX3" fmla="*/ 1780673 w 2117557"/>
                  <a:gd name="connsiteY3" fmla="*/ 2502568 h 2502568"/>
                  <a:gd name="connsiteX4" fmla="*/ 0 w 2117557"/>
                  <a:gd name="connsiteY4" fmla="*/ 16042 h 2502568"/>
                  <a:gd name="connsiteX0" fmla="*/ 0 w 2109536"/>
                  <a:gd name="connsiteY0" fmla="*/ 0 h 2510589"/>
                  <a:gd name="connsiteX1" fmla="*/ 393031 w 2109536"/>
                  <a:gd name="connsiteY1" fmla="*/ 8021 h 2510589"/>
                  <a:gd name="connsiteX2" fmla="*/ 2109536 w 2109536"/>
                  <a:gd name="connsiteY2" fmla="*/ 2510589 h 2510589"/>
                  <a:gd name="connsiteX3" fmla="*/ 1772652 w 2109536"/>
                  <a:gd name="connsiteY3" fmla="*/ 2510589 h 2510589"/>
                  <a:gd name="connsiteX4" fmla="*/ 0 w 2109536"/>
                  <a:gd name="connsiteY4" fmla="*/ 0 h 2510589"/>
                  <a:gd name="connsiteX0" fmla="*/ 0 w 2109536"/>
                  <a:gd name="connsiteY0" fmla="*/ 0 h 2502568"/>
                  <a:gd name="connsiteX1" fmla="*/ 393031 w 2109536"/>
                  <a:gd name="connsiteY1" fmla="*/ 0 h 2502568"/>
                  <a:gd name="connsiteX2" fmla="*/ 2109536 w 2109536"/>
                  <a:gd name="connsiteY2" fmla="*/ 2502568 h 2502568"/>
                  <a:gd name="connsiteX3" fmla="*/ 1772652 w 2109536"/>
                  <a:gd name="connsiteY3" fmla="*/ 2502568 h 2502568"/>
                  <a:gd name="connsiteX4" fmla="*/ 0 w 2109536"/>
                  <a:gd name="connsiteY4" fmla="*/ 0 h 2502568"/>
                  <a:gd name="connsiteX0" fmla="*/ 0 w 2109536"/>
                  <a:gd name="connsiteY0" fmla="*/ 8021 h 2510589"/>
                  <a:gd name="connsiteX1" fmla="*/ 441158 w 2109536"/>
                  <a:gd name="connsiteY1" fmla="*/ 0 h 2510589"/>
                  <a:gd name="connsiteX2" fmla="*/ 2109536 w 2109536"/>
                  <a:gd name="connsiteY2" fmla="*/ 2510589 h 2510589"/>
                  <a:gd name="connsiteX3" fmla="*/ 1772652 w 2109536"/>
                  <a:gd name="connsiteY3" fmla="*/ 2510589 h 2510589"/>
                  <a:gd name="connsiteX4" fmla="*/ 0 w 2109536"/>
                  <a:gd name="connsiteY4" fmla="*/ 8021 h 2510589"/>
                  <a:gd name="connsiteX0" fmla="*/ 0 w 2109536"/>
                  <a:gd name="connsiteY0" fmla="*/ 8021 h 2510589"/>
                  <a:gd name="connsiteX1" fmla="*/ 441158 w 2109536"/>
                  <a:gd name="connsiteY1" fmla="*/ 0 h 2510589"/>
                  <a:gd name="connsiteX2" fmla="*/ 2109536 w 2109536"/>
                  <a:gd name="connsiteY2" fmla="*/ 2510589 h 2510589"/>
                  <a:gd name="connsiteX3" fmla="*/ 1772652 w 2109536"/>
                  <a:gd name="connsiteY3" fmla="*/ 2510589 h 2510589"/>
                  <a:gd name="connsiteX4" fmla="*/ 0 w 2109536"/>
                  <a:gd name="connsiteY4" fmla="*/ 8021 h 2510589"/>
                  <a:gd name="connsiteX0" fmla="*/ 0 w 2109536"/>
                  <a:gd name="connsiteY0" fmla="*/ 8021 h 2510589"/>
                  <a:gd name="connsiteX1" fmla="*/ 441158 w 2109536"/>
                  <a:gd name="connsiteY1" fmla="*/ 0 h 2510589"/>
                  <a:gd name="connsiteX2" fmla="*/ 2109536 w 2109536"/>
                  <a:gd name="connsiteY2" fmla="*/ 2510589 h 2510589"/>
                  <a:gd name="connsiteX3" fmla="*/ 1772652 w 2109536"/>
                  <a:gd name="connsiteY3" fmla="*/ 2510589 h 2510589"/>
                  <a:gd name="connsiteX4" fmla="*/ 0 w 2109536"/>
                  <a:gd name="connsiteY4" fmla="*/ 8021 h 2510589"/>
                  <a:gd name="connsiteX0" fmla="*/ 0 w 2109536"/>
                  <a:gd name="connsiteY0" fmla="*/ 8021 h 2510589"/>
                  <a:gd name="connsiteX1" fmla="*/ 441158 w 2109536"/>
                  <a:gd name="connsiteY1" fmla="*/ 0 h 2510589"/>
                  <a:gd name="connsiteX2" fmla="*/ 2109536 w 2109536"/>
                  <a:gd name="connsiteY2" fmla="*/ 2510589 h 2510589"/>
                  <a:gd name="connsiteX3" fmla="*/ 1772652 w 2109536"/>
                  <a:gd name="connsiteY3" fmla="*/ 2510589 h 2510589"/>
                  <a:gd name="connsiteX4" fmla="*/ 0 w 2109536"/>
                  <a:gd name="connsiteY4" fmla="*/ 8021 h 2510589"/>
                  <a:gd name="connsiteX0" fmla="*/ 0 w 2109536"/>
                  <a:gd name="connsiteY0" fmla="*/ 8021 h 2510589"/>
                  <a:gd name="connsiteX1" fmla="*/ 441158 w 2109536"/>
                  <a:gd name="connsiteY1" fmla="*/ 0 h 2510589"/>
                  <a:gd name="connsiteX2" fmla="*/ 2109536 w 2109536"/>
                  <a:gd name="connsiteY2" fmla="*/ 2510589 h 2510589"/>
                  <a:gd name="connsiteX3" fmla="*/ 1820779 w 2109536"/>
                  <a:gd name="connsiteY3" fmla="*/ 2510589 h 2510589"/>
                  <a:gd name="connsiteX4" fmla="*/ 0 w 2109536"/>
                  <a:gd name="connsiteY4" fmla="*/ 8021 h 2510589"/>
                  <a:gd name="connsiteX0" fmla="*/ 0 w 1997242"/>
                  <a:gd name="connsiteY0" fmla="*/ 0 h 2510589"/>
                  <a:gd name="connsiteX1" fmla="*/ 328864 w 1997242"/>
                  <a:gd name="connsiteY1" fmla="*/ 0 h 2510589"/>
                  <a:gd name="connsiteX2" fmla="*/ 1997242 w 1997242"/>
                  <a:gd name="connsiteY2" fmla="*/ 2510589 h 2510589"/>
                  <a:gd name="connsiteX3" fmla="*/ 1708485 w 1997242"/>
                  <a:gd name="connsiteY3" fmla="*/ 2510589 h 2510589"/>
                  <a:gd name="connsiteX4" fmla="*/ 0 w 1997242"/>
                  <a:gd name="connsiteY4" fmla="*/ 0 h 2510589"/>
                  <a:gd name="connsiteX0" fmla="*/ 0 w 1997242"/>
                  <a:gd name="connsiteY0" fmla="*/ 0 h 2510589"/>
                  <a:gd name="connsiteX1" fmla="*/ 328864 w 1997242"/>
                  <a:gd name="connsiteY1" fmla="*/ 0 h 2510589"/>
                  <a:gd name="connsiteX2" fmla="*/ 1997242 w 1997242"/>
                  <a:gd name="connsiteY2" fmla="*/ 2510589 h 2510589"/>
                  <a:gd name="connsiteX3" fmla="*/ 1708485 w 1997242"/>
                  <a:gd name="connsiteY3" fmla="*/ 2510589 h 2510589"/>
                  <a:gd name="connsiteX4" fmla="*/ 0 w 1997242"/>
                  <a:gd name="connsiteY4" fmla="*/ 0 h 2510589"/>
                  <a:gd name="connsiteX0" fmla="*/ 0 w 1997242"/>
                  <a:gd name="connsiteY0" fmla="*/ 0 h 2510589"/>
                  <a:gd name="connsiteX1" fmla="*/ 328864 w 1997242"/>
                  <a:gd name="connsiteY1" fmla="*/ 0 h 2510589"/>
                  <a:gd name="connsiteX2" fmla="*/ 1997242 w 1997242"/>
                  <a:gd name="connsiteY2" fmla="*/ 2510589 h 2510589"/>
                  <a:gd name="connsiteX3" fmla="*/ 1708485 w 1997242"/>
                  <a:gd name="connsiteY3" fmla="*/ 2510589 h 2510589"/>
                  <a:gd name="connsiteX4" fmla="*/ 0 w 1997242"/>
                  <a:gd name="connsiteY4" fmla="*/ 0 h 2510589"/>
                  <a:gd name="connsiteX0" fmla="*/ 0 w 1997242"/>
                  <a:gd name="connsiteY0" fmla="*/ 0 h 2510589"/>
                  <a:gd name="connsiteX1" fmla="*/ 328864 w 1997242"/>
                  <a:gd name="connsiteY1" fmla="*/ 0 h 2510589"/>
                  <a:gd name="connsiteX2" fmla="*/ 1997242 w 1997242"/>
                  <a:gd name="connsiteY2" fmla="*/ 2510589 h 2510589"/>
                  <a:gd name="connsiteX3" fmla="*/ 1708485 w 1997242"/>
                  <a:gd name="connsiteY3" fmla="*/ 2510589 h 2510589"/>
                  <a:gd name="connsiteX4" fmla="*/ 0 w 1997242"/>
                  <a:gd name="connsiteY4" fmla="*/ 0 h 2510589"/>
                  <a:gd name="connsiteX0" fmla="*/ 0 w 1997242"/>
                  <a:gd name="connsiteY0" fmla="*/ 0 h 2526631"/>
                  <a:gd name="connsiteX1" fmla="*/ 328864 w 1997242"/>
                  <a:gd name="connsiteY1" fmla="*/ 0 h 2526631"/>
                  <a:gd name="connsiteX2" fmla="*/ 1997242 w 1997242"/>
                  <a:gd name="connsiteY2" fmla="*/ 2510589 h 2526631"/>
                  <a:gd name="connsiteX3" fmla="*/ 1588170 w 1997242"/>
                  <a:gd name="connsiteY3" fmla="*/ 2526631 h 2526631"/>
                  <a:gd name="connsiteX4" fmla="*/ 0 w 1997242"/>
                  <a:gd name="connsiteY4" fmla="*/ 0 h 2526631"/>
                  <a:gd name="connsiteX0" fmla="*/ 0 w 1997242"/>
                  <a:gd name="connsiteY0" fmla="*/ 0 h 2526631"/>
                  <a:gd name="connsiteX1" fmla="*/ 328864 w 1997242"/>
                  <a:gd name="connsiteY1" fmla="*/ 0 h 2526631"/>
                  <a:gd name="connsiteX2" fmla="*/ 1997242 w 1997242"/>
                  <a:gd name="connsiteY2" fmla="*/ 2510589 h 2526631"/>
                  <a:gd name="connsiteX3" fmla="*/ 1676402 w 1997242"/>
                  <a:gd name="connsiteY3" fmla="*/ 2526631 h 2526631"/>
                  <a:gd name="connsiteX4" fmla="*/ 0 w 1997242"/>
                  <a:gd name="connsiteY4" fmla="*/ 0 h 2526631"/>
                  <a:gd name="connsiteX0" fmla="*/ 0 w 1997242"/>
                  <a:gd name="connsiteY0" fmla="*/ 0 h 2526631"/>
                  <a:gd name="connsiteX1" fmla="*/ 328864 w 1997242"/>
                  <a:gd name="connsiteY1" fmla="*/ 0 h 2526631"/>
                  <a:gd name="connsiteX2" fmla="*/ 1997242 w 1997242"/>
                  <a:gd name="connsiteY2" fmla="*/ 2510589 h 2526631"/>
                  <a:gd name="connsiteX3" fmla="*/ 1676402 w 1997242"/>
                  <a:gd name="connsiteY3" fmla="*/ 2526631 h 2526631"/>
                  <a:gd name="connsiteX4" fmla="*/ 0 w 1997242"/>
                  <a:gd name="connsiteY4" fmla="*/ 0 h 2526631"/>
                  <a:gd name="connsiteX0" fmla="*/ 0 w 1997242"/>
                  <a:gd name="connsiteY0" fmla="*/ 0 h 2526631"/>
                  <a:gd name="connsiteX1" fmla="*/ 328864 w 1997242"/>
                  <a:gd name="connsiteY1" fmla="*/ 0 h 2526631"/>
                  <a:gd name="connsiteX2" fmla="*/ 1997242 w 1997242"/>
                  <a:gd name="connsiteY2" fmla="*/ 2510589 h 2526631"/>
                  <a:gd name="connsiteX3" fmla="*/ 1676402 w 1997242"/>
                  <a:gd name="connsiteY3" fmla="*/ 2526631 h 2526631"/>
                  <a:gd name="connsiteX4" fmla="*/ 0 w 1997242"/>
                  <a:gd name="connsiteY4" fmla="*/ 0 h 2526631"/>
                  <a:gd name="connsiteX0" fmla="*/ 0 w 1997242"/>
                  <a:gd name="connsiteY0" fmla="*/ 0 h 2526631"/>
                  <a:gd name="connsiteX1" fmla="*/ 328864 w 1997242"/>
                  <a:gd name="connsiteY1" fmla="*/ 0 h 2526631"/>
                  <a:gd name="connsiteX2" fmla="*/ 1997242 w 1997242"/>
                  <a:gd name="connsiteY2" fmla="*/ 2510589 h 2526631"/>
                  <a:gd name="connsiteX3" fmla="*/ 1676402 w 1997242"/>
                  <a:gd name="connsiteY3" fmla="*/ 2526631 h 2526631"/>
                  <a:gd name="connsiteX4" fmla="*/ 0 w 1997242"/>
                  <a:gd name="connsiteY4" fmla="*/ 0 h 2526631"/>
                  <a:gd name="connsiteX0" fmla="*/ 0 w 1997242"/>
                  <a:gd name="connsiteY0" fmla="*/ 0 h 2510589"/>
                  <a:gd name="connsiteX1" fmla="*/ 328864 w 1997242"/>
                  <a:gd name="connsiteY1" fmla="*/ 0 h 2510589"/>
                  <a:gd name="connsiteX2" fmla="*/ 1997242 w 1997242"/>
                  <a:gd name="connsiteY2" fmla="*/ 2510589 h 2510589"/>
                  <a:gd name="connsiteX3" fmla="*/ 1668381 w 1997242"/>
                  <a:gd name="connsiteY3" fmla="*/ 2490277 h 2510589"/>
                  <a:gd name="connsiteX4" fmla="*/ 0 w 1997242"/>
                  <a:gd name="connsiteY4" fmla="*/ 0 h 2510589"/>
                  <a:gd name="connsiteX0" fmla="*/ 0 w 1997242"/>
                  <a:gd name="connsiteY0" fmla="*/ 0 h 2517543"/>
                  <a:gd name="connsiteX1" fmla="*/ 328864 w 1997242"/>
                  <a:gd name="connsiteY1" fmla="*/ 0 h 2517543"/>
                  <a:gd name="connsiteX2" fmla="*/ 1997242 w 1997242"/>
                  <a:gd name="connsiteY2" fmla="*/ 2510589 h 2517543"/>
                  <a:gd name="connsiteX3" fmla="*/ 1668381 w 1997242"/>
                  <a:gd name="connsiteY3" fmla="*/ 2517543 h 2517543"/>
                  <a:gd name="connsiteX4" fmla="*/ 0 w 1997242"/>
                  <a:gd name="connsiteY4" fmla="*/ 0 h 2517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7242" h="2517543">
                    <a:moveTo>
                      <a:pt x="0" y="0"/>
                    </a:moveTo>
                    <a:lnTo>
                      <a:pt x="328864" y="0"/>
                    </a:lnTo>
                    <a:cubicBezTo>
                      <a:pt x="1007980" y="256675"/>
                      <a:pt x="989263" y="1820778"/>
                      <a:pt x="1997242" y="2510589"/>
                    </a:cubicBezTo>
                    <a:cubicBezTo>
                      <a:pt x="1764631" y="2502568"/>
                      <a:pt x="1780676" y="2517543"/>
                      <a:pt x="1668381" y="2517543"/>
                    </a:cubicBezTo>
                    <a:cubicBezTo>
                      <a:pt x="1005308" y="2188679"/>
                      <a:pt x="743284" y="280738"/>
                      <a:pt x="0" y="0"/>
                    </a:cubicBezTo>
                    <a:close/>
                  </a:path>
                </a:pathLst>
              </a:custGeo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3" name="正方形/長方形 3">
                <a:extLst>
                  <a:ext uri="{FF2B5EF4-FFF2-40B4-BE49-F238E27FC236}">
                    <a16:creationId xmlns:a16="http://schemas.microsoft.com/office/drawing/2014/main" id="{5D87D7CF-968A-4C77-937E-BCD102F84D8B}"/>
                  </a:ext>
                </a:extLst>
              </p:cNvPr>
              <p:cNvSpPr/>
              <p:nvPr/>
            </p:nvSpPr>
            <p:spPr>
              <a:xfrm flipH="1">
                <a:off x="3149767" y="2505075"/>
                <a:ext cx="2136610" cy="1970672"/>
              </a:xfrm>
              <a:custGeom>
                <a:avLst/>
                <a:gdLst>
                  <a:gd name="connsiteX0" fmla="*/ 0 w 336884"/>
                  <a:gd name="connsiteY0" fmla="*/ 0 h 3104147"/>
                  <a:gd name="connsiteX1" fmla="*/ 336884 w 336884"/>
                  <a:gd name="connsiteY1" fmla="*/ 0 h 3104147"/>
                  <a:gd name="connsiteX2" fmla="*/ 336884 w 336884"/>
                  <a:gd name="connsiteY2" fmla="*/ 3104147 h 3104147"/>
                  <a:gd name="connsiteX3" fmla="*/ 0 w 336884"/>
                  <a:gd name="connsiteY3" fmla="*/ 3104147 h 3104147"/>
                  <a:gd name="connsiteX4" fmla="*/ 0 w 336884"/>
                  <a:gd name="connsiteY4" fmla="*/ 0 h 3104147"/>
                  <a:gd name="connsiteX0" fmla="*/ 721895 w 1058779"/>
                  <a:gd name="connsiteY0" fmla="*/ 0 h 3104147"/>
                  <a:gd name="connsiteX1" fmla="*/ 0 w 1058779"/>
                  <a:gd name="connsiteY1" fmla="*/ 160421 h 3104147"/>
                  <a:gd name="connsiteX2" fmla="*/ 1058779 w 1058779"/>
                  <a:gd name="connsiteY2" fmla="*/ 3104147 h 3104147"/>
                  <a:gd name="connsiteX3" fmla="*/ 721895 w 1058779"/>
                  <a:gd name="connsiteY3" fmla="*/ 3104147 h 3104147"/>
                  <a:gd name="connsiteX4" fmla="*/ 721895 w 1058779"/>
                  <a:gd name="connsiteY4" fmla="*/ 0 h 3104147"/>
                  <a:gd name="connsiteX0" fmla="*/ 0 w 393032"/>
                  <a:gd name="connsiteY0" fmla="*/ 0 h 3104147"/>
                  <a:gd name="connsiteX1" fmla="*/ 393032 w 393032"/>
                  <a:gd name="connsiteY1" fmla="*/ 40105 h 3104147"/>
                  <a:gd name="connsiteX2" fmla="*/ 336884 w 393032"/>
                  <a:gd name="connsiteY2" fmla="*/ 3104147 h 3104147"/>
                  <a:gd name="connsiteX3" fmla="*/ 0 w 393032"/>
                  <a:gd name="connsiteY3" fmla="*/ 3104147 h 3104147"/>
                  <a:gd name="connsiteX4" fmla="*/ 0 w 393032"/>
                  <a:gd name="connsiteY4" fmla="*/ 0 h 3104147"/>
                  <a:gd name="connsiteX0" fmla="*/ 0 w 2189748"/>
                  <a:gd name="connsiteY0" fmla="*/ 441158 h 3064042"/>
                  <a:gd name="connsiteX1" fmla="*/ 2189748 w 2189748"/>
                  <a:gd name="connsiteY1" fmla="*/ 0 h 3064042"/>
                  <a:gd name="connsiteX2" fmla="*/ 2133600 w 2189748"/>
                  <a:gd name="connsiteY2" fmla="*/ 3064042 h 3064042"/>
                  <a:gd name="connsiteX3" fmla="*/ 1796716 w 2189748"/>
                  <a:gd name="connsiteY3" fmla="*/ 3064042 h 3064042"/>
                  <a:gd name="connsiteX4" fmla="*/ 0 w 2189748"/>
                  <a:gd name="connsiteY4" fmla="*/ 441158 h 3064042"/>
                  <a:gd name="connsiteX0" fmla="*/ 0 w 2133600"/>
                  <a:gd name="connsiteY0" fmla="*/ 0 h 2622884"/>
                  <a:gd name="connsiteX1" fmla="*/ 385011 w 2133600"/>
                  <a:gd name="connsiteY1" fmla="*/ 0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385011 w 2133600"/>
                  <a:gd name="connsiteY1" fmla="*/ 0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385011 w 2133600"/>
                  <a:gd name="connsiteY1" fmla="*/ 0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529390 w 2133600"/>
                  <a:gd name="connsiteY1" fmla="*/ 88232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529390 w 2133600"/>
                  <a:gd name="connsiteY1" fmla="*/ 88232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529390 w 2133600"/>
                  <a:gd name="connsiteY1" fmla="*/ 88232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529390 w 2133600"/>
                  <a:gd name="connsiteY1" fmla="*/ 88232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529390 w 2133600"/>
                  <a:gd name="connsiteY1" fmla="*/ 88232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529390 w 2133600"/>
                  <a:gd name="connsiteY1" fmla="*/ 88232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542673"/>
                  <a:gd name="connsiteX1" fmla="*/ 529390 w 2133600"/>
                  <a:gd name="connsiteY1" fmla="*/ 8021 h 2542673"/>
                  <a:gd name="connsiteX2" fmla="*/ 2133600 w 2133600"/>
                  <a:gd name="connsiteY2" fmla="*/ 2542673 h 2542673"/>
                  <a:gd name="connsiteX3" fmla="*/ 1796716 w 2133600"/>
                  <a:gd name="connsiteY3" fmla="*/ 2542673 h 2542673"/>
                  <a:gd name="connsiteX4" fmla="*/ 0 w 2133600"/>
                  <a:gd name="connsiteY4" fmla="*/ 0 h 2542673"/>
                  <a:gd name="connsiteX0" fmla="*/ 0 w 2133600"/>
                  <a:gd name="connsiteY0" fmla="*/ 0 h 2542673"/>
                  <a:gd name="connsiteX1" fmla="*/ 529390 w 2133600"/>
                  <a:gd name="connsiteY1" fmla="*/ 8021 h 2542673"/>
                  <a:gd name="connsiteX2" fmla="*/ 2133600 w 2133600"/>
                  <a:gd name="connsiteY2" fmla="*/ 2542673 h 2542673"/>
                  <a:gd name="connsiteX3" fmla="*/ 1796716 w 2133600"/>
                  <a:gd name="connsiteY3" fmla="*/ 2542673 h 2542673"/>
                  <a:gd name="connsiteX4" fmla="*/ 0 w 2133600"/>
                  <a:gd name="connsiteY4" fmla="*/ 0 h 2542673"/>
                  <a:gd name="connsiteX0" fmla="*/ 0 w 2133600"/>
                  <a:gd name="connsiteY0" fmla="*/ 0 h 2542673"/>
                  <a:gd name="connsiteX1" fmla="*/ 529390 w 2133600"/>
                  <a:gd name="connsiteY1" fmla="*/ 8021 h 2542673"/>
                  <a:gd name="connsiteX2" fmla="*/ 2133600 w 2133600"/>
                  <a:gd name="connsiteY2" fmla="*/ 2542673 h 2542673"/>
                  <a:gd name="connsiteX3" fmla="*/ 1796716 w 2133600"/>
                  <a:gd name="connsiteY3" fmla="*/ 2542673 h 2542673"/>
                  <a:gd name="connsiteX4" fmla="*/ 0 w 2133600"/>
                  <a:gd name="connsiteY4" fmla="*/ 0 h 2542673"/>
                  <a:gd name="connsiteX0" fmla="*/ 0 w 2133600"/>
                  <a:gd name="connsiteY0" fmla="*/ 0 h 2542673"/>
                  <a:gd name="connsiteX1" fmla="*/ 417095 w 2133600"/>
                  <a:gd name="connsiteY1" fmla="*/ 40105 h 2542673"/>
                  <a:gd name="connsiteX2" fmla="*/ 2133600 w 2133600"/>
                  <a:gd name="connsiteY2" fmla="*/ 2542673 h 2542673"/>
                  <a:gd name="connsiteX3" fmla="*/ 1796716 w 2133600"/>
                  <a:gd name="connsiteY3" fmla="*/ 2542673 h 2542673"/>
                  <a:gd name="connsiteX4" fmla="*/ 0 w 2133600"/>
                  <a:gd name="connsiteY4" fmla="*/ 0 h 2542673"/>
                  <a:gd name="connsiteX0" fmla="*/ 0 w 2125578"/>
                  <a:gd name="connsiteY0" fmla="*/ 0 h 2510589"/>
                  <a:gd name="connsiteX1" fmla="*/ 409073 w 2125578"/>
                  <a:gd name="connsiteY1" fmla="*/ 8021 h 2510589"/>
                  <a:gd name="connsiteX2" fmla="*/ 2125578 w 2125578"/>
                  <a:gd name="connsiteY2" fmla="*/ 2510589 h 2510589"/>
                  <a:gd name="connsiteX3" fmla="*/ 1788694 w 2125578"/>
                  <a:gd name="connsiteY3" fmla="*/ 2510589 h 2510589"/>
                  <a:gd name="connsiteX4" fmla="*/ 0 w 2125578"/>
                  <a:gd name="connsiteY4" fmla="*/ 0 h 2510589"/>
                  <a:gd name="connsiteX0" fmla="*/ 0 w 2117557"/>
                  <a:gd name="connsiteY0" fmla="*/ 0 h 2510589"/>
                  <a:gd name="connsiteX1" fmla="*/ 401052 w 2117557"/>
                  <a:gd name="connsiteY1" fmla="*/ 8021 h 2510589"/>
                  <a:gd name="connsiteX2" fmla="*/ 2117557 w 2117557"/>
                  <a:gd name="connsiteY2" fmla="*/ 2510589 h 2510589"/>
                  <a:gd name="connsiteX3" fmla="*/ 1780673 w 2117557"/>
                  <a:gd name="connsiteY3" fmla="*/ 2510589 h 2510589"/>
                  <a:gd name="connsiteX4" fmla="*/ 0 w 2117557"/>
                  <a:gd name="connsiteY4" fmla="*/ 0 h 2510589"/>
                  <a:gd name="connsiteX0" fmla="*/ 0 w 2117557"/>
                  <a:gd name="connsiteY0" fmla="*/ 16042 h 2502568"/>
                  <a:gd name="connsiteX1" fmla="*/ 401052 w 2117557"/>
                  <a:gd name="connsiteY1" fmla="*/ 0 h 2502568"/>
                  <a:gd name="connsiteX2" fmla="*/ 2117557 w 2117557"/>
                  <a:gd name="connsiteY2" fmla="*/ 2502568 h 2502568"/>
                  <a:gd name="connsiteX3" fmla="*/ 1780673 w 2117557"/>
                  <a:gd name="connsiteY3" fmla="*/ 2502568 h 2502568"/>
                  <a:gd name="connsiteX4" fmla="*/ 0 w 2117557"/>
                  <a:gd name="connsiteY4" fmla="*/ 16042 h 2502568"/>
                  <a:gd name="connsiteX0" fmla="*/ 0 w 2109536"/>
                  <a:gd name="connsiteY0" fmla="*/ 0 h 2510589"/>
                  <a:gd name="connsiteX1" fmla="*/ 393031 w 2109536"/>
                  <a:gd name="connsiteY1" fmla="*/ 8021 h 2510589"/>
                  <a:gd name="connsiteX2" fmla="*/ 2109536 w 2109536"/>
                  <a:gd name="connsiteY2" fmla="*/ 2510589 h 2510589"/>
                  <a:gd name="connsiteX3" fmla="*/ 1772652 w 2109536"/>
                  <a:gd name="connsiteY3" fmla="*/ 2510589 h 2510589"/>
                  <a:gd name="connsiteX4" fmla="*/ 0 w 2109536"/>
                  <a:gd name="connsiteY4" fmla="*/ 0 h 2510589"/>
                  <a:gd name="connsiteX0" fmla="*/ 0 w 2109536"/>
                  <a:gd name="connsiteY0" fmla="*/ 0 h 2502568"/>
                  <a:gd name="connsiteX1" fmla="*/ 393031 w 2109536"/>
                  <a:gd name="connsiteY1" fmla="*/ 0 h 2502568"/>
                  <a:gd name="connsiteX2" fmla="*/ 2109536 w 2109536"/>
                  <a:gd name="connsiteY2" fmla="*/ 2502568 h 2502568"/>
                  <a:gd name="connsiteX3" fmla="*/ 1772652 w 2109536"/>
                  <a:gd name="connsiteY3" fmla="*/ 2502568 h 2502568"/>
                  <a:gd name="connsiteX4" fmla="*/ 0 w 2109536"/>
                  <a:gd name="connsiteY4" fmla="*/ 0 h 2502568"/>
                  <a:gd name="connsiteX0" fmla="*/ 0 w 2109536"/>
                  <a:gd name="connsiteY0" fmla="*/ 8021 h 2510589"/>
                  <a:gd name="connsiteX1" fmla="*/ 441158 w 2109536"/>
                  <a:gd name="connsiteY1" fmla="*/ 0 h 2510589"/>
                  <a:gd name="connsiteX2" fmla="*/ 2109536 w 2109536"/>
                  <a:gd name="connsiteY2" fmla="*/ 2510589 h 2510589"/>
                  <a:gd name="connsiteX3" fmla="*/ 1772652 w 2109536"/>
                  <a:gd name="connsiteY3" fmla="*/ 2510589 h 2510589"/>
                  <a:gd name="connsiteX4" fmla="*/ 0 w 2109536"/>
                  <a:gd name="connsiteY4" fmla="*/ 8021 h 2510589"/>
                  <a:gd name="connsiteX0" fmla="*/ 0 w 2109536"/>
                  <a:gd name="connsiteY0" fmla="*/ 8021 h 2510589"/>
                  <a:gd name="connsiteX1" fmla="*/ 441158 w 2109536"/>
                  <a:gd name="connsiteY1" fmla="*/ 0 h 2510589"/>
                  <a:gd name="connsiteX2" fmla="*/ 2109536 w 2109536"/>
                  <a:gd name="connsiteY2" fmla="*/ 2510589 h 2510589"/>
                  <a:gd name="connsiteX3" fmla="*/ 1772652 w 2109536"/>
                  <a:gd name="connsiteY3" fmla="*/ 2510589 h 2510589"/>
                  <a:gd name="connsiteX4" fmla="*/ 0 w 2109536"/>
                  <a:gd name="connsiteY4" fmla="*/ 8021 h 2510589"/>
                  <a:gd name="connsiteX0" fmla="*/ 0 w 2109536"/>
                  <a:gd name="connsiteY0" fmla="*/ 8021 h 2510589"/>
                  <a:gd name="connsiteX1" fmla="*/ 441158 w 2109536"/>
                  <a:gd name="connsiteY1" fmla="*/ 0 h 2510589"/>
                  <a:gd name="connsiteX2" fmla="*/ 2109536 w 2109536"/>
                  <a:gd name="connsiteY2" fmla="*/ 2510589 h 2510589"/>
                  <a:gd name="connsiteX3" fmla="*/ 1772652 w 2109536"/>
                  <a:gd name="connsiteY3" fmla="*/ 2510589 h 2510589"/>
                  <a:gd name="connsiteX4" fmla="*/ 0 w 2109536"/>
                  <a:gd name="connsiteY4" fmla="*/ 8021 h 2510589"/>
                  <a:gd name="connsiteX0" fmla="*/ 0 w 2109536"/>
                  <a:gd name="connsiteY0" fmla="*/ 8021 h 2510589"/>
                  <a:gd name="connsiteX1" fmla="*/ 441158 w 2109536"/>
                  <a:gd name="connsiteY1" fmla="*/ 0 h 2510589"/>
                  <a:gd name="connsiteX2" fmla="*/ 2109536 w 2109536"/>
                  <a:gd name="connsiteY2" fmla="*/ 2510589 h 2510589"/>
                  <a:gd name="connsiteX3" fmla="*/ 1772652 w 2109536"/>
                  <a:gd name="connsiteY3" fmla="*/ 2510589 h 2510589"/>
                  <a:gd name="connsiteX4" fmla="*/ 0 w 2109536"/>
                  <a:gd name="connsiteY4" fmla="*/ 8021 h 2510589"/>
                  <a:gd name="connsiteX0" fmla="*/ 0 w 2109536"/>
                  <a:gd name="connsiteY0" fmla="*/ 8021 h 2510589"/>
                  <a:gd name="connsiteX1" fmla="*/ 441158 w 2109536"/>
                  <a:gd name="connsiteY1" fmla="*/ 0 h 2510589"/>
                  <a:gd name="connsiteX2" fmla="*/ 2109536 w 2109536"/>
                  <a:gd name="connsiteY2" fmla="*/ 2510589 h 2510589"/>
                  <a:gd name="connsiteX3" fmla="*/ 1820779 w 2109536"/>
                  <a:gd name="connsiteY3" fmla="*/ 2510589 h 2510589"/>
                  <a:gd name="connsiteX4" fmla="*/ 0 w 2109536"/>
                  <a:gd name="connsiteY4" fmla="*/ 8021 h 2510589"/>
                  <a:gd name="connsiteX0" fmla="*/ 0 w 1997242"/>
                  <a:gd name="connsiteY0" fmla="*/ 0 h 2510589"/>
                  <a:gd name="connsiteX1" fmla="*/ 328864 w 1997242"/>
                  <a:gd name="connsiteY1" fmla="*/ 0 h 2510589"/>
                  <a:gd name="connsiteX2" fmla="*/ 1997242 w 1997242"/>
                  <a:gd name="connsiteY2" fmla="*/ 2510589 h 2510589"/>
                  <a:gd name="connsiteX3" fmla="*/ 1708485 w 1997242"/>
                  <a:gd name="connsiteY3" fmla="*/ 2510589 h 2510589"/>
                  <a:gd name="connsiteX4" fmla="*/ 0 w 1997242"/>
                  <a:gd name="connsiteY4" fmla="*/ 0 h 2510589"/>
                  <a:gd name="connsiteX0" fmla="*/ 0 w 1997242"/>
                  <a:gd name="connsiteY0" fmla="*/ 0 h 2510589"/>
                  <a:gd name="connsiteX1" fmla="*/ 328864 w 1997242"/>
                  <a:gd name="connsiteY1" fmla="*/ 0 h 2510589"/>
                  <a:gd name="connsiteX2" fmla="*/ 1997242 w 1997242"/>
                  <a:gd name="connsiteY2" fmla="*/ 2510589 h 2510589"/>
                  <a:gd name="connsiteX3" fmla="*/ 1708485 w 1997242"/>
                  <a:gd name="connsiteY3" fmla="*/ 2510589 h 2510589"/>
                  <a:gd name="connsiteX4" fmla="*/ 0 w 1997242"/>
                  <a:gd name="connsiteY4" fmla="*/ 0 h 2510589"/>
                  <a:gd name="connsiteX0" fmla="*/ 0 w 1997242"/>
                  <a:gd name="connsiteY0" fmla="*/ 0 h 2510589"/>
                  <a:gd name="connsiteX1" fmla="*/ 328864 w 1997242"/>
                  <a:gd name="connsiteY1" fmla="*/ 0 h 2510589"/>
                  <a:gd name="connsiteX2" fmla="*/ 1997242 w 1997242"/>
                  <a:gd name="connsiteY2" fmla="*/ 2510589 h 2510589"/>
                  <a:gd name="connsiteX3" fmla="*/ 1708485 w 1997242"/>
                  <a:gd name="connsiteY3" fmla="*/ 2510589 h 2510589"/>
                  <a:gd name="connsiteX4" fmla="*/ 0 w 1997242"/>
                  <a:gd name="connsiteY4" fmla="*/ 0 h 2510589"/>
                  <a:gd name="connsiteX0" fmla="*/ 0 w 1997242"/>
                  <a:gd name="connsiteY0" fmla="*/ 0 h 2510589"/>
                  <a:gd name="connsiteX1" fmla="*/ 328864 w 1997242"/>
                  <a:gd name="connsiteY1" fmla="*/ 0 h 2510589"/>
                  <a:gd name="connsiteX2" fmla="*/ 1997242 w 1997242"/>
                  <a:gd name="connsiteY2" fmla="*/ 2510589 h 2510589"/>
                  <a:gd name="connsiteX3" fmla="*/ 1708485 w 1997242"/>
                  <a:gd name="connsiteY3" fmla="*/ 2510589 h 2510589"/>
                  <a:gd name="connsiteX4" fmla="*/ 0 w 1997242"/>
                  <a:gd name="connsiteY4" fmla="*/ 0 h 2510589"/>
                  <a:gd name="connsiteX0" fmla="*/ 0 w 1997242"/>
                  <a:gd name="connsiteY0" fmla="*/ 0 h 2526631"/>
                  <a:gd name="connsiteX1" fmla="*/ 328864 w 1997242"/>
                  <a:gd name="connsiteY1" fmla="*/ 0 h 2526631"/>
                  <a:gd name="connsiteX2" fmla="*/ 1997242 w 1997242"/>
                  <a:gd name="connsiteY2" fmla="*/ 2510589 h 2526631"/>
                  <a:gd name="connsiteX3" fmla="*/ 1588170 w 1997242"/>
                  <a:gd name="connsiteY3" fmla="*/ 2526631 h 2526631"/>
                  <a:gd name="connsiteX4" fmla="*/ 0 w 1997242"/>
                  <a:gd name="connsiteY4" fmla="*/ 0 h 2526631"/>
                  <a:gd name="connsiteX0" fmla="*/ 0 w 1997242"/>
                  <a:gd name="connsiteY0" fmla="*/ 0 h 2526631"/>
                  <a:gd name="connsiteX1" fmla="*/ 328864 w 1997242"/>
                  <a:gd name="connsiteY1" fmla="*/ 0 h 2526631"/>
                  <a:gd name="connsiteX2" fmla="*/ 1997242 w 1997242"/>
                  <a:gd name="connsiteY2" fmla="*/ 2510589 h 2526631"/>
                  <a:gd name="connsiteX3" fmla="*/ 1676402 w 1997242"/>
                  <a:gd name="connsiteY3" fmla="*/ 2526631 h 2526631"/>
                  <a:gd name="connsiteX4" fmla="*/ 0 w 1997242"/>
                  <a:gd name="connsiteY4" fmla="*/ 0 h 2526631"/>
                  <a:gd name="connsiteX0" fmla="*/ 0 w 1997242"/>
                  <a:gd name="connsiteY0" fmla="*/ 0 h 2526631"/>
                  <a:gd name="connsiteX1" fmla="*/ 328864 w 1997242"/>
                  <a:gd name="connsiteY1" fmla="*/ 0 h 2526631"/>
                  <a:gd name="connsiteX2" fmla="*/ 1997242 w 1997242"/>
                  <a:gd name="connsiteY2" fmla="*/ 2510589 h 2526631"/>
                  <a:gd name="connsiteX3" fmla="*/ 1676402 w 1997242"/>
                  <a:gd name="connsiteY3" fmla="*/ 2526631 h 2526631"/>
                  <a:gd name="connsiteX4" fmla="*/ 0 w 1997242"/>
                  <a:gd name="connsiteY4" fmla="*/ 0 h 2526631"/>
                  <a:gd name="connsiteX0" fmla="*/ 0 w 1997242"/>
                  <a:gd name="connsiteY0" fmla="*/ 0 h 2526631"/>
                  <a:gd name="connsiteX1" fmla="*/ 328864 w 1997242"/>
                  <a:gd name="connsiteY1" fmla="*/ 0 h 2526631"/>
                  <a:gd name="connsiteX2" fmla="*/ 1997242 w 1997242"/>
                  <a:gd name="connsiteY2" fmla="*/ 2510589 h 2526631"/>
                  <a:gd name="connsiteX3" fmla="*/ 1676402 w 1997242"/>
                  <a:gd name="connsiteY3" fmla="*/ 2526631 h 2526631"/>
                  <a:gd name="connsiteX4" fmla="*/ 0 w 1997242"/>
                  <a:gd name="connsiteY4" fmla="*/ 0 h 2526631"/>
                  <a:gd name="connsiteX0" fmla="*/ 0 w 1997242"/>
                  <a:gd name="connsiteY0" fmla="*/ 0 h 2526631"/>
                  <a:gd name="connsiteX1" fmla="*/ 328864 w 1997242"/>
                  <a:gd name="connsiteY1" fmla="*/ 0 h 2526631"/>
                  <a:gd name="connsiteX2" fmla="*/ 1997242 w 1997242"/>
                  <a:gd name="connsiteY2" fmla="*/ 2510589 h 2526631"/>
                  <a:gd name="connsiteX3" fmla="*/ 1676402 w 1997242"/>
                  <a:gd name="connsiteY3" fmla="*/ 2526631 h 2526631"/>
                  <a:gd name="connsiteX4" fmla="*/ 0 w 1997242"/>
                  <a:gd name="connsiteY4" fmla="*/ 0 h 2526631"/>
                  <a:gd name="connsiteX0" fmla="*/ 0 w 1997242"/>
                  <a:gd name="connsiteY0" fmla="*/ 0 h 2510589"/>
                  <a:gd name="connsiteX1" fmla="*/ 328864 w 1997242"/>
                  <a:gd name="connsiteY1" fmla="*/ 0 h 2510589"/>
                  <a:gd name="connsiteX2" fmla="*/ 1997242 w 1997242"/>
                  <a:gd name="connsiteY2" fmla="*/ 2510589 h 2510589"/>
                  <a:gd name="connsiteX3" fmla="*/ 1668381 w 1997242"/>
                  <a:gd name="connsiteY3" fmla="*/ 2490277 h 2510589"/>
                  <a:gd name="connsiteX4" fmla="*/ 0 w 1997242"/>
                  <a:gd name="connsiteY4" fmla="*/ 0 h 2510589"/>
                  <a:gd name="connsiteX0" fmla="*/ 0 w 1997242"/>
                  <a:gd name="connsiteY0" fmla="*/ 0 h 2517543"/>
                  <a:gd name="connsiteX1" fmla="*/ 328864 w 1997242"/>
                  <a:gd name="connsiteY1" fmla="*/ 0 h 2517543"/>
                  <a:gd name="connsiteX2" fmla="*/ 1997242 w 1997242"/>
                  <a:gd name="connsiteY2" fmla="*/ 2510589 h 2517543"/>
                  <a:gd name="connsiteX3" fmla="*/ 1668381 w 1997242"/>
                  <a:gd name="connsiteY3" fmla="*/ 2517543 h 2517543"/>
                  <a:gd name="connsiteX4" fmla="*/ 0 w 1997242"/>
                  <a:gd name="connsiteY4" fmla="*/ 0 h 2517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7242" h="2517543">
                    <a:moveTo>
                      <a:pt x="0" y="0"/>
                    </a:moveTo>
                    <a:lnTo>
                      <a:pt x="328864" y="0"/>
                    </a:lnTo>
                    <a:cubicBezTo>
                      <a:pt x="1007980" y="256675"/>
                      <a:pt x="989263" y="1820778"/>
                      <a:pt x="1997242" y="2510589"/>
                    </a:cubicBezTo>
                    <a:cubicBezTo>
                      <a:pt x="1764631" y="2502568"/>
                      <a:pt x="1780676" y="2517543"/>
                      <a:pt x="1668381" y="2517543"/>
                    </a:cubicBezTo>
                    <a:cubicBezTo>
                      <a:pt x="1005308" y="2188679"/>
                      <a:pt x="743284" y="280738"/>
                      <a:pt x="0" y="0"/>
                    </a:cubicBezTo>
                    <a:close/>
                  </a:path>
                </a:pathLst>
              </a:custGeo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90" name="グループ化 89">
              <a:extLst>
                <a:ext uri="{FF2B5EF4-FFF2-40B4-BE49-F238E27FC236}">
                  <a16:creationId xmlns:a16="http://schemas.microsoft.com/office/drawing/2014/main" id="{3762CA2C-8A61-4933-BD24-77C02DD25C1C}"/>
                </a:ext>
              </a:extLst>
            </p:cNvPr>
            <p:cNvGrpSpPr/>
            <p:nvPr/>
          </p:nvGrpSpPr>
          <p:grpSpPr>
            <a:xfrm rot="10800000">
              <a:off x="4895848" y="3162298"/>
              <a:ext cx="3484397" cy="1637297"/>
              <a:chOff x="1238250" y="2505075"/>
              <a:chExt cx="4048127" cy="1970672"/>
            </a:xfrm>
            <a:gradFill flip="none" rotWithShape="1">
              <a:gsLst>
                <a:gs pos="0">
                  <a:schemeClr val="accent1">
                    <a:lumMod val="0"/>
                    <a:lumOff val="100000"/>
                  </a:schemeClr>
                </a:gs>
                <a:gs pos="35000">
                  <a:schemeClr val="accent1">
                    <a:lumMod val="0"/>
                    <a:lumOff val="100000"/>
                  </a:schemeClr>
                </a:gs>
                <a:gs pos="100000">
                  <a:schemeClr val="accent1">
                    <a:lumMod val="100000"/>
                  </a:schemeClr>
                </a:gs>
              </a:gsLst>
              <a:path path="circle">
                <a:fillToRect l="50000" t="-80000" r="50000" b="180000"/>
              </a:path>
              <a:tileRect/>
            </a:gradFill>
          </p:grpSpPr>
          <p:sp>
            <p:nvSpPr>
              <p:cNvPr id="130" name="正方形/長方形 3">
                <a:extLst>
                  <a:ext uri="{FF2B5EF4-FFF2-40B4-BE49-F238E27FC236}">
                    <a16:creationId xmlns:a16="http://schemas.microsoft.com/office/drawing/2014/main" id="{1B0A9406-7762-4694-BAD7-6C9A86BB02A8}"/>
                  </a:ext>
                </a:extLst>
              </p:cNvPr>
              <p:cNvSpPr/>
              <p:nvPr/>
            </p:nvSpPr>
            <p:spPr>
              <a:xfrm>
                <a:off x="1238250" y="2505075"/>
                <a:ext cx="1997242" cy="1970671"/>
              </a:xfrm>
              <a:custGeom>
                <a:avLst/>
                <a:gdLst>
                  <a:gd name="connsiteX0" fmla="*/ 0 w 336884"/>
                  <a:gd name="connsiteY0" fmla="*/ 0 h 3104147"/>
                  <a:gd name="connsiteX1" fmla="*/ 336884 w 336884"/>
                  <a:gd name="connsiteY1" fmla="*/ 0 h 3104147"/>
                  <a:gd name="connsiteX2" fmla="*/ 336884 w 336884"/>
                  <a:gd name="connsiteY2" fmla="*/ 3104147 h 3104147"/>
                  <a:gd name="connsiteX3" fmla="*/ 0 w 336884"/>
                  <a:gd name="connsiteY3" fmla="*/ 3104147 h 3104147"/>
                  <a:gd name="connsiteX4" fmla="*/ 0 w 336884"/>
                  <a:gd name="connsiteY4" fmla="*/ 0 h 3104147"/>
                  <a:gd name="connsiteX0" fmla="*/ 721895 w 1058779"/>
                  <a:gd name="connsiteY0" fmla="*/ 0 h 3104147"/>
                  <a:gd name="connsiteX1" fmla="*/ 0 w 1058779"/>
                  <a:gd name="connsiteY1" fmla="*/ 160421 h 3104147"/>
                  <a:gd name="connsiteX2" fmla="*/ 1058779 w 1058779"/>
                  <a:gd name="connsiteY2" fmla="*/ 3104147 h 3104147"/>
                  <a:gd name="connsiteX3" fmla="*/ 721895 w 1058779"/>
                  <a:gd name="connsiteY3" fmla="*/ 3104147 h 3104147"/>
                  <a:gd name="connsiteX4" fmla="*/ 721895 w 1058779"/>
                  <a:gd name="connsiteY4" fmla="*/ 0 h 3104147"/>
                  <a:gd name="connsiteX0" fmla="*/ 0 w 393032"/>
                  <a:gd name="connsiteY0" fmla="*/ 0 h 3104147"/>
                  <a:gd name="connsiteX1" fmla="*/ 393032 w 393032"/>
                  <a:gd name="connsiteY1" fmla="*/ 40105 h 3104147"/>
                  <a:gd name="connsiteX2" fmla="*/ 336884 w 393032"/>
                  <a:gd name="connsiteY2" fmla="*/ 3104147 h 3104147"/>
                  <a:gd name="connsiteX3" fmla="*/ 0 w 393032"/>
                  <a:gd name="connsiteY3" fmla="*/ 3104147 h 3104147"/>
                  <a:gd name="connsiteX4" fmla="*/ 0 w 393032"/>
                  <a:gd name="connsiteY4" fmla="*/ 0 h 3104147"/>
                  <a:gd name="connsiteX0" fmla="*/ 0 w 2189748"/>
                  <a:gd name="connsiteY0" fmla="*/ 441158 h 3064042"/>
                  <a:gd name="connsiteX1" fmla="*/ 2189748 w 2189748"/>
                  <a:gd name="connsiteY1" fmla="*/ 0 h 3064042"/>
                  <a:gd name="connsiteX2" fmla="*/ 2133600 w 2189748"/>
                  <a:gd name="connsiteY2" fmla="*/ 3064042 h 3064042"/>
                  <a:gd name="connsiteX3" fmla="*/ 1796716 w 2189748"/>
                  <a:gd name="connsiteY3" fmla="*/ 3064042 h 3064042"/>
                  <a:gd name="connsiteX4" fmla="*/ 0 w 2189748"/>
                  <a:gd name="connsiteY4" fmla="*/ 441158 h 3064042"/>
                  <a:gd name="connsiteX0" fmla="*/ 0 w 2133600"/>
                  <a:gd name="connsiteY0" fmla="*/ 0 h 2622884"/>
                  <a:gd name="connsiteX1" fmla="*/ 385011 w 2133600"/>
                  <a:gd name="connsiteY1" fmla="*/ 0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385011 w 2133600"/>
                  <a:gd name="connsiteY1" fmla="*/ 0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385011 w 2133600"/>
                  <a:gd name="connsiteY1" fmla="*/ 0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529390 w 2133600"/>
                  <a:gd name="connsiteY1" fmla="*/ 88232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529390 w 2133600"/>
                  <a:gd name="connsiteY1" fmla="*/ 88232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529390 w 2133600"/>
                  <a:gd name="connsiteY1" fmla="*/ 88232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529390 w 2133600"/>
                  <a:gd name="connsiteY1" fmla="*/ 88232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529390 w 2133600"/>
                  <a:gd name="connsiteY1" fmla="*/ 88232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529390 w 2133600"/>
                  <a:gd name="connsiteY1" fmla="*/ 88232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542673"/>
                  <a:gd name="connsiteX1" fmla="*/ 529390 w 2133600"/>
                  <a:gd name="connsiteY1" fmla="*/ 8021 h 2542673"/>
                  <a:gd name="connsiteX2" fmla="*/ 2133600 w 2133600"/>
                  <a:gd name="connsiteY2" fmla="*/ 2542673 h 2542673"/>
                  <a:gd name="connsiteX3" fmla="*/ 1796716 w 2133600"/>
                  <a:gd name="connsiteY3" fmla="*/ 2542673 h 2542673"/>
                  <a:gd name="connsiteX4" fmla="*/ 0 w 2133600"/>
                  <a:gd name="connsiteY4" fmla="*/ 0 h 2542673"/>
                  <a:gd name="connsiteX0" fmla="*/ 0 w 2133600"/>
                  <a:gd name="connsiteY0" fmla="*/ 0 h 2542673"/>
                  <a:gd name="connsiteX1" fmla="*/ 529390 w 2133600"/>
                  <a:gd name="connsiteY1" fmla="*/ 8021 h 2542673"/>
                  <a:gd name="connsiteX2" fmla="*/ 2133600 w 2133600"/>
                  <a:gd name="connsiteY2" fmla="*/ 2542673 h 2542673"/>
                  <a:gd name="connsiteX3" fmla="*/ 1796716 w 2133600"/>
                  <a:gd name="connsiteY3" fmla="*/ 2542673 h 2542673"/>
                  <a:gd name="connsiteX4" fmla="*/ 0 w 2133600"/>
                  <a:gd name="connsiteY4" fmla="*/ 0 h 2542673"/>
                  <a:gd name="connsiteX0" fmla="*/ 0 w 2133600"/>
                  <a:gd name="connsiteY0" fmla="*/ 0 h 2542673"/>
                  <a:gd name="connsiteX1" fmla="*/ 529390 w 2133600"/>
                  <a:gd name="connsiteY1" fmla="*/ 8021 h 2542673"/>
                  <a:gd name="connsiteX2" fmla="*/ 2133600 w 2133600"/>
                  <a:gd name="connsiteY2" fmla="*/ 2542673 h 2542673"/>
                  <a:gd name="connsiteX3" fmla="*/ 1796716 w 2133600"/>
                  <a:gd name="connsiteY3" fmla="*/ 2542673 h 2542673"/>
                  <a:gd name="connsiteX4" fmla="*/ 0 w 2133600"/>
                  <a:gd name="connsiteY4" fmla="*/ 0 h 2542673"/>
                  <a:gd name="connsiteX0" fmla="*/ 0 w 2133600"/>
                  <a:gd name="connsiteY0" fmla="*/ 0 h 2542673"/>
                  <a:gd name="connsiteX1" fmla="*/ 417095 w 2133600"/>
                  <a:gd name="connsiteY1" fmla="*/ 40105 h 2542673"/>
                  <a:gd name="connsiteX2" fmla="*/ 2133600 w 2133600"/>
                  <a:gd name="connsiteY2" fmla="*/ 2542673 h 2542673"/>
                  <a:gd name="connsiteX3" fmla="*/ 1796716 w 2133600"/>
                  <a:gd name="connsiteY3" fmla="*/ 2542673 h 2542673"/>
                  <a:gd name="connsiteX4" fmla="*/ 0 w 2133600"/>
                  <a:gd name="connsiteY4" fmla="*/ 0 h 2542673"/>
                  <a:gd name="connsiteX0" fmla="*/ 0 w 2125578"/>
                  <a:gd name="connsiteY0" fmla="*/ 0 h 2510589"/>
                  <a:gd name="connsiteX1" fmla="*/ 409073 w 2125578"/>
                  <a:gd name="connsiteY1" fmla="*/ 8021 h 2510589"/>
                  <a:gd name="connsiteX2" fmla="*/ 2125578 w 2125578"/>
                  <a:gd name="connsiteY2" fmla="*/ 2510589 h 2510589"/>
                  <a:gd name="connsiteX3" fmla="*/ 1788694 w 2125578"/>
                  <a:gd name="connsiteY3" fmla="*/ 2510589 h 2510589"/>
                  <a:gd name="connsiteX4" fmla="*/ 0 w 2125578"/>
                  <a:gd name="connsiteY4" fmla="*/ 0 h 2510589"/>
                  <a:gd name="connsiteX0" fmla="*/ 0 w 2117557"/>
                  <a:gd name="connsiteY0" fmla="*/ 0 h 2510589"/>
                  <a:gd name="connsiteX1" fmla="*/ 401052 w 2117557"/>
                  <a:gd name="connsiteY1" fmla="*/ 8021 h 2510589"/>
                  <a:gd name="connsiteX2" fmla="*/ 2117557 w 2117557"/>
                  <a:gd name="connsiteY2" fmla="*/ 2510589 h 2510589"/>
                  <a:gd name="connsiteX3" fmla="*/ 1780673 w 2117557"/>
                  <a:gd name="connsiteY3" fmla="*/ 2510589 h 2510589"/>
                  <a:gd name="connsiteX4" fmla="*/ 0 w 2117557"/>
                  <a:gd name="connsiteY4" fmla="*/ 0 h 2510589"/>
                  <a:gd name="connsiteX0" fmla="*/ 0 w 2117557"/>
                  <a:gd name="connsiteY0" fmla="*/ 16042 h 2502568"/>
                  <a:gd name="connsiteX1" fmla="*/ 401052 w 2117557"/>
                  <a:gd name="connsiteY1" fmla="*/ 0 h 2502568"/>
                  <a:gd name="connsiteX2" fmla="*/ 2117557 w 2117557"/>
                  <a:gd name="connsiteY2" fmla="*/ 2502568 h 2502568"/>
                  <a:gd name="connsiteX3" fmla="*/ 1780673 w 2117557"/>
                  <a:gd name="connsiteY3" fmla="*/ 2502568 h 2502568"/>
                  <a:gd name="connsiteX4" fmla="*/ 0 w 2117557"/>
                  <a:gd name="connsiteY4" fmla="*/ 16042 h 2502568"/>
                  <a:gd name="connsiteX0" fmla="*/ 0 w 2109536"/>
                  <a:gd name="connsiteY0" fmla="*/ 0 h 2510589"/>
                  <a:gd name="connsiteX1" fmla="*/ 393031 w 2109536"/>
                  <a:gd name="connsiteY1" fmla="*/ 8021 h 2510589"/>
                  <a:gd name="connsiteX2" fmla="*/ 2109536 w 2109536"/>
                  <a:gd name="connsiteY2" fmla="*/ 2510589 h 2510589"/>
                  <a:gd name="connsiteX3" fmla="*/ 1772652 w 2109536"/>
                  <a:gd name="connsiteY3" fmla="*/ 2510589 h 2510589"/>
                  <a:gd name="connsiteX4" fmla="*/ 0 w 2109536"/>
                  <a:gd name="connsiteY4" fmla="*/ 0 h 2510589"/>
                  <a:gd name="connsiteX0" fmla="*/ 0 w 2109536"/>
                  <a:gd name="connsiteY0" fmla="*/ 0 h 2502568"/>
                  <a:gd name="connsiteX1" fmla="*/ 393031 w 2109536"/>
                  <a:gd name="connsiteY1" fmla="*/ 0 h 2502568"/>
                  <a:gd name="connsiteX2" fmla="*/ 2109536 w 2109536"/>
                  <a:gd name="connsiteY2" fmla="*/ 2502568 h 2502568"/>
                  <a:gd name="connsiteX3" fmla="*/ 1772652 w 2109536"/>
                  <a:gd name="connsiteY3" fmla="*/ 2502568 h 2502568"/>
                  <a:gd name="connsiteX4" fmla="*/ 0 w 2109536"/>
                  <a:gd name="connsiteY4" fmla="*/ 0 h 2502568"/>
                  <a:gd name="connsiteX0" fmla="*/ 0 w 2109536"/>
                  <a:gd name="connsiteY0" fmla="*/ 8021 h 2510589"/>
                  <a:gd name="connsiteX1" fmla="*/ 441158 w 2109536"/>
                  <a:gd name="connsiteY1" fmla="*/ 0 h 2510589"/>
                  <a:gd name="connsiteX2" fmla="*/ 2109536 w 2109536"/>
                  <a:gd name="connsiteY2" fmla="*/ 2510589 h 2510589"/>
                  <a:gd name="connsiteX3" fmla="*/ 1772652 w 2109536"/>
                  <a:gd name="connsiteY3" fmla="*/ 2510589 h 2510589"/>
                  <a:gd name="connsiteX4" fmla="*/ 0 w 2109536"/>
                  <a:gd name="connsiteY4" fmla="*/ 8021 h 2510589"/>
                  <a:gd name="connsiteX0" fmla="*/ 0 w 2109536"/>
                  <a:gd name="connsiteY0" fmla="*/ 8021 h 2510589"/>
                  <a:gd name="connsiteX1" fmla="*/ 441158 w 2109536"/>
                  <a:gd name="connsiteY1" fmla="*/ 0 h 2510589"/>
                  <a:gd name="connsiteX2" fmla="*/ 2109536 w 2109536"/>
                  <a:gd name="connsiteY2" fmla="*/ 2510589 h 2510589"/>
                  <a:gd name="connsiteX3" fmla="*/ 1772652 w 2109536"/>
                  <a:gd name="connsiteY3" fmla="*/ 2510589 h 2510589"/>
                  <a:gd name="connsiteX4" fmla="*/ 0 w 2109536"/>
                  <a:gd name="connsiteY4" fmla="*/ 8021 h 2510589"/>
                  <a:gd name="connsiteX0" fmla="*/ 0 w 2109536"/>
                  <a:gd name="connsiteY0" fmla="*/ 8021 h 2510589"/>
                  <a:gd name="connsiteX1" fmla="*/ 441158 w 2109536"/>
                  <a:gd name="connsiteY1" fmla="*/ 0 h 2510589"/>
                  <a:gd name="connsiteX2" fmla="*/ 2109536 w 2109536"/>
                  <a:gd name="connsiteY2" fmla="*/ 2510589 h 2510589"/>
                  <a:gd name="connsiteX3" fmla="*/ 1772652 w 2109536"/>
                  <a:gd name="connsiteY3" fmla="*/ 2510589 h 2510589"/>
                  <a:gd name="connsiteX4" fmla="*/ 0 w 2109536"/>
                  <a:gd name="connsiteY4" fmla="*/ 8021 h 2510589"/>
                  <a:gd name="connsiteX0" fmla="*/ 0 w 2109536"/>
                  <a:gd name="connsiteY0" fmla="*/ 8021 h 2510589"/>
                  <a:gd name="connsiteX1" fmla="*/ 441158 w 2109536"/>
                  <a:gd name="connsiteY1" fmla="*/ 0 h 2510589"/>
                  <a:gd name="connsiteX2" fmla="*/ 2109536 w 2109536"/>
                  <a:gd name="connsiteY2" fmla="*/ 2510589 h 2510589"/>
                  <a:gd name="connsiteX3" fmla="*/ 1772652 w 2109536"/>
                  <a:gd name="connsiteY3" fmla="*/ 2510589 h 2510589"/>
                  <a:gd name="connsiteX4" fmla="*/ 0 w 2109536"/>
                  <a:gd name="connsiteY4" fmla="*/ 8021 h 2510589"/>
                  <a:gd name="connsiteX0" fmla="*/ 0 w 2109536"/>
                  <a:gd name="connsiteY0" fmla="*/ 8021 h 2510589"/>
                  <a:gd name="connsiteX1" fmla="*/ 441158 w 2109536"/>
                  <a:gd name="connsiteY1" fmla="*/ 0 h 2510589"/>
                  <a:gd name="connsiteX2" fmla="*/ 2109536 w 2109536"/>
                  <a:gd name="connsiteY2" fmla="*/ 2510589 h 2510589"/>
                  <a:gd name="connsiteX3" fmla="*/ 1820779 w 2109536"/>
                  <a:gd name="connsiteY3" fmla="*/ 2510589 h 2510589"/>
                  <a:gd name="connsiteX4" fmla="*/ 0 w 2109536"/>
                  <a:gd name="connsiteY4" fmla="*/ 8021 h 2510589"/>
                  <a:gd name="connsiteX0" fmla="*/ 0 w 1997242"/>
                  <a:gd name="connsiteY0" fmla="*/ 0 h 2510589"/>
                  <a:gd name="connsiteX1" fmla="*/ 328864 w 1997242"/>
                  <a:gd name="connsiteY1" fmla="*/ 0 h 2510589"/>
                  <a:gd name="connsiteX2" fmla="*/ 1997242 w 1997242"/>
                  <a:gd name="connsiteY2" fmla="*/ 2510589 h 2510589"/>
                  <a:gd name="connsiteX3" fmla="*/ 1708485 w 1997242"/>
                  <a:gd name="connsiteY3" fmla="*/ 2510589 h 2510589"/>
                  <a:gd name="connsiteX4" fmla="*/ 0 w 1997242"/>
                  <a:gd name="connsiteY4" fmla="*/ 0 h 2510589"/>
                  <a:gd name="connsiteX0" fmla="*/ 0 w 1997242"/>
                  <a:gd name="connsiteY0" fmla="*/ 0 h 2510589"/>
                  <a:gd name="connsiteX1" fmla="*/ 328864 w 1997242"/>
                  <a:gd name="connsiteY1" fmla="*/ 0 h 2510589"/>
                  <a:gd name="connsiteX2" fmla="*/ 1997242 w 1997242"/>
                  <a:gd name="connsiteY2" fmla="*/ 2510589 h 2510589"/>
                  <a:gd name="connsiteX3" fmla="*/ 1708485 w 1997242"/>
                  <a:gd name="connsiteY3" fmla="*/ 2510589 h 2510589"/>
                  <a:gd name="connsiteX4" fmla="*/ 0 w 1997242"/>
                  <a:gd name="connsiteY4" fmla="*/ 0 h 2510589"/>
                  <a:gd name="connsiteX0" fmla="*/ 0 w 1997242"/>
                  <a:gd name="connsiteY0" fmla="*/ 0 h 2510589"/>
                  <a:gd name="connsiteX1" fmla="*/ 328864 w 1997242"/>
                  <a:gd name="connsiteY1" fmla="*/ 0 h 2510589"/>
                  <a:gd name="connsiteX2" fmla="*/ 1997242 w 1997242"/>
                  <a:gd name="connsiteY2" fmla="*/ 2510589 h 2510589"/>
                  <a:gd name="connsiteX3" fmla="*/ 1708485 w 1997242"/>
                  <a:gd name="connsiteY3" fmla="*/ 2510589 h 2510589"/>
                  <a:gd name="connsiteX4" fmla="*/ 0 w 1997242"/>
                  <a:gd name="connsiteY4" fmla="*/ 0 h 2510589"/>
                  <a:gd name="connsiteX0" fmla="*/ 0 w 1997242"/>
                  <a:gd name="connsiteY0" fmla="*/ 0 h 2510589"/>
                  <a:gd name="connsiteX1" fmla="*/ 328864 w 1997242"/>
                  <a:gd name="connsiteY1" fmla="*/ 0 h 2510589"/>
                  <a:gd name="connsiteX2" fmla="*/ 1997242 w 1997242"/>
                  <a:gd name="connsiteY2" fmla="*/ 2510589 h 2510589"/>
                  <a:gd name="connsiteX3" fmla="*/ 1708485 w 1997242"/>
                  <a:gd name="connsiteY3" fmla="*/ 2510589 h 2510589"/>
                  <a:gd name="connsiteX4" fmla="*/ 0 w 1997242"/>
                  <a:gd name="connsiteY4" fmla="*/ 0 h 2510589"/>
                  <a:gd name="connsiteX0" fmla="*/ 0 w 1997242"/>
                  <a:gd name="connsiteY0" fmla="*/ 0 h 2526631"/>
                  <a:gd name="connsiteX1" fmla="*/ 328864 w 1997242"/>
                  <a:gd name="connsiteY1" fmla="*/ 0 h 2526631"/>
                  <a:gd name="connsiteX2" fmla="*/ 1997242 w 1997242"/>
                  <a:gd name="connsiteY2" fmla="*/ 2510589 h 2526631"/>
                  <a:gd name="connsiteX3" fmla="*/ 1588170 w 1997242"/>
                  <a:gd name="connsiteY3" fmla="*/ 2526631 h 2526631"/>
                  <a:gd name="connsiteX4" fmla="*/ 0 w 1997242"/>
                  <a:gd name="connsiteY4" fmla="*/ 0 h 2526631"/>
                  <a:gd name="connsiteX0" fmla="*/ 0 w 1997242"/>
                  <a:gd name="connsiteY0" fmla="*/ 0 h 2526631"/>
                  <a:gd name="connsiteX1" fmla="*/ 328864 w 1997242"/>
                  <a:gd name="connsiteY1" fmla="*/ 0 h 2526631"/>
                  <a:gd name="connsiteX2" fmla="*/ 1997242 w 1997242"/>
                  <a:gd name="connsiteY2" fmla="*/ 2510589 h 2526631"/>
                  <a:gd name="connsiteX3" fmla="*/ 1676402 w 1997242"/>
                  <a:gd name="connsiteY3" fmla="*/ 2526631 h 2526631"/>
                  <a:gd name="connsiteX4" fmla="*/ 0 w 1997242"/>
                  <a:gd name="connsiteY4" fmla="*/ 0 h 2526631"/>
                  <a:gd name="connsiteX0" fmla="*/ 0 w 1997242"/>
                  <a:gd name="connsiteY0" fmla="*/ 0 h 2526631"/>
                  <a:gd name="connsiteX1" fmla="*/ 328864 w 1997242"/>
                  <a:gd name="connsiteY1" fmla="*/ 0 h 2526631"/>
                  <a:gd name="connsiteX2" fmla="*/ 1997242 w 1997242"/>
                  <a:gd name="connsiteY2" fmla="*/ 2510589 h 2526631"/>
                  <a:gd name="connsiteX3" fmla="*/ 1676402 w 1997242"/>
                  <a:gd name="connsiteY3" fmla="*/ 2526631 h 2526631"/>
                  <a:gd name="connsiteX4" fmla="*/ 0 w 1997242"/>
                  <a:gd name="connsiteY4" fmla="*/ 0 h 2526631"/>
                  <a:gd name="connsiteX0" fmla="*/ 0 w 1997242"/>
                  <a:gd name="connsiteY0" fmla="*/ 0 h 2526631"/>
                  <a:gd name="connsiteX1" fmla="*/ 328864 w 1997242"/>
                  <a:gd name="connsiteY1" fmla="*/ 0 h 2526631"/>
                  <a:gd name="connsiteX2" fmla="*/ 1997242 w 1997242"/>
                  <a:gd name="connsiteY2" fmla="*/ 2510589 h 2526631"/>
                  <a:gd name="connsiteX3" fmla="*/ 1676402 w 1997242"/>
                  <a:gd name="connsiteY3" fmla="*/ 2526631 h 2526631"/>
                  <a:gd name="connsiteX4" fmla="*/ 0 w 1997242"/>
                  <a:gd name="connsiteY4" fmla="*/ 0 h 2526631"/>
                  <a:gd name="connsiteX0" fmla="*/ 0 w 1997242"/>
                  <a:gd name="connsiteY0" fmla="*/ 0 h 2526631"/>
                  <a:gd name="connsiteX1" fmla="*/ 328864 w 1997242"/>
                  <a:gd name="connsiteY1" fmla="*/ 0 h 2526631"/>
                  <a:gd name="connsiteX2" fmla="*/ 1997242 w 1997242"/>
                  <a:gd name="connsiteY2" fmla="*/ 2510589 h 2526631"/>
                  <a:gd name="connsiteX3" fmla="*/ 1676402 w 1997242"/>
                  <a:gd name="connsiteY3" fmla="*/ 2526631 h 2526631"/>
                  <a:gd name="connsiteX4" fmla="*/ 0 w 1997242"/>
                  <a:gd name="connsiteY4" fmla="*/ 0 h 2526631"/>
                  <a:gd name="connsiteX0" fmla="*/ 0 w 1997242"/>
                  <a:gd name="connsiteY0" fmla="*/ 0 h 2510589"/>
                  <a:gd name="connsiteX1" fmla="*/ 328864 w 1997242"/>
                  <a:gd name="connsiteY1" fmla="*/ 0 h 2510589"/>
                  <a:gd name="connsiteX2" fmla="*/ 1997242 w 1997242"/>
                  <a:gd name="connsiteY2" fmla="*/ 2510589 h 2510589"/>
                  <a:gd name="connsiteX3" fmla="*/ 1668381 w 1997242"/>
                  <a:gd name="connsiteY3" fmla="*/ 2490277 h 2510589"/>
                  <a:gd name="connsiteX4" fmla="*/ 0 w 1997242"/>
                  <a:gd name="connsiteY4" fmla="*/ 0 h 2510589"/>
                  <a:gd name="connsiteX0" fmla="*/ 0 w 1997242"/>
                  <a:gd name="connsiteY0" fmla="*/ 0 h 2517543"/>
                  <a:gd name="connsiteX1" fmla="*/ 328864 w 1997242"/>
                  <a:gd name="connsiteY1" fmla="*/ 0 h 2517543"/>
                  <a:gd name="connsiteX2" fmla="*/ 1997242 w 1997242"/>
                  <a:gd name="connsiteY2" fmla="*/ 2510589 h 2517543"/>
                  <a:gd name="connsiteX3" fmla="*/ 1668381 w 1997242"/>
                  <a:gd name="connsiteY3" fmla="*/ 2517543 h 2517543"/>
                  <a:gd name="connsiteX4" fmla="*/ 0 w 1997242"/>
                  <a:gd name="connsiteY4" fmla="*/ 0 h 2517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7242" h="2517543">
                    <a:moveTo>
                      <a:pt x="0" y="0"/>
                    </a:moveTo>
                    <a:lnTo>
                      <a:pt x="328864" y="0"/>
                    </a:lnTo>
                    <a:cubicBezTo>
                      <a:pt x="1007980" y="256675"/>
                      <a:pt x="989263" y="1820778"/>
                      <a:pt x="1997242" y="2510589"/>
                    </a:cubicBezTo>
                    <a:cubicBezTo>
                      <a:pt x="1764631" y="2502568"/>
                      <a:pt x="1780676" y="2517543"/>
                      <a:pt x="1668381" y="2517543"/>
                    </a:cubicBezTo>
                    <a:cubicBezTo>
                      <a:pt x="1005308" y="2188679"/>
                      <a:pt x="743284" y="280738"/>
                      <a:pt x="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1" name="正方形/長方形 3">
                <a:extLst>
                  <a:ext uri="{FF2B5EF4-FFF2-40B4-BE49-F238E27FC236}">
                    <a16:creationId xmlns:a16="http://schemas.microsoft.com/office/drawing/2014/main" id="{705D7848-4E23-4963-A032-DC1A8104863F}"/>
                  </a:ext>
                </a:extLst>
              </p:cNvPr>
              <p:cNvSpPr/>
              <p:nvPr/>
            </p:nvSpPr>
            <p:spPr>
              <a:xfrm flipH="1">
                <a:off x="3149767" y="2505075"/>
                <a:ext cx="2136610" cy="1970672"/>
              </a:xfrm>
              <a:custGeom>
                <a:avLst/>
                <a:gdLst>
                  <a:gd name="connsiteX0" fmla="*/ 0 w 336884"/>
                  <a:gd name="connsiteY0" fmla="*/ 0 h 3104147"/>
                  <a:gd name="connsiteX1" fmla="*/ 336884 w 336884"/>
                  <a:gd name="connsiteY1" fmla="*/ 0 h 3104147"/>
                  <a:gd name="connsiteX2" fmla="*/ 336884 w 336884"/>
                  <a:gd name="connsiteY2" fmla="*/ 3104147 h 3104147"/>
                  <a:gd name="connsiteX3" fmla="*/ 0 w 336884"/>
                  <a:gd name="connsiteY3" fmla="*/ 3104147 h 3104147"/>
                  <a:gd name="connsiteX4" fmla="*/ 0 w 336884"/>
                  <a:gd name="connsiteY4" fmla="*/ 0 h 3104147"/>
                  <a:gd name="connsiteX0" fmla="*/ 721895 w 1058779"/>
                  <a:gd name="connsiteY0" fmla="*/ 0 h 3104147"/>
                  <a:gd name="connsiteX1" fmla="*/ 0 w 1058779"/>
                  <a:gd name="connsiteY1" fmla="*/ 160421 h 3104147"/>
                  <a:gd name="connsiteX2" fmla="*/ 1058779 w 1058779"/>
                  <a:gd name="connsiteY2" fmla="*/ 3104147 h 3104147"/>
                  <a:gd name="connsiteX3" fmla="*/ 721895 w 1058779"/>
                  <a:gd name="connsiteY3" fmla="*/ 3104147 h 3104147"/>
                  <a:gd name="connsiteX4" fmla="*/ 721895 w 1058779"/>
                  <a:gd name="connsiteY4" fmla="*/ 0 h 3104147"/>
                  <a:gd name="connsiteX0" fmla="*/ 0 w 393032"/>
                  <a:gd name="connsiteY0" fmla="*/ 0 h 3104147"/>
                  <a:gd name="connsiteX1" fmla="*/ 393032 w 393032"/>
                  <a:gd name="connsiteY1" fmla="*/ 40105 h 3104147"/>
                  <a:gd name="connsiteX2" fmla="*/ 336884 w 393032"/>
                  <a:gd name="connsiteY2" fmla="*/ 3104147 h 3104147"/>
                  <a:gd name="connsiteX3" fmla="*/ 0 w 393032"/>
                  <a:gd name="connsiteY3" fmla="*/ 3104147 h 3104147"/>
                  <a:gd name="connsiteX4" fmla="*/ 0 w 393032"/>
                  <a:gd name="connsiteY4" fmla="*/ 0 h 3104147"/>
                  <a:gd name="connsiteX0" fmla="*/ 0 w 2189748"/>
                  <a:gd name="connsiteY0" fmla="*/ 441158 h 3064042"/>
                  <a:gd name="connsiteX1" fmla="*/ 2189748 w 2189748"/>
                  <a:gd name="connsiteY1" fmla="*/ 0 h 3064042"/>
                  <a:gd name="connsiteX2" fmla="*/ 2133600 w 2189748"/>
                  <a:gd name="connsiteY2" fmla="*/ 3064042 h 3064042"/>
                  <a:gd name="connsiteX3" fmla="*/ 1796716 w 2189748"/>
                  <a:gd name="connsiteY3" fmla="*/ 3064042 h 3064042"/>
                  <a:gd name="connsiteX4" fmla="*/ 0 w 2189748"/>
                  <a:gd name="connsiteY4" fmla="*/ 441158 h 3064042"/>
                  <a:gd name="connsiteX0" fmla="*/ 0 w 2133600"/>
                  <a:gd name="connsiteY0" fmla="*/ 0 h 2622884"/>
                  <a:gd name="connsiteX1" fmla="*/ 385011 w 2133600"/>
                  <a:gd name="connsiteY1" fmla="*/ 0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385011 w 2133600"/>
                  <a:gd name="connsiteY1" fmla="*/ 0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385011 w 2133600"/>
                  <a:gd name="connsiteY1" fmla="*/ 0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529390 w 2133600"/>
                  <a:gd name="connsiteY1" fmla="*/ 88232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529390 w 2133600"/>
                  <a:gd name="connsiteY1" fmla="*/ 88232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529390 w 2133600"/>
                  <a:gd name="connsiteY1" fmla="*/ 88232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529390 w 2133600"/>
                  <a:gd name="connsiteY1" fmla="*/ 88232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529390 w 2133600"/>
                  <a:gd name="connsiteY1" fmla="*/ 88232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529390 w 2133600"/>
                  <a:gd name="connsiteY1" fmla="*/ 88232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542673"/>
                  <a:gd name="connsiteX1" fmla="*/ 529390 w 2133600"/>
                  <a:gd name="connsiteY1" fmla="*/ 8021 h 2542673"/>
                  <a:gd name="connsiteX2" fmla="*/ 2133600 w 2133600"/>
                  <a:gd name="connsiteY2" fmla="*/ 2542673 h 2542673"/>
                  <a:gd name="connsiteX3" fmla="*/ 1796716 w 2133600"/>
                  <a:gd name="connsiteY3" fmla="*/ 2542673 h 2542673"/>
                  <a:gd name="connsiteX4" fmla="*/ 0 w 2133600"/>
                  <a:gd name="connsiteY4" fmla="*/ 0 h 2542673"/>
                  <a:gd name="connsiteX0" fmla="*/ 0 w 2133600"/>
                  <a:gd name="connsiteY0" fmla="*/ 0 h 2542673"/>
                  <a:gd name="connsiteX1" fmla="*/ 529390 w 2133600"/>
                  <a:gd name="connsiteY1" fmla="*/ 8021 h 2542673"/>
                  <a:gd name="connsiteX2" fmla="*/ 2133600 w 2133600"/>
                  <a:gd name="connsiteY2" fmla="*/ 2542673 h 2542673"/>
                  <a:gd name="connsiteX3" fmla="*/ 1796716 w 2133600"/>
                  <a:gd name="connsiteY3" fmla="*/ 2542673 h 2542673"/>
                  <a:gd name="connsiteX4" fmla="*/ 0 w 2133600"/>
                  <a:gd name="connsiteY4" fmla="*/ 0 h 2542673"/>
                  <a:gd name="connsiteX0" fmla="*/ 0 w 2133600"/>
                  <a:gd name="connsiteY0" fmla="*/ 0 h 2542673"/>
                  <a:gd name="connsiteX1" fmla="*/ 529390 w 2133600"/>
                  <a:gd name="connsiteY1" fmla="*/ 8021 h 2542673"/>
                  <a:gd name="connsiteX2" fmla="*/ 2133600 w 2133600"/>
                  <a:gd name="connsiteY2" fmla="*/ 2542673 h 2542673"/>
                  <a:gd name="connsiteX3" fmla="*/ 1796716 w 2133600"/>
                  <a:gd name="connsiteY3" fmla="*/ 2542673 h 2542673"/>
                  <a:gd name="connsiteX4" fmla="*/ 0 w 2133600"/>
                  <a:gd name="connsiteY4" fmla="*/ 0 h 2542673"/>
                  <a:gd name="connsiteX0" fmla="*/ 0 w 2133600"/>
                  <a:gd name="connsiteY0" fmla="*/ 0 h 2542673"/>
                  <a:gd name="connsiteX1" fmla="*/ 417095 w 2133600"/>
                  <a:gd name="connsiteY1" fmla="*/ 40105 h 2542673"/>
                  <a:gd name="connsiteX2" fmla="*/ 2133600 w 2133600"/>
                  <a:gd name="connsiteY2" fmla="*/ 2542673 h 2542673"/>
                  <a:gd name="connsiteX3" fmla="*/ 1796716 w 2133600"/>
                  <a:gd name="connsiteY3" fmla="*/ 2542673 h 2542673"/>
                  <a:gd name="connsiteX4" fmla="*/ 0 w 2133600"/>
                  <a:gd name="connsiteY4" fmla="*/ 0 h 2542673"/>
                  <a:gd name="connsiteX0" fmla="*/ 0 w 2125578"/>
                  <a:gd name="connsiteY0" fmla="*/ 0 h 2510589"/>
                  <a:gd name="connsiteX1" fmla="*/ 409073 w 2125578"/>
                  <a:gd name="connsiteY1" fmla="*/ 8021 h 2510589"/>
                  <a:gd name="connsiteX2" fmla="*/ 2125578 w 2125578"/>
                  <a:gd name="connsiteY2" fmla="*/ 2510589 h 2510589"/>
                  <a:gd name="connsiteX3" fmla="*/ 1788694 w 2125578"/>
                  <a:gd name="connsiteY3" fmla="*/ 2510589 h 2510589"/>
                  <a:gd name="connsiteX4" fmla="*/ 0 w 2125578"/>
                  <a:gd name="connsiteY4" fmla="*/ 0 h 2510589"/>
                  <a:gd name="connsiteX0" fmla="*/ 0 w 2117557"/>
                  <a:gd name="connsiteY0" fmla="*/ 0 h 2510589"/>
                  <a:gd name="connsiteX1" fmla="*/ 401052 w 2117557"/>
                  <a:gd name="connsiteY1" fmla="*/ 8021 h 2510589"/>
                  <a:gd name="connsiteX2" fmla="*/ 2117557 w 2117557"/>
                  <a:gd name="connsiteY2" fmla="*/ 2510589 h 2510589"/>
                  <a:gd name="connsiteX3" fmla="*/ 1780673 w 2117557"/>
                  <a:gd name="connsiteY3" fmla="*/ 2510589 h 2510589"/>
                  <a:gd name="connsiteX4" fmla="*/ 0 w 2117557"/>
                  <a:gd name="connsiteY4" fmla="*/ 0 h 2510589"/>
                  <a:gd name="connsiteX0" fmla="*/ 0 w 2117557"/>
                  <a:gd name="connsiteY0" fmla="*/ 16042 h 2502568"/>
                  <a:gd name="connsiteX1" fmla="*/ 401052 w 2117557"/>
                  <a:gd name="connsiteY1" fmla="*/ 0 h 2502568"/>
                  <a:gd name="connsiteX2" fmla="*/ 2117557 w 2117557"/>
                  <a:gd name="connsiteY2" fmla="*/ 2502568 h 2502568"/>
                  <a:gd name="connsiteX3" fmla="*/ 1780673 w 2117557"/>
                  <a:gd name="connsiteY3" fmla="*/ 2502568 h 2502568"/>
                  <a:gd name="connsiteX4" fmla="*/ 0 w 2117557"/>
                  <a:gd name="connsiteY4" fmla="*/ 16042 h 2502568"/>
                  <a:gd name="connsiteX0" fmla="*/ 0 w 2109536"/>
                  <a:gd name="connsiteY0" fmla="*/ 0 h 2510589"/>
                  <a:gd name="connsiteX1" fmla="*/ 393031 w 2109536"/>
                  <a:gd name="connsiteY1" fmla="*/ 8021 h 2510589"/>
                  <a:gd name="connsiteX2" fmla="*/ 2109536 w 2109536"/>
                  <a:gd name="connsiteY2" fmla="*/ 2510589 h 2510589"/>
                  <a:gd name="connsiteX3" fmla="*/ 1772652 w 2109536"/>
                  <a:gd name="connsiteY3" fmla="*/ 2510589 h 2510589"/>
                  <a:gd name="connsiteX4" fmla="*/ 0 w 2109536"/>
                  <a:gd name="connsiteY4" fmla="*/ 0 h 2510589"/>
                  <a:gd name="connsiteX0" fmla="*/ 0 w 2109536"/>
                  <a:gd name="connsiteY0" fmla="*/ 0 h 2502568"/>
                  <a:gd name="connsiteX1" fmla="*/ 393031 w 2109536"/>
                  <a:gd name="connsiteY1" fmla="*/ 0 h 2502568"/>
                  <a:gd name="connsiteX2" fmla="*/ 2109536 w 2109536"/>
                  <a:gd name="connsiteY2" fmla="*/ 2502568 h 2502568"/>
                  <a:gd name="connsiteX3" fmla="*/ 1772652 w 2109536"/>
                  <a:gd name="connsiteY3" fmla="*/ 2502568 h 2502568"/>
                  <a:gd name="connsiteX4" fmla="*/ 0 w 2109536"/>
                  <a:gd name="connsiteY4" fmla="*/ 0 h 2502568"/>
                  <a:gd name="connsiteX0" fmla="*/ 0 w 2109536"/>
                  <a:gd name="connsiteY0" fmla="*/ 8021 h 2510589"/>
                  <a:gd name="connsiteX1" fmla="*/ 441158 w 2109536"/>
                  <a:gd name="connsiteY1" fmla="*/ 0 h 2510589"/>
                  <a:gd name="connsiteX2" fmla="*/ 2109536 w 2109536"/>
                  <a:gd name="connsiteY2" fmla="*/ 2510589 h 2510589"/>
                  <a:gd name="connsiteX3" fmla="*/ 1772652 w 2109536"/>
                  <a:gd name="connsiteY3" fmla="*/ 2510589 h 2510589"/>
                  <a:gd name="connsiteX4" fmla="*/ 0 w 2109536"/>
                  <a:gd name="connsiteY4" fmla="*/ 8021 h 2510589"/>
                  <a:gd name="connsiteX0" fmla="*/ 0 w 2109536"/>
                  <a:gd name="connsiteY0" fmla="*/ 8021 h 2510589"/>
                  <a:gd name="connsiteX1" fmla="*/ 441158 w 2109536"/>
                  <a:gd name="connsiteY1" fmla="*/ 0 h 2510589"/>
                  <a:gd name="connsiteX2" fmla="*/ 2109536 w 2109536"/>
                  <a:gd name="connsiteY2" fmla="*/ 2510589 h 2510589"/>
                  <a:gd name="connsiteX3" fmla="*/ 1772652 w 2109536"/>
                  <a:gd name="connsiteY3" fmla="*/ 2510589 h 2510589"/>
                  <a:gd name="connsiteX4" fmla="*/ 0 w 2109536"/>
                  <a:gd name="connsiteY4" fmla="*/ 8021 h 2510589"/>
                  <a:gd name="connsiteX0" fmla="*/ 0 w 2109536"/>
                  <a:gd name="connsiteY0" fmla="*/ 8021 h 2510589"/>
                  <a:gd name="connsiteX1" fmla="*/ 441158 w 2109536"/>
                  <a:gd name="connsiteY1" fmla="*/ 0 h 2510589"/>
                  <a:gd name="connsiteX2" fmla="*/ 2109536 w 2109536"/>
                  <a:gd name="connsiteY2" fmla="*/ 2510589 h 2510589"/>
                  <a:gd name="connsiteX3" fmla="*/ 1772652 w 2109536"/>
                  <a:gd name="connsiteY3" fmla="*/ 2510589 h 2510589"/>
                  <a:gd name="connsiteX4" fmla="*/ 0 w 2109536"/>
                  <a:gd name="connsiteY4" fmla="*/ 8021 h 2510589"/>
                  <a:gd name="connsiteX0" fmla="*/ 0 w 2109536"/>
                  <a:gd name="connsiteY0" fmla="*/ 8021 h 2510589"/>
                  <a:gd name="connsiteX1" fmla="*/ 441158 w 2109536"/>
                  <a:gd name="connsiteY1" fmla="*/ 0 h 2510589"/>
                  <a:gd name="connsiteX2" fmla="*/ 2109536 w 2109536"/>
                  <a:gd name="connsiteY2" fmla="*/ 2510589 h 2510589"/>
                  <a:gd name="connsiteX3" fmla="*/ 1772652 w 2109536"/>
                  <a:gd name="connsiteY3" fmla="*/ 2510589 h 2510589"/>
                  <a:gd name="connsiteX4" fmla="*/ 0 w 2109536"/>
                  <a:gd name="connsiteY4" fmla="*/ 8021 h 2510589"/>
                  <a:gd name="connsiteX0" fmla="*/ 0 w 2109536"/>
                  <a:gd name="connsiteY0" fmla="*/ 8021 h 2510589"/>
                  <a:gd name="connsiteX1" fmla="*/ 441158 w 2109536"/>
                  <a:gd name="connsiteY1" fmla="*/ 0 h 2510589"/>
                  <a:gd name="connsiteX2" fmla="*/ 2109536 w 2109536"/>
                  <a:gd name="connsiteY2" fmla="*/ 2510589 h 2510589"/>
                  <a:gd name="connsiteX3" fmla="*/ 1820779 w 2109536"/>
                  <a:gd name="connsiteY3" fmla="*/ 2510589 h 2510589"/>
                  <a:gd name="connsiteX4" fmla="*/ 0 w 2109536"/>
                  <a:gd name="connsiteY4" fmla="*/ 8021 h 2510589"/>
                  <a:gd name="connsiteX0" fmla="*/ 0 w 1997242"/>
                  <a:gd name="connsiteY0" fmla="*/ 0 h 2510589"/>
                  <a:gd name="connsiteX1" fmla="*/ 328864 w 1997242"/>
                  <a:gd name="connsiteY1" fmla="*/ 0 h 2510589"/>
                  <a:gd name="connsiteX2" fmla="*/ 1997242 w 1997242"/>
                  <a:gd name="connsiteY2" fmla="*/ 2510589 h 2510589"/>
                  <a:gd name="connsiteX3" fmla="*/ 1708485 w 1997242"/>
                  <a:gd name="connsiteY3" fmla="*/ 2510589 h 2510589"/>
                  <a:gd name="connsiteX4" fmla="*/ 0 w 1997242"/>
                  <a:gd name="connsiteY4" fmla="*/ 0 h 2510589"/>
                  <a:gd name="connsiteX0" fmla="*/ 0 w 1997242"/>
                  <a:gd name="connsiteY0" fmla="*/ 0 h 2510589"/>
                  <a:gd name="connsiteX1" fmla="*/ 328864 w 1997242"/>
                  <a:gd name="connsiteY1" fmla="*/ 0 h 2510589"/>
                  <a:gd name="connsiteX2" fmla="*/ 1997242 w 1997242"/>
                  <a:gd name="connsiteY2" fmla="*/ 2510589 h 2510589"/>
                  <a:gd name="connsiteX3" fmla="*/ 1708485 w 1997242"/>
                  <a:gd name="connsiteY3" fmla="*/ 2510589 h 2510589"/>
                  <a:gd name="connsiteX4" fmla="*/ 0 w 1997242"/>
                  <a:gd name="connsiteY4" fmla="*/ 0 h 2510589"/>
                  <a:gd name="connsiteX0" fmla="*/ 0 w 1997242"/>
                  <a:gd name="connsiteY0" fmla="*/ 0 h 2510589"/>
                  <a:gd name="connsiteX1" fmla="*/ 328864 w 1997242"/>
                  <a:gd name="connsiteY1" fmla="*/ 0 h 2510589"/>
                  <a:gd name="connsiteX2" fmla="*/ 1997242 w 1997242"/>
                  <a:gd name="connsiteY2" fmla="*/ 2510589 h 2510589"/>
                  <a:gd name="connsiteX3" fmla="*/ 1708485 w 1997242"/>
                  <a:gd name="connsiteY3" fmla="*/ 2510589 h 2510589"/>
                  <a:gd name="connsiteX4" fmla="*/ 0 w 1997242"/>
                  <a:gd name="connsiteY4" fmla="*/ 0 h 2510589"/>
                  <a:gd name="connsiteX0" fmla="*/ 0 w 1997242"/>
                  <a:gd name="connsiteY0" fmla="*/ 0 h 2510589"/>
                  <a:gd name="connsiteX1" fmla="*/ 328864 w 1997242"/>
                  <a:gd name="connsiteY1" fmla="*/ 0 h 2510589"/>
                  <a:gd name="connsiteX2" fmla="*/ 1997242 w 1997242"/>
                  <a:gd name="connsiteY2" fmla="*/ 2510589 h 2510589"/>
                  <a:gd name="connsiteX3" fmla="*/ 1708485 w 1997242"/>
                  <a:gd name="connsiteY3" fmla="*/ 2510589 h 2510589"/>
                  <a:gd name="connsiteX4" fmla="*/ 0 w 1997242"/>
                  <a:gd name="connsiteY4" fmla="*/ 0 h 2510589"/>
                  <a:gd name="connsiteX0" fmla="*/ 0 w 1997242"/>
                  <a:gd name="connsiteY0" fmla="*/ 0 h 2526631"/>
                  <a:gd name="connsiteX1" fmla="*/ 328864 w 1997242"/>
                  <a:gd name="connsiteY1" fmla="*/ 0 h 2526631"/>
                  <a:gd name="connsiteX2" fmla="*/ 1997242 w 1997242"/>
                  <a:gd name="connsiteY2" fmla="*/ 2510589 h 2526631"/>
                  <a:gd name="connsiteX3" fmla="*/ 1588170 w 1997242"/>
                  <a:gd name="connsiteY3" fmla="*/ 2526631 h 2526631"/>
                  <a:gd name="connsiteX4" fmla="*/ 0 w 1997242"/>
                  <a:gd name="connsiteY4" fmla="*/ 0 h 2526631"/>
                  <a:gd name="connsiteX0" fmla="*/ 0 w 1997242"/>
                  <a:gd name="connsiteY0" fmla="*/ 0 h 2526631"/>
                  <a:gd name="connsiteX1" fmla="*/ 328864 w 1997242"/>
                  <a:gd name="connsiteY1" fmla="*/ 0 h 2526631"/>
                  <a:gd name="connsiteX2" fmla="*/ 1997242 w 1997242"/>
                  <a:gd name="connsiteY2" fmla="*/ 2510589 h 2526631"/>
                  <a:gd name="connsiteX3" fmla="*/ 1676402 w 1997242"/>
                  <a:gd name="connsiteY3" fmla="*/ 2526631 h 2526631"/>
                  <a:gd name="connsiteX4" fmla="*/ 0 w 1997242"/>
                  <a:gd name="connsiteY4" fmla="*/ 0 h 2526631"/>
                  <a:gd name="connsiteX0" fmla="*/ 0 w 1997242"/>
                  <a:gd name="connsiteY0" fmla="*/ 0 h 2526631"/>
                  <a:gd name="connsiteX1" fmla="*/ 328864 w 1997242"/>
                  <a:gd name="connsiteY1" fmla="*/ 0 h 2526631"/>
                  <a:gd name="connsiteX2" fmla="*/ 1997242 w 1997242"/>
                  <a:gd name="connsiteY2" fmla="*/ 2510589 h 2526631"/>
                  <a:gd name="connsiteX3" fmla="*/ 1676402 w 1997242"/>
                  <a:gd name="connsiteY3" fmla="*/ 2526631 h 2526631"/>
                  <a:gd name="connsiteX4" fmla="*/ 0 w 1997242"/>
                  <a:gd name="connsiteY4" fmla="*/ 0 h 2526631"/>
                  <a:gd name="connsiteX0" fmla="*/ 0 w 1997242"/>
                  <a:gd name="connsiteY0" fmla="*/ 0 h 2526631"/>
                  <a:gd name="connsiteX1" fmla="*/ 328864 w 1997242"/>
                  <a:gd name="connsiteY1" fmla="*/ 0 h 2526631"/>
                  <a:gd name="connsiteX2" fmla="*/ 1997242 w 1997242"/>
                  <a:gd name="connsiteY2" fmla="*/ 2510589 h 2526631"/>
                  <a:gd name="connsiteX3" fmla="*/ 1676402 w 1997242"/>
                  <a:gd name="connsiteY3" fmla="*/ 2526631 h 2526631"/>
                  <a:gd name="connsiteX4" fmla="*/ 0 w 1997242"/>
                  <a:gd name="connsiteY4" fmla="*/ 0 h 2526631"/>
                  <a:gd name="connsiteX0" fmla="*/ 0 w 1997242"/>
                  <a:gd name="connsiteY0" fmla="*/ 0 h 2526631"/>
                  <a:gd name="connsiteX1" fmla="*/ 328864 w 1997242"/>
                  <a:gd name="connsiteY1" fmla="*/ 0 h 2526631"/>
                  <a:gd name="connsiteX2" fmla="*/ 1997242 w 1997242"/>
                  <a:gd name="connsiteY2" fmla="*/ 2510589 h 2526631"/>
                  <a:gd name="connsiteX3" fmla="*/ 1676402 w 1997242"/>
                  <a:gd name="connsiteY3" fmla="*/ 2526631 h 2526631"/>
                  <a:gd name="connsiteX4" fmla="*/ 0 w 1997242"/>
                  <a:gd name="connsiteY4" fmla="*/ 0 h 2526631"/>
                  <a:gd name="connsiteX0" fmla="*/ 0 w 1997242"/>
                  <a:gd name="connsiteY0" fmla="*/ 0 h 2510589"/>
                  <a:gd name="connsiteX1" fmla="*/ 328864 w 1997242"/>
                  <a:gd name="connsiteY1" fmla="*/ 0 h 2510589"/>
                  <a:gd name="connsiteX2" fmla="*/ 1997242 w 1997242"/>
                  <a:gd name="connsiteY2" fmla="*/ 2510589 h 2510589"/>
                  <a:gd name="connsiteX3" fmla="*/ 1668381 w 1997242"/>
                  <a:gd name="connsiteY3" fmla="*/ 2490277 h 2510589"/>
                  <a:gd name="connsiteX4" fmla="*/ 0 w 1997242"/>
                  <a:gd name="connsiteY4" fmla="*/ 0 h 2510589"/>
                  <a:gd name="connsiteX0" fmla="*/ 0 w 1997242"/>
                  <a:gd name="connsiteY0" fmla="*/ 0 h 2517543"/>
                  <a:gd name="connsiteX1" fmla="*/ 328864 w 1997242"/>
                  <a:gd name="connsiteY1" fmla="*/ 0 h 2517543"/>
                  <a:gd name="connsiteX2" fmla="*/ 1997242 w 1997242"/>
                  <a:gd name="connsiteY2" fmla="*/ 2510589 h 2517543"/>
                  <a:gd name="connsiteX3" fmla="*/ 1668381 w 1997242"/>
                  <a:gd name="connsiteY3" fmla="*/ 2517543 h 2517543"/>
                  <a:gd name="connsiteX4" fmla="*/ 0 w 1997242"/>
                  <a:gd name="connsiteY4" fmla="*/ 0 h 2517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7242" h="2517543">
                    <a:moveTo>
                      <a:pt x="0" y="0"/>
                    </a:moveTo>
                    <a:lnTo>
                      <a:pt x="328864" y="0"/>
                    </a:lnTo>
                    <a:cubicBezTo>
                      <a:pt x="1007980" y="256675"/>
                      <a:pt x="989263" y="1820778"/>
                      <a:pt x="1997242" y="2510589"/>
                    </a:cubicBezTo>
                    <a:cubicBezTo>
                      <a:pt x="1764631" y="2502568"/>
                      <a:pt x="1780676" y="2517543"/>
                      <a:pt x="1668381" y="2517543"/>
                    </a:cubicBezTo>
                    <a:cubicBezTo>
                      <a:pt x="1005308" y="2188679"/>
                      <a:pt x="743284" y="280738"/>
                      <a:pt x="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91" name="グループ化 90">
              <a:extLst>
                <a:ext uri="{FF2B5EF4-FFF2-40B4-BE49-F238E27FC236}">
                  <a16:creationId xmlns:a16="http://schemas.microsoft.com/office/drawing/2014/main" id="{60EC451B-1D08-44AB-BC7B-1247ABD5FDA4}"/>
                </a:ext>
              </a:extLst>
            </p:cNvPr>
            <p:cNvGrpSpPr/>
            <p:nvPr/>
          </p:nvGrpSpPr>
          <p:grpSpPr>
            <a:xfrm>
              <a:off x="5008397" y="3162299"/>
              <a:ext cx="3533775" cy="1637297"/>
              <a:chOff x="1238250" y="2505075"/>
              <a:chExt cx="4048127" cy="1970672"/>
            </a:xfrm>
          </p:grpSpPr>
          <p:sp>
            <p:nvSpPr>
              <p:cNvPr id="128" name="正方形/長方形 3">
                <a:extLst>
                  <a:ext uri="{FF2B5EF4-FFF2-40B4-BE49-F238E27FC236}">
                    <a16:creationId xmlns:a16="http://schemas.microsoft.com/office/drawing/2014/main" id="{5B47A134-2C52-4E6B-95A3-AAAB613DC540}"/>
                  </a:ext>
                </a:extLst>
              </p:cNvPr>
              <p:cNvSpPr/>
              <p:nvPr/>
            </p:nvSpPr>
            <p:spPr>
              <a:xfrm>
                <a:off x="1238250" y="2505075"/>
                <a:ext cx="1997242" cy="1970671"/>
              </a:xfrm>
              <a:custGeom>
                <a:avLst/>
                <a:gdLst>
                  <a:gd name="connsiteX0" fmla="*/ 0 w 336884"/>
                  <a:gd name="connsiteY0" fmla="*/ 0 h 3104147"/>
                  <a:gd name="connsiteX1" fmla="*/ 336884 w 336884"/>
                  <a:gd name="connsiteY1" fmla="*/ 0 h 3104147"/>
                  <a:gd name="connsiteX2" fmla="*/ 336884 w 336884"/>
                  <a:gd name="connsiteY2" fmla="*/ 3104147 h 3104147"/>
                  <a:gd name="connsiteX3" fmla="*/ 0 w 336884"/>
                  <a:gd name="connsiteY3" fmla="*/ 3104147 h 3104147"/>
                  <a:gd name="connsiteX4" fmla="*/ 0 w 336884"/>
                  <a:gd name="connsiteY4" fmla="*/ 0 h 3104147"/>
                  <a:gd name="connsiteX0" fmla="*/ 721895 w 1058779"/>
                  <a:gd name="connsiteY0" fmla="*/ 0 h 3104147"/>
                  <a:gd name="connsiteX1" fmla="*/ 0 w 1058779"/>
                  <a:gd name="connsiteY1" fmla="*/ 160421 h 3104147"/>
                  <a:gd name="connsiteX2" fmla="*/ 1058779 w 1058779"/>
                  <a:gd name="connsiteY2" fmla="*/ 3104147 h 3104147"/>
                  <a:gd name="connsiteX3" fmla="*/ 721895 w 1058779"/>
                  <a:gd name="connsiteY3" fmla="*/ 3104147 h 3104147"/>
                  <a:gd name="connsiteX4" fmla="*/ 721895 w 1058779"/>
                  <a:gd name="connsiteY4" fmla="*/ 0 h 3104147"/>
                  <a:gd name="connsiteX0" fmla="*/ 0 w 393032"/>
                  <a:gd name="connsiteY0" fmla="*/ 0 h 3104147"/>
                  <a:gd name="connsiteX1" fmla="*/ 393032 w 393032"/>
                  <a:gd name="connsiteY1" fmla="*/ 40105 h 3104147"/>
                  <a:gd name="connsiteX2" fmla="*/ 336884 w 393032"/>
                  <a:gd name="connsiteY2" fmla="*/ 3104147 h 3104147"/>
                  <a:gd name="connsiteX3" fmla="*/ 0 w 393032"/>
                  <a:gd name="connsiteY3" fmla="*/ 3104147 h 3104147"/>
                  <a:gd name="connsiteX4" fmla="*/ 0 w 393032"/>
                  <a:gd name="connsiteY4" fmla="*/ 0 h 3104147"/>
                  <a:gd name="connsiteX0" fmla="*/ 0 w 2189748"/>
                  <a:gd name="connsiteY0" fmla="*/ 441158 h 3064042"/>
                  <a:gd name="connsiteX1" fmla="*/ 2189748 w 2189748"/>
                  <a:gd name="connsiteY1" fmla="*/ 0 h 3064042"/>
                  <a:gd name="connsiteX2" fmla="*/ 2133600 w 2189748"/>
                  <a:gd name="connsiteY2" fmla="*/ 3064042 h 3064042"/>
                  <a:gd name="connsiteX3" fmla="*/ 1796716 w 2189748"/>
                  <a:gd name="connsiteY3" fmla="*/ 3064042 h 3064042"/>
                  <a:gd name="connsiteX4" fmla="*/ 0 w 2189748"/>
                  <a:gd name="connsiteY4" fmla="*/ 441158 h 3064042"/>
                  <a:gd name="connsiteX0" fmla="*/ 0 w 2133600"/>
                  <a:gd name="connsiteY0" fmla="*/ 0 h 2622884"/>
                  <a:gd name="connsiteX1" fmla="*/ 385011 w 2133600"/>
                  <a:gd name="connsiteY1" fmla="*/ 0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385011 w 2133600"/>
                  <a:gd name="connsiteY1" fmla="*/ 0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385011 w 2133600"/>
                  <a:gd name="connsiteY1" fmla="*/ 0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529390 w 2133600"/>
                  <a:gd name="connsiteY1" fmla="*/ 88232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529390 w 2133600"/>
                  <a:gd name="connsiteY1" fmla="*/ 88232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529390 w 2133600"/>
                  <a:gd name="connsiteY1" fmla="*/ 88232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529390 w 2133600"/>
                  <a:gd name="connsiteY1" fmla="*/ 88232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529390 w 2133600"/>
                  <a:gd name="connsiteY1" fmla="*/ 88232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529390 w 2133600"/>
                  <a:gd name="connsiteY1" fmla="*/ 88232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542673"/>
                  <a:gd name="connsiteX1" fmla="*/ 529390 w 2133600"/>
                  <a:gd name="connsiteY1" fmla="*/ 8021 h 2542673"/>
                  <a:gd name="connsiteX2" fmla="*/ 2133600 w 2133600"/>
                  <a:gd name="connsiteY2" fmla="*/ 2542673 h 2542673"/>
                  <a:gd name="connsiteX3" fmla="*/ 1796716 w 2133600"/>
                  <a:gd name="connsiteY3" fmla="*/ 2542673 h 2542673"/>
                  <a:gd name="connsiteX4" fmla="*/ 0 w 2133600"/>
                  <a:gd name="connsiteY4" fmla="*/ 0 h 2542673"/>
                  <a:gd name="connsiteX0" fmla="*/ 0 w 2133600"/>
                  <a:gd name="connsiteY0" fmla="*/ 0 h 2542673"/>
                  <a:gd name="connsiteX1" fmla="*/ 529390 w 2133600"/>
                  <a:gd name="connsiteY1" fmla="*/ 8021 h 2542673"/>
                  <a:gd name="connsiteX2" fmla="*/ 2133600 w 2133600"/>
                  <a:gd name="connsiteY2" fmla="*/ 2542673 h 2542673"/>
                  <a:gd name="connsiteX3" fmla="*/ 1796716 w 2133600"/>
                  <a:gd name="connsiteY3" fmla="*/ 2542673 h 2542673"/>
                  <a:gd name="connsiteX4" fmla="*/ 0 w 2133600"/>
                  <a:gd name="connsiteY4" fmla="*/ 0 h 2542673"/>
                  <a:gd name="connsiteX0" fmla="*/ 0 w 2133600"/>
                  <a:gd name="connsiteY0" fmla="*/ 0 h 2542673"/>
                  <a:gd name="connsiteX1" fmla="*/ 529390 w 2133600"/>
                  <a:gd name="connsiteY1" fmla="*/ 8021 h 2542673"/>
                  <a:gd name="connsiteX2" fmla="*/ 2133600 w 2133600"/>
                  <a:gd name="connsiteY2" fmla="*/ 2542673 h 2542673"/>
                  <a:gd name="connsiteX3" fmla="*/ 1796716 w 2133600"/>
                  <a:gd name="connsiteY3" fmla="*/ 2542673 h 2542673"/>
                  <a:gd name="connsiteX4" fmla="*/ 0 w 2133600"/>
                  <a:gd name="connsiteY4" fmla="*/ 0 h 2542673"/>
                  <a:gd name="connsiteX0" fmla="*/ 0 w 2133600"/>
                  <a:gd name="connsiteY0" fmla="*/ 0 h 2542673"/>
                  <a:gd name="connsiteX1" fmla="*/ 417095 w 2133600"/>
                  <a:gd name="connsiteY1" fmla="*/ 40105 h 2542673"/>
                  <a:gd name="connsiteX2" fmla="*/ 2133600 w 2133600"/>
                  <a:gd name="connsiteY2" fmla="*/ 2542673 h 2542673"/>
                  <a:gd name="connsiteX3" fmla="*/ 1796716 w 2133600"/>
                  <a:gd name="connsiteY3" fmla="*/ 2542673 h 2542673"/>
                  <a:gd name="connsiteX4" fmla="*/ 0 w 2133600"/>
                  <a:gd name="connsiteY4" fmla="*/ 0 h 2542673"/>
                  <a:gd name="connsiteX0" fmla="*/ 0 w 2125578"/>
                  <a:gd name="connsiteY0" fmla="*/ 0 h 2510589"/>
                  <a:gd name="connsiteX1" fmla="*/ 409073 w 2125578"/>
                  <a:gd name="connsiteY1" fmla="*/ 8021 h 2510589"/>
                  <a:gd name="connsiteX2" fmla="*/ 2125578 w 2125578"/>
                  <a:gd name="connsiteY2" fmla="*/ 2510589 h 2510589"/>
                  <a:gd name="connsiteX3" fmla="*/ 1788694 w 2125578"/>
                  <a:gd name="connsiteY3" fmla="*/ 2510589 h 2510589"/>
                  <a:gd name="connsiteX4" fmla="*/ 0 w 2125578"/>
                  <a:gd name="connsiteY4" fmla="*/ 0 h 2510589"/>
                  <a:gd name="connsiteX0" fmla="*/ 0 w 2117557"/>
                  <a:gd name="connsiteY0" fmla="*/ 0 h 2510589"/>
                  <a:gd name="connsiteX1" fmla="*/ 401052 w 2117557"/>
                  <a:gd name="connsiteY1" fmla="*/ 8021 h 2510589"/>
                  <a:gd name="connsiteX2" fmla="*/ 2117557 w 2117557"/>
                  <a:gd name="connsiteY2" fmla="*/ 2510589 h 2510589"/>
                  <a:gd name="connsiteX3" fmla="*/ 1780673 w 2117557"/>
                  <a:gd name="connsiteY3" fmla="*/ 2510589 h 2510589"/>
                  <a:gd name="connsiteX4" fmla="*/ 0 w 2117557"/>
                  <a:gd name="connsiteY4" fmla="*/ 0 h 2510589"/>
                  <a:gd name="connsiteX0" fmla="*/ 0 w 2117557"/>
                  <a:gd name="connsiteY0" fmla="*/ 16042 h 2502568"/>
                  <a:gd name="connsiteX1" fmla="*/ 401052 w 2117557"/>
                  <a:gd name="connsiteY1" fmla="*/ 0 h 2502568"/>
                  <a:gd name="connsiteX2" fmla="*/ 2117557 w 2117557"/>
                  <a:gd name="connsiteY2" fmla="*/ 2502568 h 2502568"/>
                  <a:gd name="connsiteX3" fmla="*/ 1780673 w 2117557"/>
                  <a:gd name="connsiteY3" fmla="*/ 2502568 h 2502568"/>
                  <a:gd name="connsiteX4" fmla="*/ 0 w 2117557"/>
                  <a:gd name="connsiteY4" fmla="*/ 16042 h 2502568"/>
                  <a:gd name="connsiteX0" fmla="*/ 0 w 2109536"/>
                  <a:gd name="connsiteY0" fmla="*/ 0 h 2510589"/>
                  <a:gd name="connsiteX1" fmla="*/ 393031 w 2109536"/>
                  <a:gd name="connsiteY1" fmla="*/ 8021 h 2510589"/>
                  <a:gd name="connsiteX2" fmla="*/ 2109536 w 2109536"/>
                  <a:gd name="connsiteY2" fmla="*/ 2510589 h 2510589"/>
                  <a:gd name="connsiteX3" fmla="*/ 1772652 w 2109536"/>
                  <a:gd name="connsiteY3" fmla="*/ 2510589 h 2510589"/>
                  <a:gd name="connsiteX4" fmla="*/ 0 w 2109536"/>
                  <a:gd name="connsiteY4" fmla="*/ 0 h 2510589"/>
                  <a:gd name="connsiteX0" fmla="*/ 0 w 2109536"/>
                  <a:gd name="connsiteY0" fmla="*/ 0 h 2502568"/>
                  <a:gd name="connsiteX1" fmla="*/ 393031 w 2109536"/>
                  <a:gd name="connsiteY1" fmla="*/ 0 h 2502568"/>
                  <a:gd name="connsiteX2" fmla="*/ 2109536 w 2109536"/>
                  <a:gd name="connsiteY2" fmla="*/ 2502568 h 2502568"/>
                  <a:gd name="connsiteX3" fmla="*/ 1772652 w 2109536"/>
                  <a:gd name="connsiteY3" fmla="*/ 2502568 h 2502568"/>
                  <a:gd name="connsiteX4" fmla="*/ 0 w 2109536"/>
                  <a:gd name="connsiteY4" fmla="*/ 0 h 2502568"/>
                  <a:gd name="connsiteX0" fmla="*/ 0 w 2109536"/>
                  <a:gd name="connsiteY0" fmla="*/ 8021 h 2510589"/>
                  <a:gd name="connsiteX1" fmla="*/ 441158 w 2109536"/>
                  <a:gd name="connsiteY1" fmla="*/ 0 h 2510589"/>
                  <a:gd name="connsiteX2" fmla="*/ 2109536 w 2109536"/>
                  <a:gd name="connsiteY2" fmla="*/ 2510589 h 2510589"/>
                  <a:gd name="connsiteX3" fmla="*/ 1772652 w 2109536"/>
                  <a:gd name="connsiteY3" fmla="*/ 2510589 h 2510589"/>
                  <a:gd name="connsiteX4" fmla="*/ 0 w 2109536"/>
                  <a:gd name="connsiteY4" fmla="*/ 8021 h 2510589"/>
                  <a:gd name="connsiteX0" fmla="*/ 0 w 2109536"/>
                  <a:gd name="connsiteY0" fmla="*/ 8021 h 2510589"/>
                  <a:gd name="connsiteX1" fmla="*/ 441158 w 2109536"/>
                  <a:gd name="connsiteY1" fmla="*/ 0 h 2510589"/>
                  <a:gd name="connsiteX2" fmla="*/ 2109536 w 2109536"/>
                  <a:gd name="connsiteY2" fmla="*/ 2510589 h 2510589"/>
                  <a:gd name="connsiteX3" fmla="*/ 1772652 w 2109536"/>
                  <a:gd name="connsiteY3" fmla="*/ 2510589 h 2510589"/>
                  <a:gd name="connsiteX4" fmla="*/ 0 w 2109536"/>
                  <a:gd name="connsiteY4" fmla="*/ 8021 h 2510589"/>
                  <a:gd name="connsiteX0" fmla="*/ 0 w 2109536"/>
                  <a:gd name="connsiteY0" fmla="*/ 8021 h 2510589"/>
                  <a:gd name="connsiteX1" fmla="*/ 441158 w 2109536"/>
                  <a:gd name="connsiteY1" fmla="*/ 0 h 2510589"/>
                  <a:gd name="connsiteX2" fmla="*/ 2109536 w 2109536"/>
                  <a:gd name="connsiteY2" fmla="*/ 2510589 h 2510589"/>
                  <a:gd name="connsiteX3" fmla="*/ 1772652 w 2109536"/>
                  <a:gd name="connsiteY3" fmla="*/ 2510589 h 2510589"/>
                  <a:gd name="connsiteX4" fmla="*/ 0 w 2109536"/>
                  <a:gd name="connsiteY4" fmla="*/ 8021 h 2510589"/>
                  <a:gd name="connsiteX0" fmla="*/ 0 w 2109536"/>
                  <a:gd name="connsiteY0" fmla="*/ 8021 h 2510589"/>
                  <a:gd name="connsiteX1" fmla="*/ 441158 w 2109536"/>
                  <a:gd name="connsiteY1" fmla="*/ 0 h 2510589"/>
                  <a:gd name="connsiteX2" fmla="*/ 2109536 w 2109536"/>
                  <a:gd name="connsiteY2" fmla="*/ 2510589 h 2510589"/>
                  <a:gd name="connsiteX3" fmla="*/ 1772652 w 2109536"/>
                  <a:gd name="connsiteY3" fmla="*/ 2510589 h 2510589"/>
                  <a:gd name="connsiteX4" fmla="*/ 0 w 2109536"/>
                  <a:gd name="connsiteY4" fmla="*/ 8021 h 2510589"/>
                  <a:gd name="connsiteX0" fmla="*/ 0 w 2109536"/>
                  <a:gd name="connsiteY0" fmla="*/ 8021 h 2510589"/>
                  <a:gd name="connsiteX1" fmla="*/ 441158 w 2109536"/>
                  <a:gd name="connsiteY1" fmla="*/ 0 h 2510589"/>
                  <a:gd name="connsiteX2" fmla="*/ 2109536 w 2109536"/>
                  <a:gd name="connsiteY2" fmla="*/ 2510589 h 2510589"/>
                  <a:gd name="connsiteX3" fmla="*/ 1820779 w 2109536"/>
                  <a:gd name="connsiteY3" fmla="*/ 2510589 h 2510589"/>
                  <a:gd name="connsiteX4" fmla="*/ 0 w 2109536"/>
                  <a:gd name="connsiteY4" fmla="*/ 8021 h 2510589"/>
                  <a:gd name="connsiteX0" fmla="*/ 0 w 1997242"/>
                  <a:gd name="connsiteY0" fmla="*/ 0 h 2510589"/>
                  <a:gd name="connsiteX1" fmla="*/ 328864 w 1997242"/>
                  <a:gd name="connsiteY1" fmla="*/ 0 h 2510589"/>
                  <a:gd name="connsiteX2" fmla="*/ 1997242 w 1997242"/>
                  <a:gd name="connsiteY2" fmla="*/ 2510589 h 2510589"/>
                  <a:gd name="connsiteX3" fmla="*/ 1708485 w 1997242"/>
                  <a:gd name="connsiteY3" fmla="*/ 2510589 h 2510589"/>
                  <a:gd name="connsiteX4" fmla="*/ 0 w 1997242"/>
                  <a:gd name="connsiteY4" fmla="*/ 0 h 2510589"/>
                  <a:gd name="connsiteX0" fmla="*/ 0 w 1997242"/>
                  <a:gd name="connsiteY0" fmla="*/ 0 h 2510589"/>
                  <a:gd name="connsiteX1" fmla="*/ 328864 w 1997242"/>
                  <a:gd name="connsiteY1" fmla="*/ 0 h 2510589"/>
                  <a:gd name="connsiteX2" fmla="*/ 1997242 w 1997242"/>
                  <a:gd name="connsiteY2" fmla="*/ 2510589 h 2510589"/>
                  <a:gd name="connsiteX3" fmla="*/ 1708485 w 1997242"/>
                  <a:gd name="connsiteY3" fmla="*/ 2510589 h 2510589"/>
                  <a:gd name="connsiteX4" fmla="*/ 0 w 1997242"/>
                  <a:gd name="connsiteY4" fmla="*/ 0 h 2510589"/>
                  <a:gd name="connsiteX0" fmla="*/ 0 w 1997242"/>
                  <a:gd name="connsiteY0" fmla="*/ 0 h 2510589"/>
                  <a:gd name="connsiteX1" fmla="*/ 328864 w 1997242"/>
                  <a:gd name="connsiteY1" fmla="*/ 0 h 2510589"/>
                  <a:gd name="connsiteX2" fmla="*/ 1997242 w 1997242"/>
                  <a:gd name="connsiteY2" fmla="*/ 2510589 h 2510589"/>
                  <a:gd name="connsiteX3" fmla="*/ 1708485 w 1997242"/>
                  <a:gd name="connsiteY3" fmla="*/ 2510589 h 2510589"/>
                  <a:gd name="connsiteX4" fmla="*/ 0 w 1997242"/>
                  <a:gd name="connsiteY4" fmla="*/ 0 h 2510589"/>
                  <a:gd name="connsiteX0" fmla="*/ 0 w 1997242"/>
                  <a:gd name="connsiteY0" fmla="*/ 0 h 2510589"/>
                  <a:gd name="connsiteX1" fmla="*/ 328864 w 1997242"/>
                  <a:gd name="connsiteY1" fmla="*/ 0 h 2510589"/>
                  <a:gd name="connsiteX2" fmla="*/ 1997242 w 1997242"/>
                  <a:gd name="connsiteY2" fmla="*/ 2510589 h 2510589"/>
                  <a:gd name="connsiteX3" fmla="*/ 1708485 w 1997242"/>
                  <a:gd name="connsiteY3" fmla="*/ 2510589 h 2510589"/>
                  <a:gd name="connsiteX4" fmla="*/ 0 w 1997242"/>
                  <a:gd name="connsiteY4" fmla="*/ 0 h 2510589"/>
                  <a:gd name="connsiteX0" fmla="*/ 0 w 1997242"/>
                  <a:gd name="connsiteY0" fmla="*/ 0 h 2526631"/>
                  <a:gd name="connsiteX1" fmla="*/ 328864 w 1997242"/>
                  <a:gd name="connsiteY1" fmla="*/ 0 h 2526631"/>
                  <a:gd name="connsiteX2" fmla="*/ 1997242 w 1997242"/>
                  <a:gd name="connsiteY2" fmla="*/ 2510589 h 2526631"/>
                  <a:gd name="connsiteX3" fmla="*/ 1588170 w 1997242"/>
                  <a:gd name="connsiteY3" fmla="*/ 2526631 h 2526631"/>
                  <a:gd name="connsiteX4" fmla="*/ 0 w 1997242"/>
                  <a:gd name="connsiteY4" fmla="*/ 0 h 2526631"/>
                  <a:gd name="connsiteX0" fmla="*/ 0 w 1997242"/>
                  <a:gd name="connsiteY0" fmla="*/ 0 h 2526631"/>
                  <a:gd name="connsiteX1" fmla="*/ 328864 w 1997242"/>
                  <a:gd name="connsiteY1" fmla="*/ 0 h 2526631"/>
                  <a:gd name="connsiteX2" fmla="*/ 1997242 w 1997242"/>
                  <a:gd name="connsiteY2" fmla="*/ 2510589 h 2526631"/>
                  <a:gd name="connsiteX3" fmla="*/ 1676402 w 1997242"/>
                  <a:gd name="connsiteY3" fmla="*/ 2526631 h 2526631"/>
                  <a:gd name="connsiteX4" fmla="*/ 0 w 1997242"/>
                  <a:gd name="connsiteY4" fmla="*/ 0 h 2526631"/>
                  <a:gd name="connsiteX0" fmla="*/ 0 w 1997242"/>
                  <a:gd name="connsiteY0" fmla="*/ 0 h 2526631"/>
                  <a:gd name="connsiteX1" fmla="*/ 328864 w 1997242"/>
                  <a:gd name="connsiteY1" fmla="*/ 0 h 2526631"/>
                  <a:gd name="connsiteX2" fmla="*/ 1997242 w 1997242"/>
                  <a:gd name="connsiteY2" fmla="*/ 2510589 h 2526631"/>
                  <a:gd name="connsiteX3" fmla="*/ 1676402 w 1997242"/>
                  <a:gd name="connsiteY3" fmla="*/ 2526631 h 2526631"/>
                  <a:gd name="connsiteX4" fmla="*/ 0 w 1997242"/>
                  <a:gd name="connsiteY4" fmla="*/ 0 h 2526631"/>
                  <a:gd name="connsiteX0" fmla="*/ 0 w 1997242"/>
                  <a:gd name="connsiteY0" fmla="*/ 0 h 2526631"/>
                  <a:gd name="connsiteX1" fmla="*/ 328864 w 1997242"/>
                  <a:gd name="connsiteY1" fmla="*/ 0 h 2526631"/>
                  <a:gd name="connsiteX2" fmla="*/ 1997242 w 1997242"/>
                  <a:gd name="connsiteY2" fmla="*/ 2510589 h 2526631"/>
                  <a:gd name="connsiteX3" fmla="*/ 1676402 w 1997242"/>
                  <a:gd name="connsiteY3" fmla="*/ 2526631 h 2526631"/>
                  <a:gd name="connsiteX4" fmla="*/ 0 w 1997242"/>
                  <a:gd name="connsiteY4" fmla="*/ 0 h 2526631"/>
                  <a:gd name="connsiteX0" fmla="*/ 0 w 1997242"/>
                  <a:gd name="connsiteY0" fmla="*/ 0 h 2526631"/>
                  <a:gd name="connsiteX1" fmla="*/ 328864 w 1997242"/>
                  <a:gd name="connsiteY1" fmla="*/ 0 h 2526631"/>
                  <a:gd name="connsiteX2" fmla="*/ 1997242 w 1997242"/>
                  <a:gd name="connsiteY2" fmla="*/ 2510589 h 2526631"/>
                  <a:gd name="connsiteX3" fmla="*/ 1676402 w 1997242"/>
                  <a:gd name="connsiteY3" fmla="*/ 2526631 h 2526631"/>
                  <a:gd name="connsiteX4" fmla="*/ 0 w 1997242"/>
                  <a:gd name="connsiteY4" fmla="*/ 0 h 2526631"/>
                  <a:gd name="connsiteX0" fmla="*/ 0 w 1997242"/>
                  <a:gd name="connsiteY0" fmla="*/ 0 h 2510589"/>
                  <a:gd name="connsiteX1" fmla="*/ 328864 w 1997242"/>
                  <a:gd name="connsiteY1" fmla="*/ 0 h 2510589"/>
                  <a:gd name="connsiteX2" fmla="*/ 1997242 w 1997242"/>
                  <a:gd name="connsiteY2" fmla="*/ 2510589 h 2510589"/>
                  <a:gd name="connsiteX3" fmla="*/ 1668381 w 1997242"/>
                  <a:gd name="connsiteY3" fmla="*/ 2490277 h 2510589"/>
                  <a:gd name="connsiteX4" fmla="*/ 0 w 1997242"/>
                  <a:gd name="connsiteY4" fmla="*/ 0 h 2510589"/>
                  <a:gd name="connsiteX0" fmla="*/ 0 w 1997242"/>
                  <a:gd name="connsiteY0" fmla="*/ 0 h 2517543"/>
                  <a:gd name="connsiteX1" fmla="*/ 328864 w 1997242"/>
                  <a:gd name="connsiteY1" fmla="*/ 0 h 2517543"/>
                  <a:gd name="connsiteX2" fmla="*/ 1997242 w 1997242"/>
                  <a:gd name="connsiteY2" fmla="*/ 2510589 h 2517543"/>
                  <a:gd name="connsiteX3" fmla="*/ 1668381 w 1997242"/>
                  <a:gd name="connsiteY3" fmla="*/ 2517543 h 2517543"/>
                  <a:gd name="connsiteX4" fmla="*/ 0 w 1997242"/>
                  <a:gd name="connsiteY4" fmla="*/ 0 h 2517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7242" h="2517543">
                    <a:moveTo>
                      <a:pt x="0" y="0"/>
                    </a:moveTo>
                    <a:lnTo>
                      <a:pt x="328864" y="0"/>
                    </a:lnTo>
                    <a:cubicBezTo>
                      <a:pt x="1007980" y="256675"/>
                      <a:pt x="989263" y="1820778"/>
                      <a:pt x="1997242" y="2510589"/>
                    </a:cubicBezTo>
                    <a:cubicBezTo>
                      <a:pt x="1764631" y="2502568"/>
                      <a:pt x="1780676" y="2517543"/>
                      <a:pt x="1668381" y="2517543"/>
                    </a:cubicBezTo>
                    <a:cubicBezTo>
                      <a:pt x="1005308" y="2188679"/>
                      <a:pt x="743284" y="280738"/>
                      <a:pt x="0" y="0"/>
                    </a:cubicBezTo>
                    <a:close/>
                  </a:path>
                </a:pathLst>
              </a:custGeo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9" name="正方形/長方形 3">
                <a:extLst>
                  <a:ext uri="{FF2B5EF4-FFF2-40B4-BE49-F238E27FC236}">
                    <a16:creationId xmlns:a16="http://schemas.microsoft.com/office/drawing/2014/main" id="{4EA65844-28A7-4E6D-8749-00A85F04AFFF}"/>
                  </a:ext>
                </a:extLst>
              </p:cNvPr>
              <p:cNvSpPr/>
              <p:nvPr/>
            </p:nvSpPr>
            <p:spPr>
              <a:xfrm flipH="1">
                <a:off x="3149767" y="2505075"/>
                <a:ext cx="2136610" cy="1970672"/>
              </a:xfrm>
              <a:custGeom>
                <a:avLst/>
                <a:gdLst>
                  <a:gd name="connsiteX0" fmla="*/ 0 w 336884"/>
                  <a:gd name="connsiteY0" fmla="*/ 0 h 3104147"/>
                  <a:gd name="connsiteX1" fmla="*/ 336884 w 336884"/>
                  <a:gd name="connsiteY1" fmla="*/ 0 h 3104147"/>
                  <a:gd name="connsiteX2" fmla="*/ 336884 w 336884"/>
                  <a:gd name="connsiteY2" fmla="*/ 3104147 h 3104147"/>
                  <a:gd name="connsiteX3" fmla="*/ 0 w 336884"/>
                  <a:gd name="connsiteY3" fmla="*/ 3104147 h 3104147"/>
                  <a:gd name="connsiteX4" fmla="*/ 0 w 336884"/>
                  <a:gd name="connsiteY4" fmla="*/ 0 h 3104147"/>
                  <a:gd name="connsiteX0" fmla="*/ 721895 w 1058779"/>
                  <a:gd name="connsiteY0" fmla="*/ 0 h 3104147"/>
                  <a:gd name="connsiteX1" fmla="*/ 0 w 1058779"/>
                  <a:gd name="connsiteY1" fmla="*/ 160421 h 3104147"/>
                  <a:gd name="connsiteX2" fmla="*/ 1058779 w 1058779"/>
                  <a:gd name="connsiteY2" fmla="*/ 3104147 h 3104147"/>
                  <a:gd name="connsiteX3" fmla="*/ 721895 w 1058779"/>
                  <a:gd name="connsiteY3" fmla="*/ 3104147 h 3104147"/>
                  <a:gd name="connsiteX4" fmla="*/ 721895 w 1058779"/>
                  <a:gd name="connsiteY4" fmla="*/ 0 h 3104147"/>
                  <a:gd name="connsiteX0" fmla="*/ 0 w 393032"/>
                  <a:gd name="connsiteY0" fmla="*/ 0 h 3104147"/>
                  <a:gd name="connsiteX1" fmla="*/ 393032 w 393032"/>
                  <a:gd name="connsiteY1" fmla="*/ 40105 h 3104147"/>
                  <a:gd name="connsiteX2" fmla="*/ 336884 w 393032"/>
                  <a:gd name="connsiteY2" fmla="*/ 3104147 h 3104147"/>
                  <a:gd name="connsiteX3" fmla="*/ 0 w 393032"/>
                  <a:gd name="connsiteY3" fmla="*/ 3104147 h 3104147"/>
                  <a:gd name="connsiteX4" fmla="*/ 0 w 393032"/>
                  <a:gd name="connsiteY4" fmla="*/ 0 h 3104147"/>
                  <a:gd name="connsiteX0" fmla="*/ 0 w 2189748"/>
                  <a:gd name="connsiteY0" fmla="*/ 441158 h 3064042"/>
                  <a:gd name="connsiteX1" fmla="*/ 2189748 w 2189748"/>
                  <a:gd name="connsiteY1" fmla="*/ 0 h 3064042"/>
                  <a:gd name="connsiteX2" fmla="*/ 2133600 w 2189748"/>
                  <a:gd name="connsiteY2" fmla="*/ 3064042 h 3064042"/>
                  <a:gd name="connsiteX3" fmla="*/ 1796716 w 2189748"/>
                  <a:gd name="connsiteY3" fmla="*/ 3064042 h 3064042"/>
                  <a:gd name="connsiteX4" fmla="*/ 0 w 2189748"/>
                  <a:gd name="connsiteY4" fmla="*/ 441158 h 3064042"/>
                  <a:gd name="connsiteX0" fmla="*/ 0 w 2133600"/>
                  <a:gd name="connsiteY0" fmla="*/ 0 h 2622884"/>
                  <a:gd name="connsiteX1" fmla="*/ 385011 w 2133600"/>
                  <a:gd name="connsiteY1" fmla="*/ 0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385011 w 2133600"/>
                  <a:gd name="connsiteY1" fmla="*/ 0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385011 w 2133600"/>
                  <a:gd name="connsiteY1" fmla="*/ 0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529390 w 2133600"/>
                  <a:gd name="connsiteY1" fmla="*/ 88232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529390 w 2133600"/>
                  <a:gd name="connsiteY1" fmla="*/ 88232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529390 w 2133600"/>
                  <a:gd name="connsiteY1" fmla="*/ 88232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529390 w 2133600"/>
                  <a:gd name="connsiteY1" fmla="*/ 88232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529390 w 2133600"/>
                  <a:gd name="connsiteY1" fmla="*/ 88232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529390 w 2133600"/>
                  <a:gd name="connsiteY1" fmla="*/ 88232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542673"/>
                  <a:gd name="connsiteX1" fmla="*/ 529390 w 2133600"/>
                  <a:gd name="connsiteY1" fmla="*/ 8021 h 2542673"/>
                  <a:gd name="connsiteX2" fmla="*/ 2133600 w 2133600"/>
                  <a:gd name="connsiteY2" fmla="*/ 2542673 h 2542673"/>
                  <a:gd name="connsiteX3" fmla="*/ 1796716 w 2133600"/>
                  <a:gd name="connsiteY3" fmla="*/ 2542673 h 2542673"/>
                  <a:gd name="connsiteX4" fmla="*/ 0 w 2133600"/>
                  <a:gd name="connsiteY4" fmla="*/ 0 h 2542673"/>
                  <a:gd name="connsiteX0" fmla="*/ 0 w 2133600"/>
                  <a:gd name="connsiteY0" fmla="*/ 0 h 2542673"/>
                  <a:gd name="connsiteX1" fmla="*/ 529390 w 2133600"/>
                  <a:gd name="connsiteY1" fmla="*/ 8021 h 2542673"/>
                  <a:gd name="connsiteX2" fmla="*/ 2133600 w 2133600"/>
                  <a:gd name="connsiteY2" fmla="*/ 2542673 h 2542673"/>
                  <a:gd name="connsiteX3" fmla="*/ 1796716 w 2133600"/>
                  <a:gd name="connsiteY3" fmla="*/ 2542673 h 2542673"/>
                  <a:gd name="connsiteX4" fmla="*/ 0 w 2133600"/>
                  <a:gd name="connsiteY4" fmla="*/ 0 h 2542673"/>
                  <a:gd name="connsiteX0" fmla="*/ 0 w 2133600"/>
                  <a:gd name="connsiteY0" fmla="*/ 0 h 2542673"/>
                  <a:gd name="connsiteX1" fmla="*/ 529390 w 2133600"/>
                  <a:gd name="connsiteY1" fmla="*/ 8021 h 2542673"/>
                  <a:gd name="connsiteX2" fmla="*/ 2133600 w 2133600"/>
                  <a:gd name="connsiteY2" fmla="*/ 2542673 h 2542673"/>
                  <a:gd name="connsiteX3" fmla="*/ 1796716 w 2133600"/>
                  <a:gd name="connsiteY3" fmla="*/ 2542673 h 2542673"/>
                  <a:gd name="connsiteX4" fmla="*/ 0 w 2133600"/>
                  <a:gd name="connsiteY4" fmla="*/ 0 h 2542673"/>
                  <a:gd name="connsiteX0" fmla="*/ 0 w 2133600"/>
                  <a:gd name="connsiteY0" fmla="*/ 0 h 2542673"/>
                  <a:gd name="connsiteX1" fmla="*/ 417095 w 2133600"/>
                  <a:gd name="connsiteY1" fmla="*/ 40105 h 2542673"/>
                  <a:gd name="connsiteX2" fmla="*/ 2133600 w 2133600"/>
                  <a:gd name="connsiteY2" fmla="*/ 2542673 h 2542673"/>
                  <a:gd name="connsiteX3" fmla="*/ 1796716 w 2133600"/>
                  <a:gd name="connsiteY3" fmla="*/ 2542673 h 2542673"/>
                  <a:gd name="connsiteX4" fmla="*/ 0 w 2133600"/>
                  <a:gd name="connsiteY4" fmla="*/ 0 h 2542673"/>
                  <a:gd name="connsiteX0" fmla="*/ 0 w 2125578"/>
                  <a:gd name="connsiteY0" fmla="*/ 0 h 2510589"/>
                  <a:gd name="connsiteX1" fmla="*/ 409073 w 2125578"/>
                  <a:gd name="connsiteY1" fmla="*/ 8021 h 2510589"/>
                  <a:gd name="connsiteX2" fmla="*/ 2125578 w 2125578"/>
                  <a:gd name="connsiteY2" fmla="*/ 2510589 h 2510589"/>
                  <a:gd name="connsiteX3" fmla="*/ 1788694 w 2125578"/>
                  <a:gd name="connsiteY3" fmla="*/ 2510589 h 2510589"/>
                  <a:gd name="connsiteX4" fmla="*/ 0 w 2125578"/>
                  <a:gd name="connsiteY4" fmla="*/ 0 h 2510589"/>
                  <a:gd name="connsiteX0" fmla="*/ 0 w 2117557"/>
                  <a:gd name="connsiteY0" fmla="*/ 0 h 2510589"/>
                  <a:gd name="connsiteX1" fmla="*/ 401052 w 2117557"/>
                  <a:gd name="connsiteY1" fmla="*/ 8021 h 2510589"/>
                  <a:gd name="connsiteX2" fmla="*/ 2117557 w 2117557"/>
                  <a:gd name="connsiteY2" fmla="*/ 2510589 h 2510589"/>
                  <a:gd name="connsiteX3" fmla="*/ 1780673 w 2117557"/>
                  <a:gd name="connsiteY3" fmla="*/ 2510589 h 2510589"/>
                  <a:gd name="connsiteX4" fmla="*/ 0 w 2117557"/>
                  <a:gd name="connsiteY4" fmla="*/ 0 h 2510589"/>
                  <a:gd name="connsiteX0" fmla="*/ 0 w 2117557"/>
                  <a:gd name="connsiteY0" fmla="*/ 16042 h 2502568"/>
                  <a:gd name="connsiteX1" fmla="*/ 401052 w 2117557"/>
                  <a:gd name="connsiteY1" fmla="*/ 0 h 2502568"/>
                  <a:gd name="connsiteX2" fmla="*/ 2117557 w 2117557"/>
                  <a:gd name="connsiteY2" fmla="*/ 2502568 h 2502568"/>
                  <a:gd name="connsiteX3" fmla="*/ 1780673 w 2117557"/>
                  <a:gd name="connsiteY3" fmla="*/ 2502568 h 2502568"/>
                  <a:gd name="connsiteX4" fmla="*/ 0 w 2117557"/>
                  <a:gd name="connsiteY4" fmla="*/ 16042 h 2502568"/>
                  <a:gd name="connsiteX0" fmla="*/ 0 w 2109536"/>
                  <a:gd name="connsiteY0" fmla="*/ 0 h 2510589"/>
                  <a:gd name="connsiteX1" fmla="*/ 393031 w 2109536"/>
                  <a:gd name="connsiteY1" fmla="*/ 8021 h 2510589"/>
                  <a:gd name="connsiteX2" fmla="*/ 2109536 w 2109536"/>
                  <a:gd name="connsiteY2" fmla="*/ 2510589 h 2510589"/>
                  <a:gd name="connsiteX3" fmla="*/ 1772652 w 2109536"/>
                  <a:gd name="connsiteY3" fmla="*/ 2510589 h 2510589"/>
                  <a:gd name="connsiteX4" fmla="*/ 0 w 2109536"/>
                  <a:gd name="connsiteY4" fmla="*/ 0 h 2510589"/>
                  <a:gd name="connsiteX0" fmla="*/ 0 w 2109536"/>
                  <a:gd name="connsiteY0" fmla="*/ 0 h 2502568"/>
                  <a:gd name="connsiteX1" fmla="*/ 393031 w 2109536"/>
                  <a:gd name="connsiteY1" fmla="*/ 0 h 2502568"/>
                  <a:gd name="connsiteX2" fmla="*/ 2109536 w 2109536"/>
                  <a:gd name="connsiteY2" fmla="*/ 2502568 h 2502568"/>
                  <a:gd name="connsiteX3" fmla="*/ 1772652 w 2109536"/>
                  <a:gd name="connsiteY3" fmla="*/ 2502568 h 2502568"/>
                  <a:gd name="connsiteX4" fmla="*/ 0 w 2109536"/>
                  <a:gd name="connsiteY4" fmla="*/ 0 h 2502568"/>
                  <a:gd name="connsiteX0" fmla="*/ 0 w 2109536"/>
                  <a:gd name="connsiteY0" fmla="*/ 8021 h 2510589"/>
                  <a:gd name="connsiteX1" fmla="*/ 441158 w 2109536"/>
                  <a:gd name="connsiteY1" fmla="*/ 0 h 2510589"/>
                  <a:gd name="connsiteX2" fmla="*/ 2109536 w 2109536"/>
                  <a:gd name="connsiteY2" fmla="*/ 2510589 h 2510589"/>
                  <a:gd name="connsiteX3" fmla="*/ 1772652 w 2109536"/>
                  <a:gd name="connsiteY3" fmla="*/ 2510589 h 2510589"/>
                  <a:gd name="connsiteX4" fmla="*/ 0 w 2109536"/>
                  <a:gd name="connsiteY4" fmla="*/ 8021 h 2510589"/>
                  <a:gd name="connsiteX0" fmla="*/ 0 w 2109536"/>
                  <a:gd name="connsiteY0" fmla="*/ 8021 h 2510589"/>
                  <a:gd name="connsiteX1" fmla="*/ 441158 w 2109536"/>
                  <a:gd name="connsiteY1" fmla="*/ 0 h 2510589"/>
                  <a:gd name="connsiteX2" fmla="*/ 2109536 w 2109536"/>
                  <a:gd name="connsiteY2" fmla="*/ 2510589 h 2510589"/>
                  <a:gd name="connsiteX3" fmla="*/ 1772652 w 2109536"/>
                  <a:gd name="connsiteY3" fmla="*/ 2510589 h 2510589"/>
                  <a:gd name="connsiteX4" fmla="*/ 0 w 2109536"/>
                  <a:gd name="connsiteY4" fmla="*/ 8021 h 2510589"/>
                  <a:gd name="connsiteX0" fmla="*/ 0 w 2109536"/>
                  <a:gd name="connsiteY0" fmla="*/ 8021 h 2510589"/>
                  <a:gd name="connsiteX1" fmla="*/ 441158 w 2109536"/>
                  <a:gd name="connsiteY1" fmla="*/ 0 h 2510589"/>
                  <a:gd name="connsiteX2" fmla="*/ 2109536 w 2109536"/>
                  <a:gd name="connsiteY2" fmla="*/ 2510589 h 2510589"/>
                  <a:gd name="connsiteX3" fmla="*/ 1772652 w 2109536"/>
                  <a:gd name="connsiteY3" fmla="*/ 2510589 h 2510589"/>
                  <a:gd name="connsiteX4" fmla="*/ 0 w 2109536"/>
                  <a:gd name="connsiteY4" fmla="*/ 8021 h 2510589"/>
                  <a:gd name="connsiteX0" fmla="*/ 0 w 2109536"/>
                  <a:gd name="connsiteY0" fmla="*/ 8021 h 2510589"/>
                  <a:gd name="connsiteX1" fmla="*/ 441158 w 2109536"/>
                  <a:gd name="connsiteY1" fmla="*/ 0 h 2510589"/>
                  <a:gd name="connsiteX2" fmla="*/ 2109536 w 2109536"/>
                  <a:gd name="connsiteY2" fmla="*/ 2510589 h 2510589"/>
                  <a:gd name="connsiteX3" fmla="*/ 1772652 w 2109536"/>
                  <a:gd name="connsiteY3" fmla="*/ 2510589 h 2510589"/>
                  <a:gd name="connsiteX4" fmla="*/ 0 w 2109536"/>
                  <a:gd name="connsiteY4" fmla="*/ 8021 h 2510589"/>
                  <a:gd name="connsiteX0" fmla="*/ 0 w 2109536"/>
                  <a:gd name="connsiteY0" fmla="*/ 8021 h 2510589"/>
                  <a:gd name="connsiteX1" fmla="*/ 441158 w 2109536"/>
                  <a:gd name="connsiteY1" fmla="*/ 0 h 2510589"/>
                  <a:gd name="connsiteX2" fmla="*/ 2109536 w 2109536"/>
                  <a:gd name="connsiteY2" fmla="*/ 2510589 h 2510589"/>
                  <a:gd name="connsiteX3" fmla="*/ 1820779 w 2109536"/>
                  <a:gd name="connsiteY3" fmla="*/ 2510589 h 2510589"/>
                  <a:gd name="connsiteX4" fmla="*/ 0 w 2109536"/>
                  <a:gd name="connsiteY4" fmla="*/ 8021 h 2510589"/>
                  <a:gd name="connsiteX0" fmla="*/ 0 w 1997242"/>
                  <a:gd name="connsiteY0" fmla="*/ 0 h 2510589"/>
                  <a:gd name="connsiteX1" fmla="*/ 328864 w 1997242"/>
                  <a:gd name="connsiteY1" fmla="*/ 0 h 2510589"/>
                  <a:gd name="connsiteX2" fmla="*/ 1997242 w 1997242"/>
                  <a:gd name="connsiteY2" fmla="*/ 2510589 h 2510589"/>
                  <a:gd name="connsiteX3" fmla="*/ 1708485 w 1997242"/>
                  <a:gd name="connsiteY3" fmla="*/ 2510589 h 2510589"/>
                  <a:gd name="connsiteX4" fmla="*/ 0 w 1997242"/>
                  <a:gd name="connsiteY4" fmla="*/ 0 h 2510589"/>
                  <a:gd name="connsiteX0" fmla="*/ 0 w 1997242"/>
                  <a:gd name="connsiteY0" fmla="*/ 0 h 2510589"/>
                  <a:gd name="connsiteX1" fmla="*/ 328864 w 1997242"/>
                  <a:gd name="connsiteY1" fmla="*/ 0 h 2510589"/>
                  <a:gd name="connsiteX2" fmla="*/ 1997242 w 1997242"/>
                  <a:gd name="connsiteY2" fmla="*/ 2510589 h 2510589"/>
                  <a:gd name="connsiteX3" fmla="*/ 1708485 w 1997242"/>
                  <a:gd name="connsiteY3" fmla="*/ 2510589 h 2510589"/>
                  <a:gd name="connsiteX4" fmla="*/ 0 w 1997242"/>
                  <a:gd name="connsiteY4" fmla="*/ 0 h 2510589"/>
                  <a:gd name="connsiteX0" fmla="*/ 0 w 1997242"/>
                  <a:gd name="connsiteY0" fmla="*/ 0 h 2510589"/>
                  <a:gd name="connsiteX1" fmla="*/ 328864 w 1997242"/>
                  <a:gd name="connsiteY1" fmla="*/ 0 h 2510589"/>
                  <a:gd name="connsiteX2" fmla="*/ 1997242 w 1997242"/>
                  <a:gd name="connsiteY2" fmla="*/ 2510589 h 2510589"/>
                  <a:gd name="connsiteX3" fmla="*/ 1708485 w 1997242"/>
                  <a:gd name="connsiteY3" fmla="*/ 2510589 h 2510589"/>
                  <a:gd name="connsiteX4" fmla="*/ 0 w 1997242"/>
                  <a:gd name="connsiteY4" fmla="*/ 0 h 2510589"/>
                  <a:gd name="connsiteX0" fmla="*/ 0 w 1997242"/>
                  <a:gd name="connsiteY0" fmla="*/ 0 h 2510589"/>
                  <a:gd name="connsiteX1" fmla="*/ 328864 w 1997242"/>
                  <a:gd name="connsiteY1" fmla="*/ 0 h 2510589"/>
                  <a:gd name="connsiteX2" fmla="*/ 1997242 w 1997242"/>
                  <a:gd name="connsiteY2" fmla="*/ 2510589 h 2510589"/>
                  <a:gd name="connsiteX3" fmla="*/ 1708485 w 1997242"/>
                  <a:gd name="connsiteY3" fmla="*/ 2510589 h 2510589"/>
                  <a:gd name="connsiteX4" fmla="*/ 0 w 1997242"/>
                  <a:gd name="connsiteY4" fmla="*/ 0 h 2510589"/>
                  <a:gd name="connsiteX0" fmla="*/ 0 w 1997242"/>
                  <a:gd name="connsiteY0" fmla="*/ 0 h 2526631"/>
                  <a:gd name="connsiteX1" fmla="*/ 328864 w 1997242"/>
                  <a:gd name="connsiteY1" fmla="*/ 0 h 2526631"/>
                  <a:gd name="connsiteX2" fmla="*/ 1997242 w 1997242"/>
                  <a:gd name="connsiteY2" fmla="*/ 2510589 h 2526631"/>
                  <a:gd name="connsiteX3" fmla="*/ 1588170 w 1997242"/>
                  <a:gd name="connsiteY3" fmla="*/ 2526631 h 2526631"/>
                  <a:gd name="connsiteX4" fmla="*/ 0 w 1997242"/>
                  <a:gd name="connsiteY4" fmla="*/ 0 h 2526631"/>
                  <a:gd name="connsiteX0" fmla="*/ 0 w 1997242"/>
                  <a:gd name="connsiteY0" fmla="*/ 0 h 2526631"/>
                  <a:gd name="connsiteX1" fmla="*/ 328864 w 1997242"/>
                  <a:gd name="connsiteY1" fmla="*/ 0 h 2526631"/>
                  <a:gd name="connsiteX2" fmla="*/ 1997242 w 1997242"/>
                  <a:gd name="connsiteY2" fmla="*/ 2510589 h 2526631"/>
                  <a:gd name="connsiteX3" fmla="*/ 1676402 w 1997242"/>
                  <a:gd name="connsiteY3" fmla="*/ 2526631 h 2526631"/>
                  <a:gd name="connsiteX4" fmla="*/ 0 w 1997242"/>
                  <a:gd name="connsiteY4" fmla="*/ 0 h 2526631"/>
                  <a:gd name="connsiteX0" fmla="*/ 0 w 1997242"/>
                  <a:gd name="connsiteY0" fmla="*/ 0 h 2526631"/>
                  <a:gd name="connsiteX1" fmla="*/ 328864 w 1997242"/>
                  <a:gd name="connsiteY1" fmla="*/ 0 h 2526631"/>
                  <a:gd name="connsiteX2" fmla="*/ 1997242 w 1997242"/>
                  <a:gd name="connsiteY2" fmla="*/ 2510589 h 2526631"/>
                  <a:gd name="connsiteX3" fmla="*/ 1676402 w 1997242"/>
                  <a:gd name="connsiteY3" fmla="*/ 2526631 h 2526631"/>
                  <a:gd name="connsiteX4" fmla="*/ 0 w 1997242"/>
                  <a:gd name="connsiteY4" fmla="*/ 0 h 2526631"/>
                  <a:gd name="connsiteX0" fmla="*/ 0 w 1997242"/>
                  <a:gd name="connsiteY0" fmla="*/ 0 h 2526631"/>
                  <a:gd name="connsiteX1" fmla="*/ 328864 w 1997242"/>
                  <a:gd name="connsiteY1" fmla="*/ 0 h 2526631"/>
                  <a:gd name="connsiteX2" fmla="*/ 1997242 w 1997242"/>
                  <a:gd name="connsiteY2" fmla="*/ 2510589 h 2526631"/>
                  <a:gd name="connsiteX3" fmla="*/ 1676402 w 1997242"/>
                  <a:gd name="connsiteY3" fmla="*/ 2526631 h 2526631"/>
                  <a:gd name="connsiteX4" fmla="*/ 0 w 1997242"/>
                  <a:gd name="connsiteY4" fmla="*/ 0 h 2526631"/>
                  <a:gd name="connsiteX0" fmla="*/ 0 w 1997242"/>
                  <a:gd name="connsiteY0" fmla="*/ 0 h 2526631"/>
                  <a:gd name="connsiteX1" fmla="*/ 328864 w 1997242"/>
                  <a:gd name="connsiteY1" fmla="*/ 0 h 2526631"/>
                  <a:gd name="connsiteX2" fmla="*/ 1997242 w 1997242"/>
                  <a:gd name="connsiteY2" fmla="*/ 2510589 h 2526631"/>
                  <a:gd name="connsiteX3" fmla="*/ 1676402 w 1997242"/>
                  <a:gd name="connsiteY3" fmla="*/ 2526631 h 2526631"/>
                  <a:gd name="connsiteX4" fmla="*/ 0 w 1997242"/>
                  <a:gd name="connsiteY4" fmla="*/ 0 h 2526631"/>
                  <a:gd name="connsiteX0" fmla="*/ 0 w 1997242"/>
                  <a:gd name="connsiteY0" fmla="*/ 0 h 2510589"/>
                  <a:gd name="connsiteX1" fmla="*/ 328864 w 1997242"/>
                  <a:gd name="connsiteY1" fmla="*/ 0 h 2510589"/>
                  <a:gd name="connsiteX2" fmla="*/ 1997242 w 1997242"/>
                  <a:gd name="connsiteY2" fmla="*/ 2510589 h 2510589"/>
                  <a:gd name="connsiteX3" fmla="*/ 1668381 w 1997242"/>
                  <a:gd name="connsiteY3" fmla="*/ 2490277 h 2510589"/>
                  <a:gd name="connsiteX4" fmla="*/ 0 w 1997242"/>
                  <a:gd name="connsiteY4" fmla="*/ 0 h 2510589"/>
                  <a:gd name="connsiteX0" fmla="*/ 0 w 1997242"/>
                  <a:gd name="connsiteY0" fmla="*/ 0 h 2517543"/>
                  <a:gd name="connsiteX1" fmla="*/ 328864 w 1997242"/>
                  <a:gd name="connsiteY1" fmla="*/ 0 h 2517543"/>
                  <a:gd name="connsiteX2" fmla="*/ 1997242 w 1997242"/>
                  <a:gd name="connsiteY2" fmla="*/ 2510589 h 2517543"/>
                  <a:gd name="connsiteX3" fmla="*/ 1668381 w 1997242"/>
                  <a:gd name="connsiteY3" fmla="*/ 2517543 h 2517543"/>
                  <a:gd name="connsiteX4" fmla="*/ 0 w 1997242"/>
                  <a:gd name="connsiteY4" fmla="*/ 0 h 2517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7242" h="2517543">
                    <a:moveTo>
                      <a:pt x="0" y="0"/>
                    </a:moveTo>
                    <a:lnTo>
                      <a:pt x="328864" y="0"/>
                    </a:lnTo>
                    <a:cubicBezTo>
                      <a:pt x="1007980" y="256675"/>
                      <a:pt x="989263" y="1820778"/>
                      <a:pt x="1997242" y="2510589"/>
                    </a:cubicBezTo>
                    <a:cubicBezTo>
                      <a:pt x="1764631" y="2502568"/>
                      <a:pt x="1780676" y="2517543"/>
                      <a:pt x="1668381" y="2517543"/>
                    </a:cubicBezTo>
                    <a:cubicBezTo>
                      <a:pt x="1005308" y="2188679"/>
                      <a:pt x="743284" y="280738"/>
                      <a:pt x="0" y="0"/>
                    </a:cubicBezTo>
                    <a:close/>
                  </a:path>
                </a:pathLst>
              </a:custGeo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92" name="グループ化 91">
              <a:extLst>
                <a:ext uri="{FF2B5EF4-FFF2-40B4-BE49-F238E27FC236}">
                  <a16:creationId xmlns:a16="http://schemas.microsoft.com/office/drawing/2014/main" id="{2BC6B057-ED67-452E-86AD-66713B397C57}"/>
                </a:ext>
              </a:extLst>
            </p:cNvPr>
            <p:cNvGrpSpPr/>
            <p:nvPr/>
          </p:nvGrpSpPr>
          <p:grpSpPr>
            <a:xfrm>
              <a:off x="2713751" y="3429000"/>
              <a:ext cx="110969" cy="1113921"/>
              <a:chOff x="4095749" y="852489"/>
              <a:chExt cx="161925" cy="1619248"/>
            </a:xfrm>
          </p:grpSpPr>
          <p:sp>
            <p:nvSpPr>
              <p:cNvPr id="126" name="角丸四角形 16">
                <a:extLst>
                  <a:ext uri="{FF2B5EF4-FFF2-40B4-BE49-F238E27FC236}">
                    <a16:creationId xmlns:a16="http://schemas.microsoft.com/office/drawing/2014/main" id="{C5867B29-737E-464C-8C5E-023185B9454E}"/>
                  </a:ext>
                </a:extLst>
              </p:cNvPr>
              <p:cNvSpPr/>
              <p:nvPr/>
            </p:nvSpPr>
            <p:spPr>
              <a:xfrm>
                <a:off x="4095749" y="852489"/>
                <a:ext cx="161925" cy="809624"/>
              </a:xfrm>
              <a:custGeom>
                <a:avLst/>
                <a:gdLst>
                  <a:gd name="connsiteX0" fmla="*/ 0 w 219075"/>
                  <a:gd name="connsiteY0" fmla="*/ 109538 h 1400175"/>
                  <a:gd name="connsiteX1" fmla="*/ 109538 w 219075"/>
                  <a:gd name="connsiteY1" fmla="*/ 0 h 1400175"/>
                  <a:gd name="connsiteX2" fmla="*/ 109538 w 219075"/>
                  <a:gd name="connsiteY2" fmla="*/ 0 h 1400175"/>
                  <a:gd name="connsiteX3" fmla="*/ 219076 w 219075"/>
                  <a:gd name="connsiteY3" fmla="*/ 109538 h 1400175"/>
                  <a:gd name="connsiteX4" fmla="*/ 219075 w 219075"/>
                  <a:gd name="connsiteY4" fmla="*/ 1290638 h 1400175"/>
                  <a:gd name="connsiteX5" fmla="*/ 109537 w 219075"/>
                  <a:gd name="connsiteY5" fmla="*/ 1400176 h 1400175"/>
                  <a:gd name="connsiteX6" fmla="*/ 109538 w 219075"/>
                  <a:gd name="connsiteY6" fmla="*/ 1400175 h 1400175"/>
                  <a:gd name="connsiteX7" fmla="*/ 0 w 219075"/>
                  <a:gd name="connsiteY7" fmla="*/ 1290637 h 1400175"/>
                  <a:gd name="connsiteX8" fmla="*/ 0 w 219075"/>
                  <a:gd name="connsiteY8" fmla="*/ 109538 h 1400175"/>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9076" h="1400176">
                    <a:moveTo>
                      <a:pt x="0" y="109538"/>
                    </a:moveTo>
                    <a:cubicBezTo>
                      <a:pt x="0" y="49042"/>
                      <a:pt x="49042" y="0"/>
                      <a:pt x="109538" y="0"/>
                    </a:cubicBezTo>
                    <a:lnTo>
                      <a:pt x="109538" y="0"/>
                    </a:lnTo>
                    <a:cubicBezTo>
                      <a:pt x="170034" y="0"/>
                      <a:pt x="219076" y="49042"/>
                      <a:pt x="219076" y="109538"/>
                    </a:cubicBezTo>
                    <a:cubicBezTo>
                      <a:pt x="219076" y="503238"/>
                      <a:pt x="219075" y="896938"/>
                      <a:pt x="219075" y="1290638"/>
                    </a:cubicBezTo>
                    <a:cubicBezTo>
                      <a:pt x="219075" y="1351134"/>
                      <a:pt x="170033" y="1400176"/>
                      <a:pt x="109537" y="1400176"/>
                    </a:cubicBezTo>
                    <a:lnTo>
                      <a:pt x="109538" y="1400175"/>
                    </a:lnTo>
                    <a:cubicBezTo>
                      <a:pt x="49042" y="1400175"/>
                      <a:pt x="0" y="1351133"/>
                      <a:pt x="0" y="1290637"/>
                    </a:cubicBezTo>
                    <a:lnTo>
                      <a:pt x="0" y="109538"/>
                    </a:lnTo>
                    <a:close/>
                  </a:path>
                </a:pathLst>
              </a:cu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7" name="角丸四角形 16">
                <a:extLst>
                  <a:ext uri="{FF2B5EF4-FFF2-40B4-BE49-F238E27FC236}">
                    <a16:creationId xmlns:a16="http://schemas.microsoft.com/office/drawing/2014/main" id="{9B366C71-F75A-415E-B4B2-BD3AACB7253A}"/>
                  </a:ext>
                </a:extLst>
              </p:cNvPr>
              <p:cNvSpPr/>
              <p:nvPr/>
            </p:nvSpPr>
            <p:spPr>
              <a:xfrm>
                <a:off x="4095749" y="1662113"/>
                <a:ext cx="161925" cy="809624"/>
              </a:xfrm>
              <a:custGeom>
                <a:avLst/>
                <a:gdLst>
                  <a:gd name="connsiteX0" fmla="*/ 0 w 219075"/>
                  <a:gd name="connsiteY0" fmla="*/ 109538 h 1400175"/>
                  <a:gd name="connsiteX1" fmla="*/ 109538 w 219075"/>
                  <a:gd name="connsiteY1" fmla="*/ 0 h 1400175"/>
                  <a:gd name="connsiteX2" fmla="*/ 109538 w 219075"/>
                  <a:gd name="connsiteY2" fmla="*/ 0 h 1400175"/>
                  <a:gd name="connsiteX3" fmla="*/ 219076 w 219075"/>
                  <a:gd name="connsiteY3" fmla="*/ 109538 h 1400175"/>
                  <a:gd name="connsiteX4" fmla="*/ 219075 w 219075"/>
                  <a:gd name="connsiteY4" fmla="*/ 1290638 h 1400175"/>
                  <a:gd name="connsiteX5" fmla="*/ 109537 w 219075"/>
                  <a:gd name="connsiteY5" fmla="*/ 1400176 h 1400175"/>
                  <a:gd name="connsiteX6" fmla="*/ 109538 w 219075"/>
                  <a:gd name="connsiteY6" fmla="*/ 1400175 h 1400175"/>
                  <a:gd name="connsiteX7" fmla="*/ 0 w 219075"/>
                  <a:gd name="connsiteY7" fmla="*/ 1290637 h 1400175"/>
                  <a:gd name="connsiteX8" fmla="*/ 0 w 219075"/>
                  <a:gd name="connsiteY8" fmla="*/ 109538 h 1400175"/>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9076" h="1400176">
                    <a:moveTo>
                      <a:pt x="0" y="109538"/>
                    </a:moveTo>
                    <a:cubicBezTo>
                      <a:pt x="0" y="49042"/>
                      <a:pt x="49042" y="0"/>
                      <a:pt x="109538" y="0"/>
                    </a:cubicBezTo>
                    <a:lnTo>
                      <a:pt x="109538" y="0"/>
                    </a:lnTo>
                    <a:cubicBezTo>
                      <a:pt x="170034" y="0"/>
                      <a:pt x="219076" y="49042"/>
                      <a:pt x="219076" y="109538"/>
                    </a:cubicBezTo>
                    <a:cubicBezTo>
                      <a:pt x="219076" y="503238"/>
                      <a:pt x="219075" y="896938"/>
                      <a:pt x="219075" y="1290638"/>
                    </a:cubicBezTo>
                    <a:cubicBezTo>
                      <a:pt x="219075" y="1351134"/>
                      <a:pt x="170033" y="1400176"/>
                      <a:pt x="109537" y="1400176"/>
                    </a:cubicBezTo>
                    <a:lnTo>
                      <a:pt x="109538" y="1400175"/>
                    </a:lnTo>
                    <a:cubicBezTo>
                      <a:pt x="49042" y="1400175"/>
                      <a:pt x="0" y="1351133"/>
                      <a:pt x="0" y="1290637"/>
                    </a:cubicBezTo>
                    <a:lnTo>
                      <a:pt x="0" y="109538"/>
                    </a:lnTo>
                    <a:close/>
                  </a:path>
                </a:pathLst>
              </a:cu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93" name="グループ化 92">
              <a:extLst>
                <a:ext uri="{FF2B5EF4-FFF2-40B4-BE49-F238E27FC236}">
                  <a16:creationId xmlns:a16="http://schemas.microsoft.com/office/drawing/2014/main" id="{C1220E2B-F4BA-4B6A-AD98-2C3C98E377BB}"/>
                </a:ext>
              </a:extLst>
            </p:cNvPr>
            <p:cNvGrpSpPr/>
            <p:nvPr/>
          </p:nvGrpSpPr>
          <p:grpSpPr>
            <a:xfrm>
              <a:off x="3014808" y="3276598"/>
              <a:ext cx="124732" cy="1408695"/>
              <a:chOff x="4733922" y="852487"/>
              <a:chExt cx="161925" cy="1619249"/>
            </a:xfrm>
          </p:grpSpPr>
          <p:sp>
            <p:nvSpPr>
              <p:cNvPr id="124" name="角丸四角形 16">
                <a:extLst>
                  <a:ext uri="{FF2B5EF4-FFF2-40B4-BE49-F238E27FC236}">
                    <a16:creationId xmlns:a16="http://schemas.microsoft.com/office/drawing/2014/main" id="{51FCCED6-5928-4F61-8E06-9CC3A830D1ED}"/>
                  </a:ext>
                </a:extLst>
              </p:cNvPr>
              <p:cNvSpPr/>
              <p:nvPr/>
            </p:nvSpPr>
            <p:spPr>
              <a:xfrm>
                <a:off x="4733922" y="852487"/>
                <a:ext cx="161925" cy="809624"/>
              </a:xfrm>
              <a:custGeom>
                <a:avLst/>
                <a:gdLst>
                  <a:gd name="connsiteX0" fmla="*/ 0 w 219075"/>
                  <a:gd name="connsiteY0" fmla="*/ 109538 h 1400175"/>
                  <a:gd name="connsiteX1" fmla="*/ 109538 w 219075"/>
                  <a:gd name="connsiteY1" fmla="*/ 0 h 1400175"/>
                  <a:gd name="connsiteX2" fmla="*/ 109538 w 219075"/>
                  <a:gd name="connsiteY2" fmla="*/ 0 h 1400175"/>
                  <a:gd name="connsiteX3" fmla="*/ 219076 w 219075"/>
                  <a:gd name="connsiteY3" fmla="*/ 109538 h 1400175"/>
                  <a:gd name="connsiteX4" fmla="*/ 219075 w 219075"/>
                  <a:gd name="connsiteY4" fmla="*/ 1290638 h 1400175"/>
                  <a:gd name="connsiteX5" fmla="*/ 109537 w 219075"/>
                  <a:gd name="connsiteY5" fmla="*/ 1400176 h 1400175"/>
                  <a:gd name="connsiteX6" fmla="*/ 109538 w 219075"/>
                  <a:gd name="connsiteY6" fmla="*/ 1400175 h 1400175"/>
                  <a:gd name="connsiteX7" fmla="*/ 0 w 219075"/>
                  <a:gd name="connsiteY7" fmla="*/ 1290637 h 1400175"/>
                  <a:gd name="connsiteX8" fmla="*/ 0 w 219075"/>
                  <a:gd name="connsiteY8" fmla="*/ 109538 h 1400175"/>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9076" h="1400176">
                    <a:moveTo>
                      <a:pt x="0" y="109538"/>
                    </a:moveTo>
                    <a:cubicBezTo>
                      <a:pt x="0" y="49042"/>
                      <a:pt x="49042" y="0"/>
                      <a:pt x="109538" y="0"/>
                    </a:cubicBezTo>
                    <a:lnTo>
                      <a:pt x="109538" y="0"/>
                    </a:lnTo>
                    <a:cubicBezTo>
                      <a:pt x="170034" y="0"/>
                      <a:pt x="219076" y="49042"/>
                      <a:pt x="219076" y="109538"/>
                    </a:cubicBezTo>
                    <a:cubicBezTo>
                      <a:pt x="219076" y="503238"/>
                      <a:pt x="219075" y="896938"/>
                      <a:pt x="219075" y="1290638"/>
                    </a:cubicBezTo>
                    <a:cubicBezTo>
                      <a:pt x="219075" y="1351134"/>
                      <a:pt x="170033" y="1400176"/>
                      <a:pt x="109537" y="1400176"/>
                    </a:cubicBezTo>
                    <a:lnTo>
                      <a:pt x="109538" y="1400175"/>
                    </a:lnTo>
                    <a:cubicBezTo>
                      <a:pt x="49042" y="1400175"/>
                      <a:pt x="0" y="1351133"/>
                      <a:pt x="0" y="1290637"/>
                    </a:cubicBezTo>
                    <a:lnTo>
                      <a:pt x="0" y="109538"/>
                    </a:lnTo>
                    <a:close/>
                  </a:path>
                </a:pathLst>
              </a:cu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5" name="角丸四角形 16">
                <a:extLst>
                  <a:ext uri="{FF2B5EF4-FFF2-40B4-BE49-F238E27FC236}">
                    <a16:creationId xmlns:a16="http://schemas.microsoft.com/office/drawing/2014/main" id="{5978F98B-9673-4700-91AC-BE28C8D4B219}"/>
                  </a:ext>
                </a:extLst>
              </p:cNvPr>
              <p:cNvSpPr/>
              <p:nvPr/>
            </p:nvSpPr>
            <p:spPr>
              <a:xfrm>
                <a:off x="4733922" y="1662112"/>
                <a:ext cx="161925" cy="809624"/>
              </a:xfrm>
              <a:custGeom>
                <a:avLst/>
                <a:gdLst>
                  <a:gd name="connsiteX0" fmla="*/ 0 w 219075"/>
                  <a:gd name="connsiteY0" fmla="*/ 109538 h 1400175"/>
                  <a:gd name="connsiteX1" fmla="*/ 109538 w 219075"/>
                  <a:gd name="connsiteY1" fmla="*/ 0 h 1400175"/>
                  <a:gd name="connsiteX2" fmla="*/ 109538 w 219075"/>
                  <a:gd name="connsiteY2" fmla="*/ 0 h 1400175"/>
                  <a:gd name="connsiteX3" fmla="*/ 219076 w 219075"/>
                  <a:gd name="connsiteY3" fmla="*/ 109538 h 1400175"/>
                  <a:gd name="connsiteX4" fmla="*/ 219075 w 219075"/>
                  <a:gd name="connsiteY4" fmla="*/ 1290638 h 1400175"/>
                  <a:gd name="connsiteX5" fmla="*/ 109537 w 219075"/>
                  <a:gd name="connsiteY5" fmla="*/ 1400176 h 1400175"/>
                  <a:gd name="connsiteX6" fmla="*/ 109538 w 219075"/>
                  <a:gd name="connsiteY6" fmla="*/ 1400175 h 1400175"/>
                  <a:gd name="connsiteX7" fmla="*/ 0 w 219075"/>
                  <a:gd name="connsiteY7" fmla="*/ 1290637 h 1400175"/>
                  <a:gd name="connsiteX8" fmla="*/ 0 w 219075"/>
                  <a:gd name="connsiteY8" fmla="*/ 109538 h 1400175"/>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9076" h="1400176">
                    <a:moveTo>
                      <a:pt x="0" y="109538"/>
                    </a:moveTo>
                    <a:cubicBezTo>
                      <a:pt x="0" y="49042"/>
                      <a:pt x="49042" y="0"/>
                      <a:pt x="109538" y="0"/>
                    </a:cubicBezTo>
                    <a:lnTo>
                      <a:pt x="109538" y="0"/>
                    </a:lnTo>
                    <a:cubicBezTo>
                      <a:pt x="170034" y="0"/>
                      <a:pt x="219076" y="49042"/>
                      <a:pt x="219076" y="109538"/>
                    </a:cubicBezTo>
                    <a:cubicBezTo>
                      <a:pt x="219076" y="503238"/>
                      <a:pt x="219075" y="896938"/>
                      <a:pt x="219075" y="1290638"/>
                    </a:cubicBezTo>
                    <a:cubicBezTo>
                      <a:pt x="219075" y="1351134"/>
                      <a:pt x="170033" y="1400176"/>
                      <a:pt x="109537" y="1400176"/>
                    </a:cubicBezTo>
                    <a:lnTo>
                      <a:pt x="109538" y="1400175"/>
                    </a:lnTo>
                    <a:cubicBezTo>
                      <a:pt x="49042" y="1400175"/>
                      <a:pt x="0" y="1351133"/>
                      <a:pt x="0" y="1290637"/>
                    </a:cubicBezTo>
                    <a:lnTo>
                      <a:pt x="0" y="109538"/>
                    </a:lnTo>
                    <a:close/>
                  </a:path>
                </a:pathLst>
              </a:cu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94" name="グループ化 93">
              <a:extLst>
                <a:ext uri="{FF2B5EF4-FFF2-40B4-BE49-F238E27FC236}">
                  <a16:creationId xmlns:a16="http://schemas.microsoft.com/office/drawing/2014/main" id="{F7543C03-066B-489B-8D62-A66D04CD2171}"/>
                </a:ext>
              </a:extLst>
            </p:cNvPr>
            <p:cNvGrpSpPr/>
            <p:nvPr/>
          </p:nvGrpSpPr>
          <p:grpSpPr>
            <a:xfrm>
              <a:off x="3374699" y="3343276"/>
              <a:ext cx="116856" cy="1342018"/>
              <a:chOff x="4095749" y="852489"/>
              <a:chExt cx="161925" cy="1619248"/>
            </a:xfrm>
          </p:grpSpPr>
          <p:sp>
            <p:nvSpPr>
              <p:cNvPr id="122" name="角丸四角形 16">
                <a:extLst>
                  <a:ext uri="{FF2B5EF4-FFF2-40B4-BE49-F238E27FC236}">
                    <a16:creationId xmlns:a16="http://schemas.microsoft.com/office/drawing/2014/main" id="{10E48DE3-47C3-4317-92BC-77BB75204626}"/>
                  </a:ext>
                </a:extLst>
              </p:cNvPr>
              <p:cNvSpPr/>
              <p:nvPr/>
            </p:nvSpPr>
            <p:spPr>
              <a:xfrm>
                <a:off x="4095749" y="852489"/>
                <a:ext cx="161925" cy="809624"/>
              </a:xfrm>
              <a:custGeom>
                <a:avLst/>
                <a:gdLst>
                  <a:gd name="connsiteX0" fmla="*/ 0 w 219075"/>
                  <a:gd name="connsiteY0" fmla="*/ 109538 h 1400175"/>
                  <a:gd name="connsiteX1" fmla="*/ 109538 w 219075"/>
                  <a:gd name="connsiteY1" fmla="*/ 0 h 1400175"/>
                  <a:gd name="connsiteX2" fmla="*/ 109538 w 219075"/>
                  <a:gd name="connsiteY2" fmla="*/ 0 h 1400175"/>
                  <a:gd name="connsiteX3" fmla="*/ 219076 w 219075"/>
                  <a:gd name="connsiteY3" fmla="*/ 109538 h 1400175"/>
                  <a:gd name="connsiteX4" fmla="*/ 219075 w 219075"/>
                  <a:gd name="connsiteY4" fmla="*/ 1290638 h 1400175"/>
                  <a:gd name="connsiteX5" fmla="*/ 109537 w 219075"/>
                  <a:gd name="connsiteY5" fmla="*/ 1400176 h 1400175"/>
                  <a:gd name="connsiteX6" fmla="*/ 109538 w 219075"/>
                  <a:gd name="connsiteY6" fmla="*/ 1400175 h 1400175"/>
                  <a:gd name="connsiteX7" fmla="*/ 0 w 219075"/>
                  <a:gd name="connsiteY7" fmla="*/ 1290637 h 1400175"/>
                  <a:gd name="connsiteX8" fmla="*/ 0 w 219075"/>
                  <a:gd name="connsiteY8" fmla="*/ 109538 h 1400175"/>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9076" h="1400176">
                    <a:moveTo>
                      <a:pt x="0" y="109538"/>
                    </a:moveTo>
                    <a:cubicBezTo>
                      <a:pt x="0" y="49042"/>
                      <a:pt x="49042" y="0"/>
                      <a:pt x="109538" y="0"/>
                    </a:cubicBezTo>
                    <a:lnTo>
                      <a:pt x="109538" y="0"/>
                    </a:lnTo>
                    <a:cubicBezTo>
                      <a:pt x="170034" y="0"/>
                      <a:pt x="219076" y="49042"/>
                      <a:pt x="219076" y="109538"/>
                    </a:cubicBezTo>
                    <a:cubicBezTo>
                      <a:pt x="219076" y="503238"/>
                      <a:pt x="219075" y="896938"/>
                      <a:pt x="219075" y="1290638"/>
                    </a:cubicBezTo>
                    <a:cubicBezTo>
                      <a:pt x="219075" y="1351134"/>
                      <a:pt x="170033" y="1400176"/>
                      <a:pt x="109537" y="1400176"/>
                    </a:cubicBezTo>
                    <a:lnTo>
                      <a:pt x="109538" y="1400175"/>
                    </a:lnTo>
                    <a:cubicBezTo>
                      <a:pt x="49042" y="1400175"/>
                      <a:pt x="0" y="1351133"/>
                      <a:pt x="0" y="1290637"/>
                    </a:cubicBezTo>
                    <a:lnTo>
                      <a:pt x="0" y="109538"/>
                    </a:lnTo>
                    <a:close/>
                  </a:path>
                </a:pathLst>
              </a:cu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3" name="角丸四角形 16">
                <a:extLst>
                  <a:ext uri="{FF2B5EF4-FFF2-40B4-BE49-F238E27FC236}">
                    <a16:creationId xmlns:a16="http://schemas.microsoft.com/office/drawing/2014/main" id="{33051CD7-B92D-4053-8462-4E5A306CF918}"/>
                  </a:ext>
                </a:extLst>
              </p:cNvPr>
              <p:cNvSpPr/>
              <p:nvPr/>
            </p:nvSpPr>
            <p:spPr>
              <a:xfrm>
                <a:off x="4095749" y="1662113"/>
                <a:ext cx="161925" cy="809624"/>
              </a:xfrm>
              <a:custGeom>
                <a:avLst/>
                <a:gdLst>
                  <a:gd name="connsiteX0" fmla="*/ 0 w 219075"/>
                  <a:gd name="connsiteY0" fmla="*/ 109538 h 1400175"/>
                  <a:gd name="connsiteX1" fmla="*/ 109538 w 219075"/>
                  <a:gd name="connsiteY1" fmla="*/ 0 h 1400175"/>
                  <a:gd name="connsiteX2" fmla="*/ 109538 w 219075"/>
                  <a:gd name="connsiteY2" fmla="*/ 0 h 1400175"/>
                  <a:gd name="connsiteX3" fmla="*/ 219076 w 219075"/>
                  <a:gd name="connsiteY3" fmla="*/ 109538 h 1400175"/>
                  <a:gd name="connsiteX4" fmla="*/ 219075 w 219075"/>
                  <a:gd name="connsiteY4" fmla="*/ 1290638 h 1400175"/>
                  <a:gd name="connsiteX5" fmla="*/ 109537 w 219075"/>
                  <a:gd name="connsiteY5" fmla="*/ 1400176 h 1400175"/>
                  <a:gd name="connsiteX6" fmla="*/ 109538 w 219075"/>
                  <a:gd name="connsiteY6" fmla="*/ 1400175 h 1400175"/>
                  <a:gd name="connsiteX7" fmla="*/ 0 w 219075"/>
                  <a:gd name="connsiteY7" fmla="*/ 1290637 h 1400175"/>
                  <a:gd name="connsiteX8" fmla="*/ 0 w 219075"/>
                  <a:gd name="connsiteY8" fmla="*/ 109538 h 1400175"/>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9076" h="1400176">
                    <a:moveTo>
                      <a:pt x="0" y="109538"/>
                    </a:moveTo>
                    <a:cubicBezTo>
                      <a:pt x="0" y="49042"/>
                      <a:pt x="49042" y="0"/>
                      <a:pt x="109538" y="0"/>
                    </a:cubicBezTo>
                    <a:lnTo>
                      <a:pt x="109538" y="0"/>
                    </a:lnTo>
                    <a:cubicBezTo>
                      <a:pt x="170034" y="0"/>
                      <a:pt x="219076" y="49042"/>
                      <a:pt x="219076" y="109538"/>
                    </a:cubicBezTo>
                    <a:cubicBezTo>
                      <a:pt x="219076" y="503238"/>
                      <a:pt x="219075" y="896938"/>
                      <a:pt x="219075" y="1290638"/>
                    </a:cubicBezTo>
                    <a:cubicBezTo>
                      <a:pt x="219075" y="1351134"/>
                      <a:pt x="170033" y="1400176"/>
                      <a:pt x="109537" y="1400176"/>
                    </a:cubicBezTo>
                    <a:lnTo>
                      <a:pt x="109538" y="1400175"/>
                    </a:lnTo>
                    <a:cubicBezTo>
                      <a:pt x="49042" y="1400175"/>
                      <a:pt x="0" y="1351133"/>
                      <a:pt x="0" y="1290637"/>
                    </a:cubicBezTo>
                    <a:lnTo>
                      <a:pt x="0" y="109538"/>
                    </a:lnTo>
                    <a:close/>
                  </a:path>
                </a:pathLst>
              </a:cu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95" name="グループ化 94">
              <a:extLst>
                <a:ext uri="{FF2B5EF4-FFF2-40B4-BE49-F238E27FC236}">
                  <a16:creationId xmlns:a16="http://schemas.microsoft.com/office/drawing/2014/main" id="{AF0DFB44-2AA2-411D-9CD1-82DCFAA901E3}"/>
                </a:ext>
              </a:extLst>
            </p:cNvPr>
            <p:cNvGrpSpPr/>
            <p:nvPr/>
          </p:nvGrpSpPr>
          <p:grpSpPr>
            <a:xfrm>
              <a:off x="3750496" y="3605213"/>
              <a:ext cx="88856" cy="818143"/>
              <a:chOff x="4733922" y="852487"/>
              <a:chExt cx="161925" cy="1619249"/>
            </a:xfrm>
          </p:grpSpPr>
          <p:sp>
            <p:nvSpPr>
              <p:cNvPr id="120" name="角丸四角形 16">
                <a:extLst>
                  <a:ext uri="{FF2B5EF4-FFF2-40B4-BE49-F238E27FC236}">
                    <a16:creationId xmlns:a16="http://schemas.microsoft.com/office/drawing/2014/main" id="{070FA074-BBCB-4933-92A3-05848D2DB368}"/>
                  </a:ext>
                </a:extLst>
              </p:cNvPr>
              <p:cNvSpPr/>
              <p:nvPr/>
            </p:nvSpPr>
            <p:spPr>
              <a:xfrm>
                <a:off x="4733922" y="852487"/>
                <a:ext cx="161925" cy="809624"/>
              </a:xfrm>
              <a:custGeom>
                <a:avLst/>
                <a:gdLst>
                  <a:gd name="connsiteX0" fmla="*/ 0 w 219075"/>
                  <a:gd name="connsiteY0" fmla="*/ 109538 h 1400175"/>
                  <a:gd name="connsiteX1" fmla="*/ 109538 w 219075"/>
                  <a:gd name="connsiteY1" fmla="*/ 0 h 1400175"/>
                  <a:gd name="connsiteX2" fmla="*/ 109538 w 219075"/>
                  <a:gd name="connsiteY2" fmla="*/ 0 h 1400175"/>
                  <a:gd name="connsiteX3" fmla="*/ 219076 w 219075"/>
                  <a:gd name="connsiteY3" fmla="*/ 109538 h 1400175"/>
                  <a:gd name="connsiteX4" fmla="*/ 219075 w 219075"/>
                  <a:gd name="connsiteY4" fmla="*/ 1290638 h 1400175"/>
                  <a:gd name="connsiteX5" fmla="*/ 109537 w 219075"/>
                  <a:gd name="connsiteY5" fmla="*/ 1400176 h 1400175"/>
                  <a:gd name="connsiteX6" fmla="*/ 109538 w 219075"/>
                  <a:gd name="connsiteY6" fmla="*/ 1400175 h 1400175"/>
                  <a:gd name="connsiteX7" fmla="*/ 0 w 219075"/>
                  <a:gd name="connsiteY7" fmla="*/ 1290637 h 1400175"/>
                  <a:gd name="connsiteX8" fmla="*/ 0 w 219075"/>
                  <a:gd name="connsiteY8" fmla="*/ 109538 h 1400175"/>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9076" h="1400176">
                    <a:moveTo>
                      <a:pt x="0" y="109538"/>
                    </a:moveTo>
                    <a:cubicBezTo>
                      <a:pt x="0" y="49042"/>
                      <a:pt x="49042" y="0"/>
                      <a:pt x="109538" y="0"/>
                    </a:cubicBezTo>
                    <a:lnTo>
                      <a:pt x="109538" y="0"/>
                    </a:lnTo>
                    <a:cubicBezTo>
                      <a:pt x="170034" y="0"/>
                      <a:pt x="219076" y="49042"/>
                      <a:pt x="219076" y="109538"/>
                    </a:cubicBezTo>
                    <a:cubicBezTo>
                      <a:pt x="219076" y="503238"/>
                      <a:pt x="219075" y="896938"/>
                      <a:pt x="219075" y="1290638"/>
                    </a:cubicBezTo>
                    <a:cubicBezTo>
                      <a:pt x="219075" y="1351134"/>
                      <a:pt x="170033" y="1400176"/>
                      <a:pt x="109537" y="1400176"/>
                    </a:cubicBezTo>
                    <a:lnTo>
                      <a:pt x="109538" y="1400175"/>
                    </a:lnTo>
                    <a:cubicBezTo>
                      <a:pt x="49042" y="1400175"/>
                      <a:pt x="0" y="1351133"/>
                      <a:pt x="0" y="1290637"/>
                    </a:cubicBezTo>
                    <a:lnTo>
                      <a:pt x="0" y="109538"/>
                    </a:lnTo>
                    <a:close/>
                  </a:path>
                </a:pathLst>
              </a:cu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1" name="角丸四角形 16">
                <a:extLst>
                  <a:ext uri="{FF2B5EF4-FFF2-40B4-BE49-F238E27FC236}">
                    <a16:creationId xmlns:a16="http://schemas.microsoft.com/office/drawing/2014/main" id="{3E0A371E-888D-4148-BA64-A1726195D3E9}"/>
                  </a:ext>
                </a:extLst>
              </p:cNvPr>
              <p:cNvSpPr/>
              <p:nvPr/>
            </p:nvSpPr>
            <p:spPr>
              <a:xfrm>
                <a:off x="4733922" y="1662112"/>
                <a:ext cx="161925" cy="809624"/>
              </a:xfrm>
              <a:custGeom>
                <a:avLst/>
                <a:gdLst>
                  <a:gd name="connsiteX0" fmla="*/ 0 w 219075"/>
                  <a:gd name="connsiteY0" fmla="*/ 109538 h 1400175"/>
                  <a:gd name="connsiteX1" fmla="*/ 109538 w 219075"/>
                  <a:gd name="connsiteY1" fmla="*/ 0 h 1400175"/>
                  <a:gd name="connsiteX2" fmla="*/ 109538 w 219075"/>
                  <a:gd name="connsiteY2" fmla="*/ 0 h 1400175"/>
                  <a:gd name="connsiteX3" fmla="*/ 219076 w 219075"/>
                  <a:gd name="connsiteY3" fmla="*/ 109538 h 1400175"/>
                  <a:gd name="connsiteX4" fmla="*/ 219075 w 219075"/>
                  <a:gd name="connsiteY4" fmla="*/ 1290638 h 1400175"/>
                  <a:gd name="connsiteX5" fmla="*/ 109537 w 219075"/>
                  <a:gd name="connsiteY5" fmla="*/ 1400176 h 1400175"/>
                  <a:gd name="connsiteX6" fmla="*/ 109538 w 219075"/>
                  <a:gd name="connsiteY6" fmla="*/ 1400175 h 1400175"/>
                  <a:gd name="connsiteX7" fmla="*/ 0 w 219075"/>
                  <a:gd name="connsiteY7" fmla="*/ 1290637 h 1400175"/>
                  <a:gd name="connsiteX8" fmla="*/ 0 w 219075"/>
                  <a:gd name="connsiteY8" fmla="*/ 109538 h 1400175"/>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9076" h="1400176">
                    <a:moveTo>
                      <a:pt x="0" y="109538"/>
                    </a:moveTo>
                    <a:cubicBezTo>
                      <a:pt x="0" y="49042"/>
                      <a:pt x="49042" y="0"/>
                      <a:pt x="109538" y="0"/>
                    </a:cubicBezTo>
                    <a:lnTo>
                      <a:pt x="109538" y="0"/>
                    </a:lnTo>
                    <a:cubicBezTo>
                      <a:pt x="170034" y="0"/>
                      <a:pt x="219076" y="49042"/>
                      <a:pt x="219076" y="109538"/>
                    </a:cubicBezTo>
                    <a:cubicBezTo>
                      <a:pt x="219076" y="503238"/>
                      <a:pt x="219075" y="896938"/>
                      <a:pt x="219075" y="1290638"/>
                    </a:cubicBezTo>
                    <a:cubicBezTo>
                      <a:pt x="219075" y="1351134"/>
                      <a:pt x="170033" y="1400176"/>
                      <a:pt x="109537" y="1400176"/>
                    </a:cubicBezTo>
                    <a:lnTo>
                      <a:pt x="109538" y="1400175"/>
                    </a:lnTo>
                    <a:cubicBezTo>
                      <a:pt x="49042" y="1400175"/>
                      <a:pt x="0" y="1351133"/>
                      <a:pt x="0" y="1290637"/>
                    </a:cubicBezTo>
                    <a:lnTo>
                      <a:pt x="0" y="109538"/>
                    </a:lnTo>
                    <a:close/>
                  </a:path>
                </a:pathLst>
              </a:cu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96" name="グループ化 95">
              <a:extLst>
                <a:ext uri="{FF2B5EF4-FFF2-40B4-BE49-F238E27FC236}">
                  <a16:creationId xmlns:a16="http://schemas.microsoft.com/office/drawing/2014/main" id="{6A4943E8-F645-4528-926C-A32A7A174DEF}"/>
                </a:ext>
              </a:extLst>
            </p:cNvPr>
            <p:cNvGrpSpPr/>
            <p:nvPr/>
          </p:nvGrpSpPr>
          <p:grpSpPr>
            <a:xfrm>
              <a:off x="4464969" y="3429000"/>
              <a:ext cx="110969" cy="1113921"/>
              <a:chOff x="4095749" y="852489"/>
              <a:chExt cx="161925" cy="1619248"/>
            </a:xfrm>
          </p:grpSpPr>
          <p:sp>
            <p:nvSpPr>
              <p:cNvPr id="118" name="角丸四角形 16">
                <a:extLst>
                  <a:ext uri="{FF2B5EF4-FFF2-40B4-BE49-F238E27FC236}">
                    <a16:creationId xmlns:a16="http://schemas.microsoft.com/office/drawing/2014/main" id="{6E6E372C-476E-4744-BC68-2EEDC0D799E4}"/>
                  </a:ext>
                </a:extLst>
              </p:cNvPr>
              <p:cNvSpPr/>
              <p:nvPr/>
            </p:nvSpPr>
            <p:spPr>
              <a:xfrm>
                <a:off x="4095749" y="852489"/>
                <a:ext cx="161925" cy="809624"/>
              </a:xfrm>
              <a:custGeom>
                <a:avLst/>
                <a:gdLst>
                  <a:gd name="connsiteX0" fmla="*/ 0 w 219075"/>
                  <a:gd name="connsiteY0" fmla="*/ 109538 h 1400175"/>
                  <a:gd name="connsiteX1" fmla="*/ 109538 w 219075"/>
                  <a:gd name="connsiteY1" fmla="*/ 0 h 1400175"/>
                  <a:gd name="connsiteX2" fmla="*/ 109538 w 219075"/>
                  <a:gd name="connsiteY2" fmla="*/ 0 h 1400175"/>
                  <a:gd name="connsiteX3" fmla="*/ 219076 w 219075"/>
                  <a:gd name="connsiteY3" fmla="*/ 109538 h 1400175"/>
                  <a:gd name="connsiteX4" fmla="*/ 219075 w 219075"/>
                  <a:gd name="connsiteY4" fmla="*/ 1290638 h 1400175"/>
                  <a:gd name="connsiteX5" fmla="*/ 109537 w 219075"/>
                  <a:gd name="connsiteY5" fmla="*/ 1400176 h 1400175"/>
                  <a:gd name="connsiteX6" fmla="*/ 109538 w 219075"/>
                  <a:gd name="connsiteY6" fmla="*/ 1400175 h 1400175"/>
                  <a:gd name="connsiteX7" fmla="*/ 0 w 219075"/>
                  <a:gd name="connsiteY7" fmla="*/ 1290637 h 1400175"/>
                  <a:gd name="connsiteX8" fmla="*/ 0 w 219075"/>
                  <a:gd name="connsiteY8" fmla="*/ 109538 h 1400175"/>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9076" h="1400176">
                    <a:moveTo>
                      <a:pt x="0" y="109538"/>
                    </a:moveTo>
                    <a:cubicBezTo>
                      <a:pt x="0" y="49042"/>
                      <a:pt x="49042" y="0"/>
                      <a:pt x="109538" y="0"/>
                    </a:cubicBezTo>
                    <a:lnTo>
                      <a:pt x="109538" y="0"/>
                    </a:lnTo>
                    <a:cubicBezTo>
                      <a:pt x="170034" y="0"/>
                      <a:pt x="219076" y="49042"/>
                      <a:pt x="219076" y="109538"/>
                    </a:cubicBezTo>
                    <a:cubicBezTo>
                      <a:pt x="219076" y="503238"/>
                      <a:pt x="219075" y="896938"/>
                      <a:pt x="219075" y="1290638"/>
                    </a:cubicBezTo>
                    <a:cubicBezTo>
                      <a:pt x="219075" y="1351134"/>
                      <a:pt x="170033" y="1400176"/>
                      <a:pt x="109537" y="1400176"/>
                    </a:cubicBezTo>
                    <a:lnTo>
                      <a:pt x="109538" y="1400175"/>
                    </a:lnTo>
                    <a:cubicBezTo>
                      <a:pt x="49042" y="1400175"/>
                      <a:pt x="0" y="1351133"/>
                      <a:pt x="0" y="1290637"/>
                    </a:cubicBezTo>
                    <a:lnTo>
                      <a:pt x="0" y="109538"/>
                    </a:lnTo>
                    <a:close/>
                  </a:path>
                </a:pathLst>
              </a:cu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9" name="角丸四角形 16">
                <a:extLst>
                  <a:ext uri="{FF2B5EF4-FFF2-40B4-BE49-F238E27FC236}">
                    <a16:creationId xmlns:a16="http://schemas.microsoft.com/office/drawing/2014/main" id="{3E7441B1-F4A9-4207-AF44-3EDE8C29DFEF}"/>
                  </a:ext>
                </a:extLst>
              </p:cNvPr>
              <p:cNvSpPr/>
              <p:nvPr/>
            </p:nvSpPr>
            <p:spPr>
              <a:xfrm>
                <a:off x="4095749" y="1662113"/>
                <a:ext cx="161925" cy="809624"/>
              </a:xfrm>
              <a:custGeom>
                <a:avLst/>
                <a:gdLst>
                  <a:gd name="connsiteX0" fmla="*/ 0 w 219075"/>
                  <a:gd name="connsiteY0" fmla="*/ 109538 h 1400175"/>
                  <a:gd name="connsiteX1" fmla="*/ 109538 w 219075"/>
                  <a:gd name="connsiteY1" fmla="*/ 0 h 1400175"/>
                  <a:gd name="connsiteX2" fmla="*/ 109538 w 219075"/>
                  <a:gd name="connsiteY2" fmla="*/ 0 h 1400175"/>
                  <a:gd name="connsiteX3" fmla="*/ 219076 w 219075"/>
                  <a:gd name="connsiteY3" fmla="*/ 109538 h 1400175"/>
                  <a:gd name="connsiteX4" fmla="*/ 219075 w 219075"/>
                  <a:gd name="connsiteY4" fmla="*/ 1290638 h 1400175"/>
                  <a:gd name="connsiteX5" fmla="*/ 109537 w 219075"/>
                  <a:gd name="connsiteY5" fmla="*/ 1400176 h 1400175"/>
                  <a:gd name="connsiteX6" fmla="*/ 109538 w 219075"/>
                  <a:gd name="connsiteY6" fmla="*/ 1400175 h 1400175"/>
                  <a:gd name="connsiteX7" fmla="*/ 0 w 219075"/>
                  <a:gd name="connsiteY7" fmla="*/ 1290637 h 1400175"/>
                  <a:gd name="connsiteX8" fmla="*/ 0 w 219075"/>
                  <a:gd name="connsiteY8" fmla="*/ 109538 h 1400175"/>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9076" h="1400176">
                    <a:moveTo>
                      <a:pt x="0" y="109538"/>
                    </a:moveTo>
                    <a:cubicBezTo>
                      <a:pt x="0" y="49042"/>
                      <a:pt x="49042" y="0"/>
                      <a:pt x="109538" y="0"/>
                    </a:cubicBezTo>
                    <a:lnTo>
                      <a:pt x="109538" y="0"/>
                    </a:lnTo>
                    <a:cubicBezTo>
                      <a:pt x="170034" y="0"/>
                      <a:pt x="219076" y="49042"/>
                      <a:pt x="219076" y="109538"/>
                    </a:cubicBezTo>
                    <a:cubicBezTo>
                      <a:pt x="219076" y="503238"/>
                      <a:pt x="219075" y="896938"/>
                      <a:pt x="219075" y="1290638"/>
                    </a:cubicBezTo>
                    <a:cubicBezTo>
                      <a:pt x="219075" y="1351134"/>
                      <a:pt x="170033" y="1400176"/>
                      <a:pt x="109537" y="1400176"/>
                    </a:cubicBezTo>
                    <a:lnTo>
                      <a:pt x="109538" y="1400175"/>
                    </a:lnTo>
                    <a:cubicBezTo>
                      <a:pt x="49042" y="1400175"/>
                      <a:pt x="0" y="1351133"/>
                      <a:pt x="0" y="1290637"/>
                    </a:cubicBezTo>
                    <a:lnTo>
                      <a:pt x="0" y="109538"/>
                    </a:lnTo>
                    <a:close/>
                  </a:path>
                </a:pathLst>
              </a:cu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97" name="グループ化 96">
              <a:extLst>
                <a:ext uri="{FF2B5EF4-FFF2-40B4-BE49-F238E27FC236}">
                  <a16:creationId xmlns:a16="http://schemas.microsoft.com/office/drawing/2014/main" id="{B291F395-8F2E-43D8-BC39-0A3475EA71F4}"/>
                </a:ext>
              </a:extLst>
            </p:cNvPr>
            <p:cNvGrpSpPr/>
            <p:nvPr/>
          </p:nvGrpSpPr>
          <p:grpSpPr>
            <a:xfrm>
              <a:off x="4766026" y="3276598"/>
              <a:ext cx="124732" cy="1408695"/>
              <a:chOff x="4733922" y="852487"/>
              <a:chExt cx="161925" cy="1619249"/>
            </a:xfrm>
          </p:grpSpPr>
          <p:sp>
            <p:nvSpPr>
              <p:cNvPr id="116" name="角丸四角形 16">
                <a:extLst>
                  <a:ext uri="{FF2B5EF4-FFF2-40B4-BE49-F238E27FC236}">
                    <a16:creationId xmlns:a16="http://schemas.microsoft.com/office/drawing/2014/main" id="{E4097008-FD2E-4139-96CD-A6528C10192D}"/>
                  </a:ext>
                </a:extLst>
              </p:cNvPr>
              <p:cNvSpPr/>
              <p:nvPr/>
            </p:nvSpPr>
            <p:spPr>
              <a:xfrm>
                <a:off x="4733922" y="852487"/>
                <a:ext cx="161925" cy="809624"/>
              </a:xfrm>
              <a:custGeom>
                <a:avLst/>
                <a:gdLst>
                  <a:gd name="connsiteX0" fmla="*/ 0 w 219075"/>
                  <a:gd name="connsiteY0" fmla="*/ 109538 h 1400175"/>
                  <a:gd name="connsiteX1" fmla="*/ 109538 w 219075"/>
                  <a:gd name="connsiteY1" fmla="*/ 0 h 1400175"/>
                  <a:gd name="connsiteX2" fmla="*/ 109538 w 219075"/>
                  <a:gd name="connsiteY2" fmla="*/ 0 h 1400175"/>
                  <a:gd name="connsiteX3" fmla="*/ 219076 w 219075"/>
                  <a:gd name="connsiteY3" fmla="*/ 109538 h 1400175"/>
                  <a:gd name="connsiteX4" fmla="*/ 219075 w 219075"/>
                  <a:gd name="connsiteY4" fmla="*/ 1290638 h 1400175"/>
                  <a:gd name="connsiteX5" fmla="*/ 109537 w 219075"/>
                  <a:gd name="connsiteY5" fmla="*/ 1400176 h 1400175"/>
                  <a:gd name="connsiteX6" fmla="*/ 109538 w 219075"/>
                  <a:gd name="connsiteY6" fmla="*/ 1400175 h 1400175"/>
                  <a:gd name="connsiteX7" fmla="*/ 0 w 219075"/>
                  <a:gd name="connsiteY7" fmla="*/ 1290637 h 1400175"/>
                  <a:gd name="connsiteX8" fmla="*/ 0 w 219075"/>
                  <a:gd name="connsiteY8" fmla="*/ 109538 h 1400175"/>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9076" h="1400176">
                    <a:moveTo>
                      <a:pt x="0" y="109538"/>
                    </a:moveTo>
                    <a:cubicBezTo>
                      <a:pt x="0" y="49042"/>
                      <a:pt x="49042" y="0"/>
                      <a:pt x="109538" y="0"/>
                    </a:cubicBezTo>
                    <a:lnTo>
                      <a:pt x="109538" y="0"/>
                    </a:lnTo>
                    <a:cubicBezTo>
                      <a:pt x="170034" y="0"/>
                      <a:pt x="219076" y="49042"/>
                      <a:pt x="219076" y="109538"/>
                    </a:cubicBezTo>
                    <a:cubicBezTo>
                      <a:pt x="219076" y="503238"/>
                      <a:pt x="219075" y="896938"/>
                      <a:pt x="219075" y="1290638"/>
                    </a:cubicBezTo>
                    <a:cubicBezTo>
                      <a:pt x="219075" y="1351134"/>
                      <a:pt x="170033" y="1400176"/>
                      <a:pt x="109537" y="1400176"/>
                    </a:cubicBezTo>
                    <a:lnTo>
                      <a:pt x="109538" y="1400175"/>
                    </a:lnTo>
                    <a:cubicBezTo>
                      <a:pt x="49042" y="1400175"/>
                      <a:pt x="0" y="1351133"/>
                      <a:pt x="0" y="1290637"/>
                    </a:cubicBezTo>
                    <a:lnTo>
                      <a:pt x="0" y="109538"/>
                    </a:lnTo>
                    <a:close/>
                  </a:path>
                </a:pathLst>
              </a:cu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7" name="角丸四角形 16">
                <a:extLst>
                  <a:ext uri="{FF2B5EF4-FFF2-40B4-BE49-F238E27FC236}">
                    <a16:creationId xmlns:a16="http://schemas.microsoft.com/office/drawing/2014/main" id="{09990B47-21D9-4B19-8810-A6F578093D5A}"/>
                  </a:ext>
                </a:extLst>
              </p:cNvPr>
              <p:cNvSpPr/>
              <p:nvPr/>
            </p:nvSpPr>
            <p:spPr>
              <a:xfrm>
                <a:off x="4733922" y="1662112"/>
                <a:ext cx="161925" cy="809624"/>
              </a:xfrm>
              <a:custGeom>
                <a:avLst/>
                <a:gdLst>
                  <a:gd name="connsiteX0" fmla="*/ 0 w 219075"/>
                  <a:gd name="connsiteY0" fmla="*/ 109538 h 1400175"/>
                  <a:gd name="connsiteX1" fmla="*/ 109538 w 219075"/>
                  <a:gd name="connsiteY1" fmla="*/ 0 h 1400175"/>
                  <a:gd name="connsiteX2" fmla="*/ 109538 w 219075"/>
                  <a:gd name="connsiteY2" fmla="*/ 0 h 1400175"/>
                  <a:gd name="connsiteX3" fmla="*/ 219076 w 219075"/>
                  <a:gd name="connsiteY3" fmla="*/ 109538 h 1400175"/>
                  <a:gd name="connsiteX4" fmla="*/ 219075 w 219075"/>
                  <a:gd name="connsiteY4" fmla="*/ 1290638 h 1400175"/>
                  <a:gd name="connsiteX5" fmla="*/ 109537 w 219075"/>
                  <a:gd name="connsiteY5" fmla="*/ 1400176 h 1400175"/>
                  <a:gd name="connsiteX6" fmla="*/ 109538 w 219075"/>
                  <a:gd name="connsiteY6" fmla="*/ 1400175 h 1400175"/>
                  <a:gd name="connsiteX7" fmla="*/ 0 w 219075"/>
                  <a:gd name="connsiteY7" fmla="*/ 1290637 h 1400175"/>
                  <a:gd name="connsiteX8" fmla="*/ 0 w 219075"/>
                  <a:gd name="connsiteY8" fmla="*/ 109538 h 1400175"/>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9076" h="1400176">
                    <a:moveTo>
                      <a:pt x="0" y="109538"/>
                    </a:moveTo>
                    <a:cubicBezTo>
                      <a:pt x="0" y="49042"/>
                      <a:pt x="49042" y="0"/>
                      <a:pt x="109538" y="0"/>
                    </a:cubicBezTo>
                    <a:lnTo>
                      <a:pt x="109538" y="0"/>
                    </a:lnTo>
                    <a:cubicBezTo>
                      <a:pt x="170034" y="0"/>
                      <a:pt x="219076" y="49042"/>
                      <a:pt x="219076" y="109538"/>
                    </a:cubicBezTo>
                    <a:cubicBezTo>
                      <a:pt x="219076" y="503238"/>
                      <a:pt x="219075" y="896938"/>
                      <a:pt x="219075" y="1290638"/>
                    </a:cubicBezTo>
                    <a:cubicBezTo>
                      <a:pt x="219075" y="1351134"/>
                      <a:pt x="170033" y="1400176"/>
                      <a:pt x="109537" y="1400176"/>
                    </a:cubicBezTo>
                    <a:lnTo>
                      <a:pt x="109538" y="1400175"/>
                    </a:lnTo>
                    <a:cubicBezTo>
                      <a:pt x="49042" y="1400175"/>
                      <a:pt x="0" y="1351133"/>
                      <a:pt x="0" y="1290637"/>
                    </a:cubicBezTo>
                    <a:lnTo>
                      <a:pt x="0" y="109538"/>
                    </a:lnTo>
                    <a:close/>
                  </a:path>
                </a:pathLst>
              </a:cu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98" name="グループ化 97">
              <a:extLst>
                <a:ext uri="{FF2B5EF4-FFF2-40B4-BE49-F238E27FC236}">
                  <a16:creationId xmlns:a16="http://schemas.microsoft.com/office/drawing/2014/main" id="{B4906DA6-5AD0-4DC4-B390-2BF0C2109E25}"/>
                </a:ext>
              </a:extLst>
            </p:cNvPr>
            <p:cNvGrpSpPr/>
            <p:nvPr/>
          </p:nvGrpSpPr>
          <p:grpSpPr>
            <a:xfrm>
              <a:off x="5125917" y="3343276"/>
              <a:ext cx="116856" cy="1342018"/>
              <a:chOff x="4095749" y="852489"/>
              <a:chExt cx="161925" cy="1619248"/>
            </a:xfrm>
          </p:grpSpPr>
          <p:sp>
            <p:nvSpPr>
              <p:cNvPr id="114" name="角丸四角形 16">
                <a:extLst>
                  <a:ext uri="{FF2B5EF4-FFF2-40B4-BE49-F238E27FC236}">
                    <a16:creationId xmlns:a16="http://schemas.microsoft.com/office/drawing/2014/main" id="{CBF1BFD2-ED0A-43C9-A5E2-63E428E9DD6B}"/>
                  </a:ext>
                </a:extLst>
              </p:cNvPr>
              <p:cNvSpPr/>
              <p:nvPr/>
            </p:nvSpPr>
            <p:spPr>
              <a:xfrm>
                <a:off x="4095749" y="852489"/>
                <a:ext cx="161925" cy="809624"/>
              </a:xfrm>
              <a:custGeom>
                <a:avLst/>
                <a:gdLst>
                  <a:gd name="connsiteX0" fmla="*/ 0 w 219075"/>
                  <a:gd name="connsiteY0" fmla="*/ 109538 h 1400175"/>
                  <a:gd name="connsiteX1" fmla="*/ 109538 w 219075"/>
                  <a:gd name="connsiteY1" fmla="*/ 0 h 1400175"/>
                  <a:gd name="connsiteX2" fmla="*/ 109538 w 219075"/>
                  <a:gd name="connsiteY2" fmla="*/ 0 h 1400175"/>
                  <a:gd name="connsiteX3" fmla="*/ 219076 w 219075"/>
                  <a:gd name="connsiteY3" fmla="*/ 109538 h 1400175"/>
                  <a:gd name="connsiteX4" fmla="*/ 219075 w 219075"/>
                  <a:gd name="connsiteY4" fmla="*/ 1290638 h 1400175"/>
                  <a:gd name="connsiteX5" fmla="*/ 109537 w 219075"/>
                  <a:gd name="connsiteY5" fmla="*/ 1400176 h 1400175"/>
                  <a:gd name="connsiteX6" fmla="*/ 109538 w 219075"/>
                  <a:gd name="connsiteY6" fmla="*/ 1400175 h 1400175"/>
                  <a:gd name="connsiteX7" fmla="*/ 0 w 219075"/>
                  <a:gd name="connsiteY7" fmla="*/ 1290637 h 1400175"/>
                  <a:gd name="connsiteX8" fmla="*/ 0 w 219075"/>
                  <a:gd name="connsiteY8" fmla="*/ 109538 h 1400175"/>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9076" h="1400176">
                    <a:moveTo>
                      <a:pt x="0" y="109538"/>
                    </a:moveTo>
                    <a:cubicBezTo>
                      <a:pt x="0" y="49042"/>
                      <a:pt x="49042" y="0"/>
                      <a:pt x="109538" y="0"/>
                    </a:cubicBezTo>
                    <a:lnTo>
                      <a:pt x="109538" y="0"/>
                    </a:lnTo>
                    <a:cubicBezTo>
                      <a:pt x="170034" y="0"/>
                      <a:pt x="219076" y="49042"/>
                      <a:pt x="219076" y="109538"/>
                    </a:cubicBezTo>
                    <a:cubicBezTo>
                      <a:pt x="219076" y="503238"/>
                      <a:pt x="219075" y="896938"/>
                      <a:pt x="219075" y="1290638"/>
                    </a:cubicBezTo>
                    <a:cubicBezTo>
                      <a:pt x="219075" y="1351134"/>
                      <a:pt x="170033" y="1400176"/>
                      <a:pt x="109537" y="1400176"/>
                    </a:cubicBezTo>
                    <a:lnTo>
                      <a:pt x="109538" y="1400175"/>
                    </a:lnTo>
                    <a:cubicBezTo>
                      <a:pt x="49042" y="1400175"/>
                      <a:pt x="0" y="1351133"/>
                      <a:pt x="0" y="1290637"/>
                    </a:cubicBezTo>
                    <a:lnTo>
                      <a:pt x="0" y="109538"/>
                    </a:lnTo>
                    <a:close/>
                  </a:path>
                </a:pathLst>
              </a:cu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5" name="角丸四角形 16">
                <a:extLst>
                  <a:ext uri="{FF2B5EF4-FFF2-40B4-BE49-F238E27FC236}">
                    <a16:creationId xmlns:a16="http://schemas.microsoft.com/office/drawing/2014/main" id="{A2D413F6-05F8-4C95-9303-946677BF7722}"/>
                  </a:ext>
                </a:extLst>
              </p:cNvPr>
              <p:cNvSpPr/>
              <p:nvPr/>
            </p:nvSpPr>
            <p:spPr>
              <a:xfrm>
                <a:off x="4095749" y="1662113"/>
                <a:ext cx="161925" cy="809624"/>
              </a:xfrm>
              <a:custGeom>
                <a:avLst/>
                <a:gdLst>
                  <a:gd name="connsiteX0" fmla="*/ 0 w 219075"/>
                  <a:gd name="connsiteY0" fmla="*/ 109538 h 1400175"/>
                  <a:gd name="connsiteX1" fmla="*/ 109538 w 219075"/>
                  <a:gd name="connsiteY1" fmla="*/ 0 h 1400175"/>
                  <a:gd name="connsiteX2" fmla="*/ 109538 w 219075"/>
                  <a:gd name="connsiteY2" fmla="*/ 0 h 1400175"/>
                  <a:gd name="connsiteX3" fmla="*/ 219076 w 219075"/>
                  <a:gd name="connsiteY3" fmla="*/ 109538 h 1400175"/>
                  <a:gd name="connsiteX4" fmla="*/ 219075 w 219075"/>
                  <a:gd name="connsiteY4" fmla="*/ 1290638 h 1400175"/>
                  <a:gd name="connsiteX5" fmla="*/ 109537 w 219075"/>
                  <a:gd name="connsiteY5" fmla="*/ 1400176 h 1400175"/>
                  <a:gd name="connsiteX6" fmla="*/ 109538 w 219075"/>
                  <a:gd name="connsiteY6" fmla="*/ 1400175 h 1400175"/>
                  <a:gd name="connsiteX7" fmla="*/ 0 w 219075"/>
                  <a:gd name="connsiteY7" fmla="*/ 1290637 h 1400175"/>
                  <a:gd name="connsiteX8" fmla="*/ 0 w 219075"/>
                  <a:gd name="connsiteY8" fmla="*/ 109538 h 1400175"/>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9076" h="1400176">
                    <a:moveTo>
                      <a:pt x="0" y="109538"/>
                    </a:moveTo>
                    <a:cubicBezTo>
                      <a:pt x="0" y="49042"/>
                      <a:pt x="49042" y="0"/>
                      <a:pt x="109538" y="0"/>
                    </a:cubicBezTo>
                    <a:lnTo>
                      <a:pt x="109538" y="0"/>
                    </a:lnTo>
                    <a:cubicBezTo>
                      <a:pt x="170034" y="0"/>
                      <a:pt x="219076" y="49042"/>
                      <a:pt x="219076" y="109538"/>
                    </a:cubicBezTo>
                    <a:cubicBezTo>
                      <a:pt x="219076" y="503238"/>
                      <a:pt x="219075" y="896938"/>
                      <a:pt x="219075" y="1290638"/>
                    </a:cubicBezTo>
                    <a:cubicBezTo>
                      <a:pt x="219075" y="1351134"/>
                      <a:pt x="170033" y="1400176"/>
                      <a:pt x="109537" y="1400176"/>
                    </a:cubicBezTo>
                    <a:lnTo>
                      <a:pt x="109538" y="1400175"/>
                    </a:lnTo>
                    <a:cubicBezTo>
                      <a:pt x="49042" y="1400175"/>
                      <a:pt x="0" y="1351133"/>
                      <a:pt x="0" y="1290637"/>
                    </a:cubicBezTo>
                    <a:lnTo>
                      <a:pt x="0" y="109538"/>
                    </a:lnTo>
                    <a:close/>
                  </a:path>
                </a:pathLst>
              </a:cu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99" name="グループ化 98">
              <a:extLst>
                <a:ext uri="{FF2B5EF4-FFF2-40B4-BE49-F238E27FC236}">
                  <a16:creationId xmlns:a16="http://schemas.microsoft.com/office/drawing/2014/main" id="{7DEE3B02-E929-4C86-99AC-DF224170D8AE}"/>
                </a:ext>
              </a:extLst>
            </p:cNvPr>
            <p:cNvGrpSpPr/>
            <p:nvPr/>
          </p:nvGrpSpPr>
          <p:grpSpPr>
            <a:xfrm>
              <a:off x="5501714" y="3605213"/>
              <a:ext cx="88856" cy="818143"/>
              <a:chOff x="4733922" y="852487"/>
              <a:chExt cx="161925" cy="1619249"/>
            </a:xfrm>
          </p:grpSpPr>
          <p:sp>
            <p:nvSpPr>
              <p:cNvPr id="112" name="角丸四角形 16">
                <a:extLst>
                  <a:ext uri="{FF2B5EF4-FFF2-40B4-BE49-F238E27FC236}">
                    <a16:creationId xmlns:a16="http://schemas.microsoft.com/office/drawing/2014/main" id="{E5A11A72-22E3-448A-97EF-36D8C98B719C}"/>
                  </a:ext>
                </a:extLst>
              </p:cNvPr>
              <p:cNvSpPr/>
              <p:nvPr/>
            </p:nvSpPr>
            <p:spPr>
              <a:xfrm>
                <a:off x="4733922" y="852487"/>
                <a:ext cx="161925" cy="809624"/>
              </a:xfrm>
              <a:custGeom>
                <a:avLst/>
                <a:gdLst>
                  <a:gd name="connsiteX0" fmla="*/ 0 w 219075"/>
                  <a:gd name="connsiteY0" fmla="*/ 109538 h 1400175"/>
                  <a:gd name="connsiteX1" fmla="*/ 109538 w 219075"/>
                  <a:gd name="connsiteY1" fmla="*/ 0 h 1400175"/>
                  <a:gd name="connsiteX2" fmla="*/ 109538 w 219075"/>
                  <a:gd name="connsiteY2" fmla="*/ 0 h 1400175"/>
                  <a:gd name="connsiteX3" fmla="*/ 219076 w 219075"/>
                  <a:gd name="connsiteY3" fmla="*/ 109538 h 1400175"/>
                  <a:gd name="connsiteX4" fmla="*/ 219075 w 219075"/>
                  <a:gd name="connsiteY4" fmla="*/ 1290638 h 1400175"/>
                  <a:gd name="connsiteX5" fmla="*/ 109537 w 219075"/>
                  <a:gd name="connsiteY5" fmla="*/ 1400176 h 1400175"/>
                  <a:gd name="connsiteX6" fmla="*/ 109538 w 219075"/>
                  <a:gd name="connsiteY6" fmla="*/ 1400175 h 1400175"/>
                  <a:gd name="connsiteX7" fmla="*/ 0 w 219075"/>
                  <a:gd name="connsiteY7" fmla="*/ 1290637 h 1400175"/>
                  <a:gd name="connsiteX8" fmla="*/ 0 w 219075"/>
                  <a:gd name="connsiteY8" fmla="*/ 109538 h 1400175"/>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9076" h="1400176">
                    <a:moveTo>
                      <a:pt x="0" y="109538"/>
                    </a:moveTo>
                    <a:cubicBezTo>
                      <a:pt x="0" y="49042"/>
                      <a:pt x="49042" y="0"/>
                      <a:pt x="109538" y="0"/>
                    </a:cubicBezTo>
                    <a:lnTo>
                      <a:pt x="109538" y="0"/>
                    </a:lnTo>
                    <a:cubicBezTo>
                      <a:pt x="170034" y="0"/>
                      <a:pt x="219076" y="49042"/>
                      <a:pt x="219076" y="109538"/>
                    </a:cubicBezTo>
                    <a:cubicBezTo>
                      <a:pt x="219076" y="503238"/>
                      <a:pt x="219075" y="896938"/>
                      <a:pt x="219075" y="1290638"/>
                    </a:cubicBezTo>
                    <a:cubicBezTo>
                      <a:pt x="219075" y="1351134"/>
                      <a:pt x="170033" y="1400176"/>
                      <a:pt x="109537" y="1400176"/>
                    </a:cubicBezTo>
                    <a:lnTo>
                      <a:pt x="109538" y="1400175"/>
                    </a:lnTo>
                    <a:cubicBezTo>
                      <a:pt x="49042" y="1400175"/>
                      <a:pt x="0" y="1351133"/>
                      <a:pt x="0" y="1290637"/>
                    </a:cubicBezTo>
                    <a:lnTo>
                      <a:pt x="0" y="109538"/>
                    </a:lnTo>
                    <a:close/>
                  </a:path>
                </a:pathLst>
              </a:cu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3" name="角丸四角形 16">
                <a:extLst>
                  <a:ext uri="{FF2B5EF4-FFF2-40B4-BE49-F238E27FC236}">
                    <a16:creationId xmlns:a16="http://schemas.microsoft.com/office/drawing/2014/main" id="{604D1A20-C185-4BD0-8E9B-2AE496C90A00}"/>
                  </a:ext>
                </a:extLst>
              </p:cNvPr>
              <p:cNvSpPr/>
              <p:nvPr/>
            </p:nvSpPr>
            <p:spPr>
              <a:xfrm>
                <a:off x="4733922" y="1662112"/>
                <a:ext cx="161925" cy="809624"/>
              </a:xfrm>
              <a:custGeom>
                <a:avLst/>
                <a:gdLst>
                  <a:gd name="connsiteX0" fmla="*/ 0 w 219075"/>
                  <a:gd name="connsiteY0" fmla="*/ 109538 h 1400175"/>
                  <a:gd name="connsiteX1" fmla="*/ 109538 w 219075"/>
                  <a:gd name="connsiteY1" fmla="*/ 0 h 1400175"/>
                  <a:gd name="connsiteX2" fmla="*/ 109538 w 219075"/>
                  <a:gd name="connsiteY2" fmla="*/ 0 h 1400175"/>
                  <a:gd name="connsiteX3" fmla="*/ 219076 w 219075"/>
                  <a:gd name="connsiteY3" fmla="*/ 109538 h 1400175"/>
                  <a:gd name="connsiteX4" fmla="*/ 219075 w 219075"/>
                  <a:gd name="connsiteY4" fmla="*/ 1290638 h 1400175"/>
                  <a:gd name="connsiteX5" fmla="*/ 109537 w 219075"/>
                  <a:gd name="connsiteY5" fmla="*/ 1400176 h 1400175"/>
                  <a:gd name="connsiteX6" fmla="*/ 109538 w 219075"/>
                  <a:gd name="connsiteY6" fmla="*/ 1400175 h 1400175"/>
                  <a:gd name="connsiteX7" fmla="*/ 0 w 219075"/>
                  <a:gd name="connsiteY7" fmla="*/ 1290637 h 1400175"/>
                  <a:gd name="connsiteX8" fmla="*/ 0 w 219075"/>
                  <a:gd name="connsiteY8" fmla="*/ 109538 h 1400175"/>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9076" h="1400176">
                    <a:moveTo>
                      <a:pt x="0" y="109538"/>
                    </a:moveTo>
                    <a:cubicBezTo>
                      <a:pt x="0" y="49042"/>
                      <a:pt x="49042" y="0"/>
                      <a:pt x="109538" y="0"/>
                    </a:cubicBezTo>
                    <a:lnTo>
                      <a:pt x="109538" y="0"/>
                    </a:lnTo>
                    <a:cubicBezTo>
                      <a:pt x="170034" y="0"/>
                      <a:pt x="219076" y="49042"/>
                      <a:pt x="219076" y="109538"/>
                    </a:cubicBezTo>
                    <a:cubicBezTo>
                      <a:pt x="219076" y="503238"/>
                      <a:pt x="219075" y="896938"/>
                      <a:pt x="219075" y="1290638"/>
                    </a:cubicBezTo>
                    <a:cubicBezTo>
                      <a:pt x="219075" y="1351134"/>
                      <a:pt x="170033" y="1400176"/>
                      <a:pt x="109537" y="1400176"/>
                    </a:cubicBezTo>
                    <a:lnTo>
                      <a:pt x="109538" y="1400175"/>
                    </a:lnTo>
                    <a:cubicBezTo>
                      <a:pt x="49042" y="1400175"/>
                      <a:pt x="0" y="1351133"/>
                      <a:pt x="0" y="1290637"/>
                    </a:cubicBezTo>
                    <a:lnTo>
                      <a:pt x="0" y="109538"/>
                    </a:lnTo>
                    <a:close/>
                  </a:path>
                </a:pathLst>
              </a:cu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00" name="グループ化 99">
              <a:extLst>
                <a:ext uri="{FF2B5EF4-FFF2-40B4-BE49-F238E27FC236}">
                  <a16:creationId xmlns:a16="http://schemas.microsoft.com/office/drawing/2014/main" id="{1D185A95-2A29-4FF7-BFAF-33B974EACDC8}"/>
                </a:ext>
              </a:extLst>
            </p:cNvPr>
            <p:cNvGrpSpPr/>
            <p:nvPr/>
          </p:nvGrpSpPr>
          <p:grpSpPr>
            <a:xfrm>
              <a:off x="6180595" y="3429000"/>
              <a:ext cx="110969" cy="1113921"/>
              <a:chOff x="4095749" y="852489"/>
              <a:chExt cx="161925" cy="1619248"/>
            </a:xfrm>
          </p:grpSpPr>
          <p:sp>
            <p:nvSpPr>
              <p:cNvPr id="110" name="角丸四角形 16">
                <a:extLst>
                  <a:ext uri="{FF2B5EF4-FFF2-40B4-BE49-F238E27FC236}">
                    <a16:creationId xmlns:a16="http://schemas.microsoft.com/office/drawing/2014/main" id="{D63FBADF-A92C-4A05-98FB-E24996537118}"/>
                  </a:ext>
                </a:extLst>
              </p:cNvPr>
              <p:cNvSpPr/>
              <p:nvPr/>
            </p:nvSpPr>
            <p:spPr>
              <a:xfrm>
                <a:off x="4095749" y="852489"/>
                <a:ext cx="161925" cy="809624"/>
              </a:xfrm>
              <a:custGeom>
                <a:avLst/>
                <a:gdLst>
                  <a:gd name="connsiteX0" fmla="*/ 0 w 219075"/>
                  <a:gd name="connsiteY0" fmla="*/ 109538 h 1400175"/>
                  <a:gd name="connsiteX1" fmla="*/ 109538 w 219075"/>
                  <a:gd name="connsiteY1" fmla="*/ 0 h 1400175"/>
                  <a:gd name="connsiteX2" fmla="*/ 109538 w 219075"/>
                  <a:gd name="connsiteY2" fmla="*/ 0 h 1400175"/>
                  <a:gd name="connsiteX3" fmla="*/ 219076 w 219075"/>
                  <a:gd name="connsiteY3" fmla="*/ 109538 h 1400175"/>
                  <a:gd name="connsiteX4" fmla="*/ 219075 w 219075"/>
                  <a:gd name="connsiteY4" fmla="*/ 1290638 h 1400175"/>
                  <a:gd name="connsiteX5" fmla="*/ 109537 w 219075"/>
                  <a:gd name="connsiteY5" fmla="*/ 1400176 h 1400175"/>
                  <a:gd name="connsiteX6" fmla="*/ 109538 w 219075"/>
                  <a:gd name="connsiteY6" fmla="*/ 1400175 h 1400175"/>
                  <a:gd name="connsiteX7" fmla="*/ 0 w 219075"/>
                  <a:gd name="connsiteY7" fmla="*/ 1290637 h 1400175"/>
                  <a:gd name="connsiteX8" fmla="*/ 0 w 219075"/>
                  <a:gd name="connsiteY8" fmla="*/ 109538 h 1400175"/>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9076" h="1400176">
                    <a:moveTo>
                      <a:pt x="0" y="109538"/>
                    </a:moveTo>
                    <a:cubicBezTo>
                      <a:pt x="0" y="49042"/>
                      <a:pt x="49042" y="0"/>
                      <a:pt x="109538" y="0"/>
                    </a:cubicBezTo>
                    <a:lnTo>
                      <a:pt x="109538" y="0"/>
                    </a:lnTo>
                    <a:cubicBezTo>
                      <a:pt x="170034" y="0"/>
                      <a:pt x="219076" y="49042"/>
                      <a:pt x="219076" y="109538"/>
                    </a:cubicBezTo>
                    <a:cubicBezTo>
                      <a:pt x="219076" y="503238"/>
                      <a:pt x="219075" y="896938"/>
                      <a:pt x="219075" y="1290638"/>
                    </a:cubicBezTo>
                    <a:cubicBezTo>
                      <a:pt x="219075" y="1351134"/>
                      <a:pt x="170033" y="1400176"/>
                      <a:pt x="109537" y="1400176"/>
                    </a:cubicBezTo>
                    <a:lnTo>
                      <a:pt x="109538" y="1400175"/>
                    </a:lnTo>
                    <a:cubicBezTo>
                      <a:pt x="49042" y="1400175"/>
                      <a:pt x="0" y="1351133"/>
                      <a:pt x="0" y="1290637"/>
                    </a:cubicBezTo>
                    <a:lnTo>
                      <a:pt x="0" y="109538"/>
                    </a:lnTo>
                    <a:close/>
                  </a:path>
                </a:pathLst>
              </a:cu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1" name="角丸四角形 16">
                <a:extLst>
                  <a:ext uri="{FF2B5EF4-FFF2-40B4-BE49-F238E27FC236}">
                    <a16:creationId xmlns:a16="http://schemas.microsoft.com/office/drawing/2014/main" id="{F1506C7C-4A3E-4C04-A2C1-BB2CA2CF2527}"/>
                  </a:ext>
                </a:extLst>
              </p:cNvPr>
              <p:cNvSpPr/>
              <p:nvPr/>
            </p:nvSpPr>
            <p:spPr>
              <a:xfrm>
                <a:off x="4095749" y="1662113"/>
                <a:ext cx="161925" cy="809624"/>
              </a:xfrm>
              <a:custGeom>
                <a:avLst/>
                <a:gdLst>
                  <a:gd name="connsiteX0" fmla="*/ 0 w 219075"/>
                  <a:gd name="connsiteY0" fmla="*/ 109538 h 1400175"/>
                  <a:gd name="connsiteX1" fmla="*/ 109538 w 219075"/>
                  <a:gd name="connsiteY1" fmla="*/ 0 h 1400175"/>
                  <a:gd name="connsiteX2" fmla="*/ 109538 w 219075"/>
                  <a:gd name="connsiteY2" fmla="*/ 0 h 1400175"/>
                  <a:gd name="connsiteX3" fmla="*/ 219076 w 219075"/>
                  <a:gd name="connsiteY3" fmla="*/ 109538 h 1400175"/>
                  <a:gd name="connsiteX4" fmla="*/ 219075 w 219075"/>
                  <a:gd name="connsiteY4" fmla="*/ 1290638 h 1400175"/>
                  <a:gd name="connsiteX5" fmla="*/ 109537 w 219075"/>
                  <a:gd name="connsiteY5" fmla="*/ 1400176 h 1400175"/>
                  <a:gd name="connsiteX6" fmla="*/ 109538 w 219075"/>
                  <a:gd name="connsiteY6" fmla="*/ 1400175 h 1400175"/>
                  <a:gd name="connsiteX7" fmla="*/ 0 w 219075"/>
                  <a:gd name="connsiteY7" fmla="*/ 1290637 h 1400175"/>
                  <a:gd name="connsiteX8" fmla="*/ 0 w 219075"/>
                  <a:gd name="connsiteY8" fmla="*/ 109538 h 1400175"/>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9076" h="1400176">
                    <a:moveTo>
                      <a:pt x="0" y="109538"/>
                    </a:moveTo>
                    <a:cubicBezTo>
                      <a:pt x="0" y="49042"/>
                      <a:pt x="49042" y="0"/>
                      <a:pt x="109538" y="0"/>
                    </a:cubicBezTo>
                    <a:lnTo>
                      <a:pt x="109538" y="0"/>
                    </a:lnTo>
                    <a:cubicBezTo>
                      <a:pt x="170034" y="0"/>
                      <a:pt x="219076" y="49042"/>
                      <a:pt x="219076" y="109538"/>
                    </a:cubicBezTo>
                    <a:cubicBezTo>
                      <a:pt x="219076" y="503238"/>
                      <a:pt x="219075" y="896938"/>
                      <a:pt x="219075" y="1290638"/>
                    </a:cubicBezTo>
                    <a:cubicBezTo>
                      <a:pt x="219075" y="1351134"/>
                      <a:pt x="170033" y="1400176"/>
                      <a:pt x="109537" y="1400176"/>
                    </a:cubicBezTo>
                    <a:lnTo>
                      <a:pt x="109538" y="1400175"/>
                    </a:lnTo>
                    <a:cubicBezTo>
                      <a:pt x="49042" y="1400175"/>
                      <a:pt x="0" y="1351133"/>
                      <a:pt x="0" y="1290637"/>
                    </a:cubicBezTo>
                    <a:lnTo>
                      <a:pt x="0" y="109538"/>
                    </a:lnTo>
                    <a:close/>
                  </a:path>
                </a:pathLst>
              </a:cu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01" name="グループ化 100">
              <a:extLst>
                <a:ext uri="{FF2B5EF4-FFF2-40B4-BE49-F238E27FC236}">
                  <a16:creationId xmlns:a16="http://schemas.microsoft.com/office/drawing/2014/main" id="{3F2AB99B-53C2-4A16-8999-CFB65DE331A6}"/>
                </a:ext>
              </a:extLst>
            </p:cNvPr>
            <p:cNvGrpSpPr/>
            <p:nvPr/>
          </p:nvGrpSpPr>
          <p:grpSpPr>
            <a:xfrm>
              <a:off x="6481652" y="3276598"/>
              <a:ext cx="124732" cy="1408695"/>
              <a:chOff x="4733922" y="852487"/>
              <a:chExt cx="161925" cy="1619249"/>
            </a:xfrm>
          </p:grpSpPr>
          <p:sp>
            <p:nvSpPr>
              <p:cNvPr id="108" name="角丸四角形 16">
                <a:extLst>
                  <a:ext uri="{FF2B5EF4-FFF2-40B4-BE49-F238E27FC236}">
                    <a16:creationId xmlns:a16="http://schemas.microsoft.com/office/drawing/2014/main" id="{0EDF2CD8-14DF-4395-9516-10E1DDBA0DD4}"/>
                  </a:ext>
                </a:extLst>
              </p:cNvPr>
              <p:cNvSpPr/>
              <p:nvPr/>
            </p:nvSpPr>
            <p:spPr>
              <a:xfrm>
                <a:off x="4733922" y="852487"/>
                <a:ext cx="161925" cy="809624"/>
              </a:xfrm>
              <a:custGeom>
                <a:avLst/>
                <a:gdLst>
                  <a:gd name="connsiteX0" fmla="*/ 0 w 219075"/>
                  <a:gd name="connsiteY0" fmla="*/ 109538 h 1400175"/>
                  <a:gd name="connsiteX1" fmla="*/ 109538 w 219075"/>
                  <a:gd name="connsiteY1" fmla="*/ 0 h 1400175"/>
                  <a:gd name="connsiteX2" fmla="*/ 109538 w 219075"/>
                  <a:gd name="connsiteY2" fmla="*/ 0 h 1400175"/>
                  <a:gd name="connsiteX3" fmla="*/ 219076 w 219075"/>
                  <a:gd name="connsiteY3" fmla="*/ 109538 h 1400175"/>
                  <a:gd name="connsiteX4" fmla="*/ 219075 w 219075"/>
                  <a:gd name="connsiteY4" fmla="*/ 1290638 h 1400175"/>
                  <a:gd name="connsiteX5" fmla="*/ 109537 w 219075"/>
                  <a:gd name="connsiteY5" fmla="*/ 1400176 h 1400175"/>
                  <a:gd name="connsiteX6" fmla="*/ 109538 w 219075"/>
                  <a:gd name="connsiteY6" fmla="*/ 1400175 h 1400175"/>
                  <a:gd name="connsiteX7" fmla="*/ 0 w 219075"/>
                  <a:gd name="connsiteY7" fmla="*/ 1290637 h 1400175"/>
                  <a:gd name="connsiteX8" fmla="*/ 0 w 219075"/>
                  <a:gd name="connsiteY8" fmla="*/ 109538 h 1400175"/>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9076" h="1400176">
                    <a:moveTo>
                      <a:pt x="0" y="109538"/>
                    </a:moveTo>
                    <a:cubicBezTo>
                      <a:pt x="0" y="49042"/>
                      <a:pt x="49042" y="0"/>
                      <a:pt x="109538" y="0"/>
                    </a:cubicBezTo>
                    <a:lnTo>
                      <a:pt x="109538" y="0"/>
                    </a:lnTo>
                    <a:cubicBezTo>
                      <a:pt x="170034" y="0"/>
                      <a:pt x="219076" y="49042"/>
                      <a:pt x="219076" y="109538"/>
                    </a:cubicBezTo>
                    <a:cubicBezTo>
                      <a:pt x="219076" y="503238"/>
                      <a:pt x="219075" y="896938"/>
                      <a:pt x="219075" y="1290638"/>
                    </a:cubicBezTo>
                    <a:cubicBezTo>
                      <a:pt x="219075" y="1351134"/>
                      <a:pt x="170033" y="1400176"/>
                      <a:pt x="109537" y="1400176"/>
                    </a:cubicBezTo>
                    <a:lnTo>
                      <a:pt x="109538" y="1400175"/>
                    </a:lnTo>
                    <a:cubicBezTo>
                      <a:pt x="49042" y="1400175"/>
                      <a:pt x="0" y="1351133"/>
                      <a:pt x="0" y="1290637"/>
                    </a:cubicBezTo>
                    <a:lnTo>
                      <a:pt x="0" y="109538"/>
                    </a:lnTo>
                    <a:close/>
                  </a:path>
                </a:pathLst>
              </a:cu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9" name="角丸四角形 16">
                <a:extLst>
                  <a:ext uri="{FF2B5EF4-FFF2-40B4-BE49-F238E27FC236}">
                    <a16:creationId xmlns:a16="http://schemas.microsoft.com/office/drawing/2014/main" id="{6195A77E-6CAF-47BE-A783-E4261D51D9D9}"/>
                  </a:ext>
                </a:extLst>
              </p:cNvPr>
              <p:cNvSpPr/>
              <p:nvPr/>
            </p:nvSpPr>
            <p:spPr>
              <a:xfrm>
                <a:off x="4733922" y="1662112"/>
                <a:ext cx="161925" cy="809624"/>
              </a:xfrm>
              <a:custGeom>
                <a:avLst/>
                <a:gdLst>
                  <a:gd name="connsiteX0" fmla="*/ 0 w 219075"/>
                  <a:gd name="connsiteY0" fmla="*/ 109538 h 1400175"/>
                  <a:gd name="connsiteX1" fmla="*/ 109538 w 219075"/>
                  <a:gd name="connsiteY1" fmla="*/ 0 h 1400175"/>
                  <a:gd name="connsiteX2" fmla="*/ 109538 w 219075"/>
                  <a:gd name="connsiteY2" fmla="*/ 0 h 1400175"/>
                  <a:gd name="connsiteX3" fmla="*/ 219076 w 219075"/>
                  <a:gd name="connsiteY3" fmla="*/ 109538 h 1400175"/>
                  <a:gd name="connsiteX4" fmla="*/ 219075 w 219075"/>
                  <a:gd name="connsiteY4" fmla="*/ 1290638 h 1400175"/>
                  <a:gd name="connsiteX5" fmla="*/ 109537 w 219075"/>
                  <a:gd name="connsiteY5" fmla="*/ 1400176 h 1400175"/>
                  <a:gd name="connsiteX6" fmla="*/ 109538 w 219075"/>
                  <a:gd name="connsiteY6" fmla="*/ 1400175 h 1400175"/>
                  <a:gd name="connsiteX7" fmla="*/ 0 w 219075"/>
                  <a:gd name="connsiteY7" fmla="*/ 1290637 h 1400175"/>
                  <a:gd name="connsiteX8" fmla="*/ 0 w 219075"/>
                  <a:gd name="connsiteY8" fmla="*/ 109538 h 1400175"/>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9076" h="1400176">
                    <a:moveTo>
                      <a:pt x="0" y="109538"/>
                    </a:moveTo>
                    <a:cubicBezTo>
                      <a:pt x="0" y="49042"/>
                      <a:pt x="49042" y="0"/>
                      <a:pt x="109538" y="0"/>
                    </a:cubicBezTo>
                    <a:lnTo>
                      <a:pt x="109538" y="0"/>
                    </a:lnTo>
                    <a:cubicBezTo>
                      <a:pt x="170034" y="0"/>
                      <a:pt x="219076" y="49042"/>
                      <a:pt x="219076" y="109538"/>
                    </a:cubicBezTo>
                    <a:cubicBezTo>
                      <a:pt x="219076" y="503238"/>
                      <a:pt x="219075" y="896938"/>
                      <a:pt x="219075" y="1290638"/>
                    </a:cubicBezTo>
                    <a:cubicBezTo>
                      <a:pt x="219075" y="1351134"/>
                      <a:pt x="170033" y="1400176"/>
                      <a:pt x="109537" y="1400176"/>
                    </a:cubicBezTo>
                    <a:lnTo>
                      <a:pt x="109538" y="1400175"/>
                    </a:lnTo>
                    <a:cubicBezTo>
                      <a:pt x="49042" y="1400175"/>
                      <a:pt x="0" y="1351133"/>
                      <a:pt x="0" y="1290637"/>
                    </a:cubicBezTo>
                    <a:lnTo>
                      <a:pt x="0" y="109538"/>
                    </a:lnTo>
                    <a:close/>
                  </a:path>
                </a:pathLst>
              </a:cu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02" name="グループ化 101">
              <a:extLst>
                <a:ext uri="{FF2B5EF4-FFF2-40B4-BE49-F238E27FC236}">
                  <a16:creationId xmlns:a16="http://schemas.microsoft.com/office/drawing/2014/main" id="{C9BF4705-09C0-429F-B693-6845D9DE0490}"/>
                </a:ext>
              </a:extLst>
            </p:cNvPr>
            <p:cNvGrpSpPr/>
            <p:nvPr/>
          </p:nvGrpSpPr>
          <p:grpSpPr>
            <a:xfrm>
              <a:off x="6841543" y="3343276"/>
              <a:ext cx="116856" cy="1342018"/>
              <a:chOff x="4095749" y="852489"/>
              <a:chExt cx="161925" cy="1619248"/>
            </a:xfrm>
          </p:grpSpPr>
          <p:sp>
            <p:nvSpPr>
              <p:cNvPr id="106" name="角丸四角形 16">
                <a:extLst>
                  <a:ext uri="{FF2B5EF4-FFF2-40B4-BE49-F238E27FC236}">
                    <a16:creationId xmlns:a16="http://schemas.microsoft.com/office/drawing/2014/main" id="{32A0FA98-6E9A-4467-8E43-6F4F1AEBCA6C}"/>
                  </a:ext>
                </a:extLst>
              </p:cNvPr>
              <p:cNvSpPr/>
              <p:nvPr/>
            </p:nvSpPr>
            <p:spPr>
              <a:xfrm>
                <a:off x="4095749" y="852489"/>
                <a:ext cx="161925" cy="809624"/>
              </a:xfrm>
              <a:custGeom>
                <a:avLst/>
                <a:gdLst>
                  <a:gd name="connsiteX0" fmla="*/ 0 w 219075"/>
                  <a:gd name="connsiteY0" fmla="*/ 109538 h 1400175"/>
                  <a:gd name="connsiteX1" fmla="*/ 109538 w 219075"/>
                  <a:gd name="connsiteY1" fmla="*/ 0 h 1400175"/>
                  <a:gd name="connsiteX2" fmla="*/ 109538 w 219075"/>
                  <a:gd name="connsiteY2" fmla="*/ 0 h 1400175"/>
                  <a:gd name="connsiteX3" fmla="*/ 219076 w 219075"/>
                  <a:gd name="connsiteY3" fmla="*/ 109538 h 1400175"/>
                  <a:gd name="connsiteX4" fmla="*/ 219075 w 219075"/>
                  <a:gd name="connsiteY4" fmla="*/ 1290638 h 1400175"/>
                  <a:gd name="connsiteX5" fmla="*/ 109537 w 219075"/>
                  <a:gd name="connsiteY5" fmla="*/ 1400176 h 1400175"/>
                  <a:gd name="connsiteX6" fmla="*/ 109538 w 219075"/>
                  <a:gd name="connsiteY6" fmla="*/ 1400175 h 1400175"/>
                  <a:gd name="connsiteX7" fmla="*/ 0 w 219075"/>
                  <a:gd name="connsiteY7" fmla="*/ 1290637 h 1400175"/>
                  <a:gd name="connsiteX8" fmla="*/ 0 w 219075"/>
                  <a:gd name="connsiteY8" fmla="*/ 109538 h 1400175"/>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9076" h="1400176">
                    <a:moveTo>
                      <a:pt x="0" y="109538"/>
                    </a:moveTo>
                    <a:cubicBezTo>
                      <a:pt x="0" y="49042"/>
                      <a:pt x="49042" y="0"/>
                      <a:pt x="109538" y="0"/>
                    </a:cubicBezTo>
                    <a:lnTo>
                      <a:pt x="109538" y="0"/>
                    </a:lnTo>
                    <a:cubicBezTo>
                      <a:pt x="170034" y="0"/>
                      <a:pt x="219076" y="49042"/>
                      <a:pt x="219076" y="109538"/>
                    </a:cubicBezTo>
                    <a:cubicBezTo>
                      <a:pt x="219076" y="503238"/>
                      <a:pt x="219075" y="896938"/>
                      <a:pt x="219075" y="1290638"/>
                    </a:cubicBezTo>
                    <a:cubicBezTo>
                      <a:pt x="219075" y="1351134"/>
                      <a:pt x="170033" y="1400176"/>
                      <a:pt x="109537" y="1400176"/>
                    </a:cubicBezTo>
                    <a:lnTo>
                      <a:pt x="109538" y="1400175"/>
                    </a:lnTo>
                    <a:cubicBezTo>
                      <a:pt x="49042" y="1400175"/>
                      <a:pt x="0" y="1351133"/>
                      <a:pt x="0" y="1290637"/>
                    </a:cubicBezTo>
                    <a:lnTo>
                      <a:pt x="0" y="109538"/>
                    </a:lnTo>
                    <a:close/>
                  </a:path>
                </a:pathLst>
              </a:cu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7" name="角丸四角形 16">
                <a:extLst>
                  <a:ext uri="{FF2B5EF4-FFF2-40B4-BE49-F238E27FC236}">
                    <a16:creationId xmlns:a16="http://schemas.microsoft.com/office/drawing/2014/main" id="{E4B6EEEE-DD86-4C22-A572-4235372696CE}"/>
                  </a:ext>
                </a:extLst>
              </p:cNvPr>
              <p:cNvSpPr/>
              <p:nvPr/>
            </p:nvSpPr>
            <p:spPr>
              <a:xfrm>
                <a:off x="4095749" y="1662113"/>
                <a:ext cx="161925" cy="809624"/>
              </a:xfrm>
              <a:custGeom>
                <a:avLst/>
                <a:gdLst>
                  <a:gd name="connsiteX0" fmla="*/ 0 w 219075"/>
                  <a:gd name="connsiteY0" fmla="*/ 109538 h 1400175"/>
                  <a:gd name="connsiteX1" fmla="*/ 109538 w 219075"/>
                  <a:gd name="connsiteY1" fmla="*/ 0 h 1400175"/>
                  <a:gd name="connsiteX2" fmla="*/ 109538 w 219075"/>
                  <a:gd name="connsiteY2" fmla="*/ 0 h 1400175"/>
                  <a:gd name="connsiteX3" fmla="*/ 219076 w 219075"/>
                  <a:gd name="connsiteY3" fmla="*/ 109538 h 1400175"/>
                  <a:gd name="connsiteX4" fmla="*/ 219075 w 219075"/>
                  <a:gd name="connsiteY4" fmla="*/ 1290638 h 1400175"/>
                  <a:gd name="connsiteX5" fmla="*/ 109537 w 219075"/>
                  <a:gd name="connsiteY5" fmla="*/ 1400176 h 1400175"/>
                  <a:gd name="connsiteX6" fmla="*/ 109538 w 219075"/>
                  <a:gd name="connsiteY6" fmla="*/ 1400175 h 1400175"/>
                  <a:gd name="connsiteX7" fmla="*/ 0 w 219075"/>
                  <a:gd name="connsiteY7" fmla="*/ 1290637 h 1400175"/>
                  <a:gd name="connsiteX8" fmla="*/ 0 w 219075"/>
                  <a:gd name="connsiteY8" fmla="*/ 109538 h 1400175"/>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9076" h="1400176">
                    <a:moveTo>
                      <a:pt x="0" y="109538"/>
                    </a:moveTo>
                    <a:cubicBezTo>
                      <a:pt x="0" y="49042"/>
                      <a:pt x="49042" y="0"/>
                      <a:pt x="109538" y="0"/>
                    </a:cubicBezTo>
                    <a:lnTo>
                      <a:pt x="109538" y="0"/>
                    </a:lnTo>
                    <a:cubicBezTo>
                      <a:pt x="170034" y="0"/>
                      <a:pt x="219076" y="49042"/>
                      <a:pt x="219076" y="109538"/>
                    </a:cubicBezTo>
                    <a:cubicBezTo>
                      <a:pt x="219076" y="503238"/>
                      <a:pt x="219075" y="896938"/>
                      <a:pt x="219075" y="1290638"/>
                    </a:cubicBezTo>
                    <a:cubicBezTo>
                      <a:pt x="219075" y="1351134"/>
                      <a:pt x="170033" y="1400176"/>
                      <a:pt x="109537" y="1400176"/>
                    </a:cubicBezTo>
                    <a:lnTo>
                      <a:pt x="109538" y="1400175"/>
                    </a:lnTo>
                    <a:cubicBezTo>
                      <a:pt x="49042" y="1400175"/>
                      <a:pt x="0" y="1351133"/>
                      <a:pt x="0" y="1290637"/>
                    </a:cubicBezTo>
                    <a:lnTo>
                      <a:pt x="0" y="109538"/>
                    </a:lnTo>
                    <a:close/>
                  </a:path>
                </a:pathLst>
              </a:cu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03" name="グループ化 102">
              <a:extLst>
                <a:ext uri="{FF2B5EF4-FFF2-40B4-BE49-F238E27FC236}">
                  <a16:creationId xmlns:a16="http://schemas.microsoft.com/office/drawing/2014/main" id="{9A892627-5D5E-475B-8998-83FA89D70363}"/>
                </a:ext>
              </a:extLst>
            </p:cNvPr>
            <p:cNvGrpSpPr/>
            <p:nvPr/>
          </p:nvGrpSpPr>
          <p:grpSpPr>
            <a:xfrm>
              <a:off x="7217340" y="3605213"/>
              <a:ext cx="88856" cy="818143"/>
              <a:chOff x="4733922" y="852487"/>
              <a:chExt cx="161925" cy="1619249"/>
            </a:xfrm>
          </p:grpSpPr>
          <p:sp>
            <p:nvSpPr>
              <p:cNvPr id="104" name="角丸四角形 16">
                <a:extLst>
                  <a:ext uri="{FF2B5EF4-FFF2-40B4-BE49-F238E27FC236}">
                    <a16:creationId xmlns:a16="http://schemas.microsoft.com/office/drawing/2014/main" id="{09B44235-0824-4A7C-9F13-CFAABAA9495A}"/>
                  </a:ext>
                </a:extLst>
              </p:cNvPr>
              <p:cNvSpPr/>
              <p:nvPr/>
            </p:nvSpPr>
            <p:spPr>
              <a:xfrm>
                <a:off x="4733922" y="852487"/>
                <a:ext cx="161925" cy="809624"/>
              </a:xfrm>
              <a:custGeom>
                <a:avLst/>
                <a:gdLst>
                  <a:gd name="connsiteX0" fmla="*/ 0 w 219075"/>
                  <a:gd name="connsiteY0" fmla="*/ 109538 h 1400175"/>
                  <a:gd name="connsiteX1" fmla="*/ 109538 w 219075"/>
                  <a:gd name="connsiteY1" fmla="*/ 0 h 1400175"/>
                  <a:gd name="connsiteX2" fmla="*/ 109538 w 219075"/>
                  <a:gd name="connsiteY2" fmla="*/ 0 h 1400175"/>
                  <a:gd name="connsiteX3" fmla="*/ 219076 w 219075"/>
                  <a:gd name="connsiteY3" fmla="*/ 109538 h 1400175"/>
                  <a:gd name="connsiteX4" fmla="*/ 219075 w 219075"/>
                  <a:gd name="connsiteY4" fmla="*/ 1290638 h 1400175"/>
                  <a:gd name="connsiteX5" fmla="*/ 109537 w 219075"/>
                  <a:gd name="connsiteY5" fmla="*/ 1400176 h 1400175"/>
                  <a:gd name="connsiteX6" fmla="*/ 109538 w 219075"/>
                  <a:gd name="connsiteY6" fmla="*/ 1400175 h 1400175"/>
                  <a:gd name="connsiteX7" fmla="*/ 0 w 219075"/>
                  <a:gd name="connsiteY7" fmla="*/ 1290637 h 1400175"/>
                  <a:gd name="connsiteX8" fmla="*/ 0 w 219075"/>
                  <a:gd name="connsiteY8" fmla="*/ 109538 h 1400175"/>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9076" h="1400176">
                    <a:moveTo>
                      <a:pt x="0" y="109538"/>
                    </a:moveTo>
                    <a:cubicBezTo>
                      <a:pt x="0" y="49042"/>
                      <a:pt x="49042" y="0"/>
                      <a:pt x="109538" y="0"/>
                    </a:cubicBezTo>
                    <a:lnTo>
                      <a:pt x="109538" y="0"/>
                    </a:lnTo>
                    <a:cubicBezTo>
                      <a:pt x="170034" y="0"/>
                      <a:pt x="219076" y="49042"/>
                      <a:pt x="219076" y="109538"/>
                    </a:cubicBezTo>
                    <a:cubicBezTo>
                      <a:pt x="219076" y="503238"/>
                      <a:pt x="219075" y="896938"/>
                      <a:pt x="219075" y="1290638"/>
                    </a:cubicBezTo>
                    <a:cubicBezTo>
                      <a:pt x="219075" y="1351134"/>
                      <a:pt x="170033" y="1400176"/>
                      <a:pt x="109537" y="1400176"/>
                    </a:cubicBezTo>
                    <a:lnTo>
                      <a:pt x="109538" y="1400175"/>
                    </a:lnTo>
                    <a:cubicBezTo>
                      <a:pt x="49042" y="1400175"/>
                      <a:pt x="0" y="1351133"/>
                      <a:pt x="0" y="1290637"/>
                    </a:cubicBezTo>
                    <a:lnTo>
                      <a:pt x="0" y="109538"/>
                    </a:lnTo>
                    <a:close/>
                  </a:path>
                </a:pathLst>
              </a:cu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5" name="角丸四角形 16">
                <a:extLst>
                  <a:ext uri="{FF2B5EF4-FFF2-40B4-BE49-F238E27FC236}">
                    <a16:creationId xmlns:a16="http://schemas.microsoft.com/office/drawing/2014/main" id="{CEDD4123-3D37-4A5B-A233-648B723A4387}"/>
                  </a:ext>
                </a:extLst>
              </p:cNvPr>
              <p:cNvSpPr/>
              <p:nvPr/>
            </p:nvSpPr>
            <p:spPr>
              <a:xfrm>
                <a:off x="4733922" y="1662112"/>
                <a:ext cx="161925" cy="809624"/>
              </a:xfrm>
              <a:custGeom>
                <a:avLst/>
                <a:gdLst>
                  <a:gd name="connsiteX0" fmla="*/ 0 w 219075"/>
                  <a:gd name="connsiteY0" fmla="*/ 109538 h 1400175"/>
                  <a:gd name="connsiteX1" fmla="*/ 109538 w 219075"/>
                  <a:gd name="connsiteY1" fmla="*/ 0 h 1400175"/>
                  <a:gd name="connsiteX2" fmla="*/ 109538 w 219075"/>
                  <a:gd name="connsiteY2" fmla="*/ 0 h 1400175"/>
                  <a:gd name="connsiteX3" fmla="*/ 219076 w 219075"/>
                  <a:gd name="connsiteY3" fmla="*/ 109538 h 1400175"/>
                  <a:gd name="connsiteX4" fmla="*/ 219075 w 219075"/>
                  <a:gd name="connsiteY4" fmla="*/ 1290638 h 1400175"/>
                  <a:gd name="connsiteX5" fmla="*/ 109537 w 219075"/>
                  <a:gd name="connsiteY5" fmla="*/ 1400176 h 1400175"/>
                  <a:gd name="connsiteX6" fmla="*/ 109538 w 219075"/>
                  <a:gd name="connsiteY6" fmla="*/ 1400175 h 1400175"/>
                  <a:gd name="connsiteX7" fmla="*/ 0 w 219075"/>
                  <a:gd name="connsiteY7" fmla="*/ 1290637 h 1400175"/>
                  <a:gd name="connsiteX8" fmla="*/ 0 w 219075"/>
                  <a:gd name="connsiteY8" fmla="*/ 109538 h 1400175"/>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9076" h="1400176">
                    <a:moveTo>
                      <a:pt x="0" y="109538"/>
                    </a:moveTo>
                    <a:cubicBezTo>
                      <a:pt x="0" y="49042"/>
                      <a:pt x="49042" y="0"/>
                      <a:pt x="109538" y="0"/>
                    </a:cubicBezTo>
                    <a:lnTo>
                      <a:pt x="109538" y="0"/>
                    </a:lnTo>
                    <a:cubicBezTo>
                      <a:pt x="170034" y="0"/>
                      <a:pt x="219076" y="49042"/>
                      <a:pt x="219076" y="109538"/>
                    </a:cubicBezTo>
                    <a:cubicBezTo>
                      <a:pt x="219076" y="503238"/>
                      <a:pt x="219075" y="896938"/>
                      <a:pt x="219075" y="1290638"/>
                    </a:cubicBezTo>
                    <a:cubicBezTo>
                      <a:pt x="219075" y="1351134"/>
                      <a:pt x="170033" y="1400176"/>
                      <a:pt x="109537" y="1400176"/>
                    </a:cubicBezTo>
                    <a:lnTo>
                      <a:pt x="109538" y="1400175"/>
                    </a:lnTo>
                    <a:cubicBezTo>
                      <a:pt x="49042" y="1400175"/>
                      <a:pt x="0" y="1351133"/>
                      <a:pt x="0" y="1290637"/>
                    </a:cubicBezTo>
                    <a:lnTo>
                      <a:pt x="0" y="109538"/>
                    </a:lnTo>
                    <a:close/>
                  </a:path>
                </a:pathLst>
              </a:cu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sp>
        <p:nvSpPr>
          <p:cNvPr id="138" name="テキスト ボックス 137">
            <a:extLst>
              <a:ext uri="{FF2B5EF4-FFF2-40B4-BE49-F238E27FC236}">
                <a16:creationId xmlns:a16="http://schemas.microsoft.com/office/drawing/2014/main" id="{43070B4F-B3EE-4B59-8286-4D4F99D0B5E6}"/>
              </a:ext>
            </a:extLst>
          </p:cNvPr>
          <p:cNvSpPr txBox="1"/>
          <p:nvPr/>
        </p:nvSpPr>
        <p:spPr>
          <a:xfrm>
            <a:off x="9038585" y="-16010"/>
            <a:ext cx="2720258" cy="769441"/>
          </a:xfrm>
          <a:prstGeom prst="rect">
            <a:avLst/>
          </a:prstGeom>
          <a:noFill/>
        </p:spPr>
        <p:txBody>
          <a:bodyPr wrap="square" rtlCol="0">
            <a:spAutoFit/>
          </a:bodyPr>
          <a:lstStyle/>
          <a:p>
            <a:pPr algn="ctr"/>
            <a:r>
              <a:rPr kumimoji="1" lang="ja-JP" altLang="en-US" sz="2000" dirty="0">
                <a:latin typeface="UD Digi Kyokasho NK-B" panose="020B0400000000000000" pitchFamily="18" charset="-128"/>
                <a:ea typeface="UD Digi Kyokasho NK-B" panose="020B0400000000000000" pitchFamily="18" charset="-128"/>
              </a:rPr>
              <a:t>再構成された</a:t>
            </a:r>
            <a:endParaRPr kumimoji="1" lang="en-US" altLang="ja-JP" sz="2000" dirty="0">
              <a:latin typeface="UD Digi Kyokasho NK-B" panose="020B0400000000000000" pitchFamily="18" charset="-128"/>
              <a:ea typeface="UD Digi Kyokasho NK-B" panose="020B0400000000000000" pitchFamily="18" charset="-128"/>
            </a:endParaRPr>
          </a:p>
          <a:p>
            <a:pPr algn="ctr"/>
            <a:r>
              <a:rPr kumimoji="1" lang="ja-JP" altLang="en-US" sz="2000" dirty="0">
                <a:latin typeface="UD Digi Kyokasho NK-B" panose="020B0400000000000000" pitchFamily="18" charset="-128"/>
                <a:ea typeface="UD Digi Kyokasho NK-B" panose="020B0400000000000000" pitchFamily="18" charset="-128"/>
              </a:rPr>
              <a:t>ウイルス</a:t>
            </a:r>
            <a:r>
              <a:rPr kumimoji="1" lang="en-US" altLang="ja-JP" sz="2400" dirty="0">
                <a:latin typeface="UD Digi Kyokasho NK-B" panose="020B0400000000000000" pitchFamily="18" charset="-128"/>
                <a:ea typeface="UD Digi Kyokasho NK-B" panose="020B0400000000000000" pitchFamily="18" charset="-128"/>
              </a:rPr>
              <a:t>DNA</a:t>
            </a:r>
            <a:endParaRPr kumimoji="1" lang="ja-JP" altLang="en-US" sz="2000" dirty="0">
              <a:latin typeface="UD Digi Kyokasho NK-B" panose="020B0400000000000000" pitchFamily="18" charset="-128"/>
              <a:ea typeface="UD Digi Kyokasho NK-B" panose="020B0400000000000000" pitchFamily="18" charset="-128"/>
            </a:endParaRPr>
          </a:p>
        </p:txBody>
      </p:sp>
      <p:pic>
        <p:nvPicPr>
          <p:cNvPr id="139" name="図 138">
            <a:extLst>
              <a:ext uri="{FF2B5EF4-FFF2-40B4-BE49-F238E27FC236}">
                <a16:creationId xmlns:a16="http://schemas.microsoft.com/office/drawing/2014/main" id="{FEC3F742-3BB5-426B-BCF9-2AEFC07D31A8}"/>
              </a:ext>
            </a:extLst>
          </p:cNvPr>
          <p:cNvPicPr>
            <a:picLocks noChangeAspect="1"/>
          </p:cNvPicPr>
          <p:nvPr/>
        </p:nvPicPr>
        <p:blipFill>
          <a:blip r:embed="rId2"/>
          <a:stretch>
            <a:fillRect/>
          </a:stretch>
        </p:blipFill>
        <p:spPr>
          <a:xfrm rot="16200000">
            <a:off x="7076087" y="3418519"/>
            <a:ext cx="1698707" cy="420996"/>
          </a:xfrm>
          <a:prstGeom prst="rect">
            <a:avLst/>
          </a:prstGeom>
          <a:effectLst>
            <a:glow rad="228600">
              <a:schemeClr val="accent5">
                <a:satMod val="175000"/>
                <a:alpha val="40000"/>
              </a:schemeClr>
            </a:glow>
          </a:effectLst>
        </p:spPr>
      </p:pic>
      <p:pic>
        <p:nvPicPr>
          <p:cNvPr id="140" name="図 139">
            <a:extLst>
              <a:ext uri="{FF2B5EF4-FFF2-40B4-BE49-F238E27FC236}">
                <a16:creationId xmlns:a16="http://schemas.microsoft.com/office/drawing/2014/main" id="{58262946-7531-479E-AE92-C8804CBEFDA5}"/>
              </a:ext>
            </a:extLst>
          </p:cNvPr>
          <p:cNvPicPr>
            <a:picLocks noChangeAspect="1"/>
          </p:cNvPicPr>
          <p:nvPr/>
        </p:nvPicPr>
        <p:blipFill>
          <a:blip r:embed="rId2"/>
          <a:stretch>
            <a:fillRect/>
          </a:stretch>
        </p:blipFill>
        <p:spPr>
          <a:xfrm rot="16200000">
            <a:off x="7020413" y="1341271"/>
            <a:ext cx="1861624" cy="400875"/>
          </a:xfrm>
          <a:prstGeom prst="rect">
            <a:avLst/>
          </a:prstGeom>
          <a:effectLst>
            <a:glow rad="101600">
              <a:schemeClr val="accent2">
                <a:satMod val="175000"/>
                <a:alpha val="40000"/>
              </a:schemeClr>
            </a:glow>
          </a:effectLst>
        </p:spPr>
      </p:pic>
      <p:pic>
        <p:nvPicPr>
          <p:cNvPr id="141" name="図 140">
            <a:extLst>
              <a:ext uri="{FF2B5EF4-FFF2-40B4-BE49-F238E27FC236}">
                <a16:creationId xmlns:a16="http://schemas.microsoft.com/office/drawing/2014/main" id="{979F0616-DBE1-4A95-B1B5-39CA4739275B}"/>
              </a:ext>
            </a:extLst>
          </p:cNvPr>
          <p:cNvPicPr>
            <a:picLocks noChangeAspect="1"/>
          </p:cNvPicPr>
          <p:nvPr/>
        </p:nvPicPr>
        <p:blipFill>
          <a:blip r:embed="rId2"/>
          <a:stretch>
            <a:fillRect/>
          </a:stretch>
        </p:blipFill>
        <p:spPr>
          <a:xfrm rot="16200000">
            <a:off x="7011187" y="5447453"/>
            <a:ext cx="1861624" cy="400875"/>
          </a:xfrm>
          <a:prstGeom prst="rect">
            <a:avLst/>
          </a:prstGeom>
          <a:effectLst>
            <a:glow rad="101600">
              <a:schemeClr val="accent2">
                <a:satMod val="175000"/>
                <a:alpha val="40000"/>
              </a:schemeClr>
            </a:glow>
          </a:effectLst>
        </p:spPr>
      </p:pic>
      <p:sp>
        <p:nvSpPr>
          <p:cNvPr id="146" name="矢印: 右 145">
            <a:extLst>
              <a:ext uri="{FF2B5EF4-FFF2-40B4-BE49-F238E27FC236}">
                <a16:creationId xmlns:a16="http://schemas.microsoft.com/office/drawing/2014/main" id="{59CDE4FD-C8E9-44A9-8BF2-B21D60C76205}"/>
              </a:ext>
            </a:extLst>
          </p:cNvPr>
          <p:cNvSpPr/>
          <p:nvPr/>
        </p:nvSpPr>
        <p:spPr>
          <a:xfrm>
            <a:off x="5426020" y="1607186"/>
            <a:ext cx="2009172" cy="491092"/>
          </a:xfrm>
          <a:prstGeom prst="rightArrow">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7" name="矢印: 右 146">
            <a:extLst>
              <a:ext uri="{FF2B5EF4-FFF2-40B4-BE49-F238E27FC236}">
                <a16:creationId xmlns:a16="http://schemas.microsoft.com/office/drawing/2014/main" id="{36262453-D6F0-4DF7-8527-1DCC8E068B0D}"/>
              </a:ext>
            </a:extLst>
          </p:cNvPr>
          <p:cNvSpPr/>
          <p:nvPr/>
        </p:nvSpPr>
        <p:spPr>
          <a:xfrm>
            <a:off x="5236182" y="5356235"/>
            <a:ext cx="2290078" cy="491092"/>
          </a:xfrm>
          <a:prstGeom prst="rightArrow">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9" name="四角形: 角を丸くする 148">
            <a:extLst>
              <a:ext uri="{FF2B5EF4-FFF2-40B4-BE49-F238E27FC236}">
                <a16:creationId xmlns:a16="http://schemas.microsoft.com/office/drawing/2014/main" id="{7F712048-3F3C-41F5-9198-7DD32EA04560}"/>
              </a:ext>
            </a:extLst>
          </p:cNvPr>
          <p:cNvSpPr/>
          <p:nvPr/>
        </p:nvSpPr>
        <p:spPr>
          <a:xfrm>
            <a:off x="7526260" y="2577518"/>
            <a:ext cx="920955" cy="2025611"/>
          </a:xfrm>
          <a:custGeom>
            <a:avLst/>
            <a:gdLst>
              <a:gd name="connsiteX0" fmla="*/ 0 w 920955"/>
              <a:gd name="connsiteY0" fmla="*/ 153496 h 2025611"/>
              <a:gd name="connsiteX1" fmla="*/ 153496 w 920955"/>
              <a:gd name="connsiteY1" fmla="*/ 0 h 2025611"/>
              <a:gd name="connsiteX2" fmla="*/ 767459 w 920955"/>
              <a:gd name="connsiteY2" fmla="*/ 0 h 2025611"/>
              <a:gd name="connsiteX3" fmla="*/ 920955 w 920955"/>
              <a:gd name="connsiteY3" fmla="*/ 153496 h 2025611"/>
              <a:gd name="connsiteX4" fmla="*/ 920955 w 920955"/>
              <a:gd name="connsiteY4" fmla="*/ 726369 h 2025611"/>
              <a:gd name="connsiteX5" fmla="*/ 920955 w 920955"/>
              <a:gd name="connsiteY5" fmla="*/ 1264870 h 2025611"/>
              <a:gd name="connsiteX6" fmla="*/ 920955 w 920955"/>
              <a:gd name="connsiteY6" fmla="*/ 1872115 h 2025611"/>
              <a:gd name="connsiteX7" fmla="*/ 767459 w 920955"/>
              <a:gd name="connsiteY7" fmla="*/ 2025611 h 2025611"/>
              <a:gd name="connsiteX8" fmla="*/ 153496 w 920955"/>
              <a:gd name="connsiteY8" fmla="*/ 2025611 h 2025611"/>
              <a:gd name="connsiteX9" fmla="*/ 0 w 920955"/>
              <a:gd name="connsiteY9" fmla="*/ 1872115 h 2025611"/>
              <a:gd name="connsiteX10" fmla="*/ 0 w 920955"/>
              <a:gd name="connsiteY10" fmla="*/ 1299242 h 2025611"/>
              <a:gd name="connsiteX11" fmla="*/ 0 w 920955"/>
              <a:gd name="connsiteY11" fmla="*/ 743555 h 2025611"/>
              <a:gd name="connsiteX12" fmla="*/ 0 w 920955"/>
              <a:gd name="connsiteY12" fmla="*/ 153496 h 202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20955" h="2025611" extrusionOk="0">
                <a:moveTo>
                  <a:pt x="0" y="153496"/>
                </a:moveTo>
                <a:cubicBezTo>
                  <a:pt x="-9308" y="81763"/>
                  <a:pt x="61506" y="4990"/>
                  <a:pt x="153496" y="0"/>
                </a:cubicBezTo>
                <a:cubicBezTo>
                  <a:pt x="317182" y="-15406"/>
                  <a:pt x="568180" y="29601"/>
                  <a:pt x="767459" y="0"/>
                </a:cubicBezTo>
                <a:cubicBezTo>
                  <a:pt x="865848" y="8627"/>
                  <a:pt x="927217" y="80557"/>
                  <a:pt x="920955" y="153496"/>
                </a:cubicBezTo>
                <a:cubicBezTo>
                  <a:pt x="913174" y="407226"/>
                  <a:pt x="899571" y="529256"/>
                  <a:pt x="920955" y="726369"/>
                </a:cubicBezTo>
                <a:cubicBezTo>
                  <a:pt x="942339" y="923482"/>
                  <a:pt x="920878" y="1030751"/>
                  <a:pt x="920955" y="1264870"/>
                </a:cubicBezTo>
                <a:cubicBezTo>
                  <a:pt x="921032" y="1498989"/>
                  <a:pt x="944124" y="1705059"/>
                  <a:pt x="920955" y="1872115"/>
                </a:cubicBezTo>
                <a:cubicBezTo>
                  <a:pt x="915657" y="1958041"/>
                  <a:pt x="869285" y="2014388"/>
                  <a:pt x="767459" y="2025611"/>
                </a:cubicBezTo>
                <a:cubicBezTo>
                  <a:pt x="543263" y="2030241"/>
                  <a:pt x="440400" y="2011802"/>
                  <a:pt x="153496" y="2025611"/>
                </a:cubicBezTo>
                <a:cubicBezTo>
                  <a:pt x="62863" y="2018566"/>
                  <a:pt x="8277" y="1960320"/>
                  <a:pt x="0" y="1872115"/>
                </a:cubicBezTo>
                <a:cubicBezTo>
                  <a:pt x="22757" y="1611209"/>
                  <a:pt x="36" y="1504014"/>
                  <a:pt x="0" y="1299242"/>
                </a:cubicBezTo>
                <a:cubicBezTo>
                  <a:pt x="-36" y="1094470"/>
                  <a:pt x="15093" y="988105"/>
                  <a:pt x="0" y="743555"/>
                </a:cubicBezTo>
                <a:cubicBezTo>
                  <a:pt x="-15093" y="499005"/>
                  <a:pt x="-488" y="313848"/>
                  <a:pt x="0" y="153496"/>
                </a:cubicBezTo>
                <a:close/>
              </a:path>
            </a:pathLst>
          </a:custGeom>
          <a:noFill/>
          <a:ln>
            <a:solidFill>
              <a:srgbClr val="C00000"/>
            </a:solidFill>
            <a:extLst>
              <a:ext uri="{C807C97D-BFC1-408E-A445-0C87EB9F89A2}">
                <ask:lineSketchStyleProps xmlns:ask="http://schemas.microsoft.com/office/drawing/2018/sketchyshapes" sd="2326163244">
                  <a:prstGeom prst="round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bg2"/>
              </a:solidFill>
            </a:endParaRPr>
          </a:p>
        </p:txBody>
      </p:sp>
      <p:sp>
        <p:nvSpPr>
          <p:cNvPr id="150" name="矢印: 右 149">
            <a:extLst>
              <a:ext uri="{FF2B5EF4-FFF2-40B4-BE49-F238E27FC236}">
                <a16:creationId xmlns:a16="http://schemas.microsoft.com/office/drawing/2014/main" id="{7BA447B9-3E64-4DA2-BD7D-87BA1A24C972}"/>
              </a:ext>
            </a:extLst>
          </p:cNvPr>
          <p:cNvSpPr/>
          <p:nvPr/>
        </p:nvSpPr>
        <p:spPr>
          <a:xfrm rot="1215834">
            <a:off x="8355462" y="1721853"/>
            <a:ext cx="1270093" cy="491092"/>
          </a:xfrm>
          <a:prstGeom prst="right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1" name="矢印: 右 150">
            <a:extLst>
              <a:ext uri="{FF2B5EF4-FFF2-40B4-BE49-F238E27FC236}">
                <a16:creationId xmlns:a16="http://schemas.microsoft.com/office/drawing/2014/main" id="{60B94B42-6332-42B2-9D04-083A5C428D57}"/>
              </a:ext>
            </a:extLst>
          </p:cNvPr>
          <p:cNvSpPr/>
          <p:nvPr/>
        </p:nvSpPr>
        <p:spPr>
          <a:xfrm rot="20292132">
            <a:off x="8324803" y="5302804"/>
            <a:ext cx="1299001" cy="491092"/>
          </a:xfrm>
          <a:prstGeom prst="right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2" name="矢印: 右 151">
            <a:extLst>
              <a:ext uri="{FF2B5EF4-FFF2-40B4-BE49-F238E27FC236}">
                <a16:creationId xmlns:a16="http://schemas.microsoft.com/office/drawing/2014/main" id="{EECA0814-58C2-4B9E-99B4-3CD2615DF298}"/>
              </a:ext>
            </a:extLst>
          </p:cNvPr>
          <p:cNvSpPr/>
          <p:nvPr/>
        </p:nvSpPr>
        <p:spPr>
          <a:xfrm>
            <a:off x="8449088" y="3387983"/>
            <a:ext cx="1095654" cy="491092"/>
          </a:xfrm>
          <a:prstGeom prst="rightArrow">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153" name="Picture 122" descr="j0429827[1]">
            <a:extLst>
              <a:ext uri="{FF2B5EF4-FFF2-40B4-BE49-F238E27FC236}">
                <a16:creationId xmlns:a16="http://schemas.microsoft.com/office/drawing/2014/main" id="{9126CFAA-9466-4B32-A774-E64A63874E7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63073" y="2361618"/>
            <a:ext cx="1026016" cy="1252181"/>
          </a:xfrm>
          <a:prstGeom prst="rect">
            <a:avLst/>
          </a:prstGeom>
          <a:noFill/>
          <a:extLst>
            <a:ext uri="{909E8E84-426E-40DD-AFC4-6F175D3DCCD1}">
              <a14:hiddenFill xmlns:a14="http://schemas.microsoft.com/office/drawing/2010/main">
                <a:solidFill>
                  <a:srgbClr val="FFFFFF"/>
                </a:solidFill>
              </a14:hiddenFill>
            </a:ext>
          </a:extLst>
        </p:spPr>
      </p:pic>
      <p:sp>
        <p:nvSpPr>
          <p:cNvPr id="154" name="テキスト ボックス 153">
            <a:extLst>
              <a:ext uri="{FF2B5EF4-FFF2-40B4-BE49-F238E27FC236}">
                <a16:creationId xmlns:a16="http://schemas.microsoft.com/office/drawing/2014/main" id="{8C14342B-BBF1-4EBB-9123-5D13150B331E}"/>
              </a:ext>
            </a:extLst>
          </p:cNvPr>
          <p:cNvSpPr txBox="1"/>
          <p:nvPr/>
        </p:nvSpPr>
        <p:spPr>
          <a:xfrm>
            <a:off x="5243897" y="3623450"/>
            <a:ext cx="2344031" cy="861774"/>
          </a:xfrm>
          <a:prstGeom prst="rect">
            <a:avLst/>
          </a:prstGeom>
          <a:noFill/>
        </p:spPr>
        <p:txBody>
          <a:bodyPr wrap="square" rtlCol="0">
            <a:spAutoFit/>
          </a:bodyPr>
          <a:lstStyle/>
          <a:p>
            <a:r>
              <a:rPr lang="ja-JP" altLang="en-US" dirty="0">
                <a:latin typeface="UD Digi Kyokasho NK-B" panose="020B0400000000000000" pitchFamily="18" charset="-128"/>
                <a:ea typeface="UD Digi Kyokasho NK-B" panose="020B0400000000000000" pitchFamily="18" charset="-128"/>
              </a:rPr>
              <a:t>　　　新規に追加する</a:t>
            </a:r>
            <a:endParaRPr lang="en-US" altLang="ja-JP" dirty="0">
              <a:latin typeface="UD Digi Kyokasho NK-B" panose="020B0400000000000000" pitchFamily="18" charset="-128"/>
              <a:ea typeface="UD Digi Kyokasho NK-B" panose="020B0400000000000000" pitchFamily="18" charset="-128"/>
            </a:endParaRPr>
          </a:p>
          <a:p>
            <a:pPr algn="ctr"/>
            <a:r>
              <a:rPr kumimoji="1" lang="ja-JP" altLang="en-US" dirty="0">
                <a:latin typeface="UD Digi Kyokasho NK-B" panose="020B0400000000000000" pitchFamily="18" charset="-128"/>
                <a:ea typeface="UD Digi Kyokasho NK-B" panose="020B0400000000000000" pitchFamily="18" charset="-128"/>
              </a:rPr>
              <a:t>　　　　　</a:t>
            </a:r>
            <a:r>
              <a:rPr kumimoji="1" lang="en-US" altLang="ja-JP" sz="3200" dirty="0">
                <a:latin typeface="UD Digi Kyokasho NK-B" panose="020B0400000000000000" pitchFamily="18" charset="-128"/>
                <a:ea typeface="UD Digi Kyokasho NK-B" panose="020B0400000000000000" pitchFamily="18" charset="-128"/>
              </a:rPr>
              <a:t>RNA</a:t>
            </a:r>
            <a:r>
              <a:rPr kumimoji="1" lang="ja-JP" altLang="en-US" sz="2400" dirty="0">
                <a:latin typeface="UD Digi Kyokasho NK-B" panose="020B0400000000000000" pitchFamily="18" charset="-128"/>
                <a:ea typeface="UD Digi Kyokasho NK-B" panose="020B0400000000000000" pitchFamily="18" charset="-128"/>
              </a:rPr>
              <a:t>→</a:t>
            </a:r>
            <a:endParaRPr kumimoji="1" lang="ja-JP" altLang="en-US" dirty="0">
              <a:latin typeface="UD Digi Kyokasho NK-B" panose="020B0400000000000000" pitchFamily="18" charset="-128"/>
              <a:ea typeface="UD Digi Kyokasho NK-B" panose="020B0400000000000000" pitchFamily="18" charset="-128"/>
            </a:endParaRPr>
          </a:p>
        </p:txBody>
      </p:sp>
      <p:sp>
        <p:nvSpPr>
          <p:cNvPr id="155" name="フローチャート: 代替処理 154">
            <a:extLst>
              <a:ext uri="{FF2B5EF4-FFF2-40B4-BE49-F238E27FC236}">
                <a16:creationId xmlns:a16="http://schemas.microsoft.com/office/drawing/2014/main" id="{AF8F18D1-6E1A-4C4B-B52B-EA9D180A9988}"/>
              </a:ext>
            </a:extLst>
          </p:cNvPr>
          <p:cNvSpPr/>
          <p:nvPr/>
        </p:nvSpPr>
        <p:spPr>
          <a:xfrm>
            <a:off x="7313197" y="375354"/>
            <a:ext cx="1588645" cy="6282128"/>
          </a:xfrm>
          <a:prstGeom prst="flowChartAlternateProcess">
            <a:avLst/>
          </a:prstGeom>
          <a:noFill/>
          <a:ln w="3810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7" name="テキスト ボックス 156">
            <a:extLst>
              <a:ext uri="{FF2B5EF4-FFF2-40B4-BE49-F238E27FC236}">
                <a16:creationId xmlns:a16="http://schemas.microsoft.com/office/drawing/2014/main" id="{DC2B7BE1-108A-4ED2-B588-99858B00DAA3}"/>
              </a:ext>
            </a:extLst>
          </p:cNvPr>
          <p:cNvSpPr txBox="1"/>
          <p:nvPr/>
        </p:nvSpPr>
        <p:spPr>
          <a:xfrm>
            <a:off x="11218163" y="807045"/>
            <a:ext cx="553998" cy="6149816"/>
          </a:xfrm>
          <a:prstGeom prst="rect">
            <a:avLst/>
          </a:prstGeom>
          <a:noFill/>
        </p:spPr>
        <p:txBody>
          <a:bodyPr vert="eaVert" wrap="square" rtlCol="0">
            <a:spAutoFit/>
          </a:bodyPr>
          <a:lstStyle/>
          <a:p>
            <a:r>
              <a:rPr kumimoji="1" lang="ja-JP" altLang="en-US" sz="2400" dirty="0">
                <a:solidFill>
                  <a:srgbClr val="002060"/>
                </a:solidFill>
                <a:latin typeface="UD Digi Kyokasho NP-B" panose="02020700000000000000" pitchFamily="18" charset="-128"/>
                <a:ea typeface="UD Digi Kyokasho NP-B" panose="02020700000000000000" pitchFamily="18" charset="-128"/>
              </a:rPr>
              <a:t>人為（新規ゲノム配列追加）の痕跡がない</a:t>
            </a:r>
          </a:p>
        </p:txBody>
      </p:sp>
      <p:sp>
        <p:nvSpPr>
          <p:cNvPr id="158" name="&quot;禁止&quot;マーク 157">
            <a:extLst>
              <a:ext uri="{FF2B5EF4-FFF2-40B4-BE49-F238E27FC236}">
                <a16:creationId xmlns:a16="http://schemas.microsoft.com/office/drawing/2014/main" id="{F2604778-3160-41FC-A33A-B4E6F8E069F3}"/>
              </a:ext>
            </a:extLst>
          </p:cNvPr>
          <p:cNvSpPr/>
          <p:nvPr/>
        </p:nvSpPr>
        <p:spPr>
          <a:xfrm>
            <a:off x="4602665" y="3262746"/>
            <a:ext cx="553705" cy="546448"/>
          </a:xfrm>
          <a:prstGeom prst="noSmoking">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60" name="スマイル 159">
            <a:extLst>
              <a:ext uri="{FF2B5EF4-FFF2-40B4-BE49-F238E27FC236}">
                <a16:creationId xmlns:a16="http://schemas.microsoft.com/office/drawing/2014/main" id="{79E8E666-AEB3-4665-AD28-0CF0CD931AA7}"/>
              </a:ext>
            </a:extLst>
          </p:cNvPr>
          <p:cNvSpPr/>
          <p:nvPr/>
        </p:nvSpPr>
        <p:spPr>
          <a:xfrm>
            <a:off x="6951983" y="1033119"/>
            <a:ext cx="549999" cy="530686"/>
          </a:xfrm>
          <a:prstGeom prst="smileyFace">
            <a:avLst/>
          </a:prstGeom>
          <a:solidFill>
            <a:srgbClr val="FFFF00"/>
          </a:solidFill>
          <a:ln>
            <a:solidFill>
              <a:srgbClr val="FF0000"/>
            </a:solidFill>
          </a:ln>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1" name="スマイル 160">
            <a:extLst>
              <a:ext uri="{FF2B5EF4-FFF2-40B4-BE49-F238E27FC236}">
                <a16:creationId xmlns:a16="http://schemas.microsoft.com/office/drawing/2014/main" id="{0B56C3F6-99A9-4A68-92A4-D25540D76407}"/>
              </a:ext>
            </a:extLst>
          </p:cNvPr>
          <p:cNvSpPr/>
          <p:nvPr/>
        </p:nvSpPr>
        <p:spPr>
          <a:xfrm>
            <a:off x="6968744" y="4765559"/>
            <a:ext cx="549999" cy="530686"/>
          </a:xfrm>
          <a:prstGeom prst="smileyFace">
            <a:avLst/>
          </a:prstGeom>
          <a:solidFill>
            <a:srgbClr val="FFFF00"/>
          </a:solidFill>
          <a:ln>
            <a:solidFill>
              <a:srgbClr val="FF0000"/>
            </a:solidFill>
          </a:ln>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2" name="テキスト ボックス 161">
            <a:extLst>
              <a:ext uri="{FF2B5EF4-FFF2-40B4-BE49-F238E27FC236}">
                <a16:creationId xmlns:a16="http://schemas.microsoft.com/office/drawing/2014/main" id="{53A3CB2E-08FA-41F0-8A88-A751AE49227F}"/>
              </a:ext>
            </a:extLst>
          </p:cNvPr>
          <p:cNvSpPr txBox="1"/>
          <p:nvPr/>
        </p:nvSpPr>
        <p:spPr>
          <a:xfrm>
            <a:off x="6923684" y="37256"/>
            <a:ext cx="2367670" cy="400110"/>
          </a:xfrm>
          <a:prstGeom prst="rect">
            <a:avLst/>
          </a:prstGeom>
          <a:noFill/>
        </p:spPr>
        <p:txBody>
          <a:bodyPr wrap="square" rtlCol="0">
            <a:spAutoFit/>
          </a:bodyPr>
          <a:lstStyle/>
          <a:p>
            <a:pPr algn="ctr"/>
            <a:r>
              <a:rPr kumimoji="1" lang="en-US" altLang="ja-JP" sz="2000" dirty="0">
                <a:solidFill>
                  <a:srgbClr val="002060"/>
                </a:solidFill>
                <a:latin typeface="UD Digi Kyokasho NK-B" panose="020B0400000000000000" pitchFamily="18" charset="-128"/>
                <a:ea typeface="UD Digi Kyokasho NK-B" panose="020B0400000000000000" pitchFamily="18" charset="-128"/>
              </a:rPr>
              <a:t>No-See-</a:t>
            </a:r>
            <a:r>
              <a:rPr kumimoji="1" lang="en-US" altLang="ja-JP" sz="2000" dirty="0" err="1">
                <a:solidFill>
                  <a:srgbClr val="002060"/>
                </a:solidFill>
                <a:latin typeface="UD Digi Kyokasho NK-B" panose="020B0400000000000000" pitchFamily="18" charset="-128"/>
                <a:ea typeface="UD Digi Kyokasho NK-B" panose="020B0400000000000000" pitchFamily="18" charset="-128"/>
              </a:rPr>
              <a:t>Umh</a:t>
            </a:r>
            <a:endParaRPr kumimoji="1" lang="ja-JP" altLang="en-US" sz="2000" dirty="0">
              <a:solidFill>
                <a:srgbClr val="002060"/>
              </a:solidFill>
              <a:latin typeface="UD Digi Kyokasho NK-B" panose="020B0400000000000000" pitchFamily="18" charset="-128"/>
              <a:ea typeface="UD Digi Kyokasho NK-B" panose="020B0400000000000000" pitchFamily="18" charset="-128"/>
            </a:endParaRPr>
          </a:p>
        </p:txBody>
      </p:sp>
    </p:spTree>
    <p:extLst>
      <p:ext uri="{BB962C8B-B14F-4D97-AF65-F5344CB8AC3E}">
        <p14:creationId xmlns:p14="http://schemas.microsoft.com/office/powerpoint/2010/main" val="357840152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プレースホルダー 2"/>
          <p:cNvSpPr txBox="1">
            <a:spLocks/>
          </p:cNvSpPr>
          <p:nvPr/>
        </p:nvSpPr>
        <p:spPr bwMode="auto">
          <a:xfrm>
            <a:off x="2226160" y="190352"/>
            <a:ext cx="7740650" cy="468312"/>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compatLnSpc="1">
            <a:prstTxWarp prst="textNoShape">
              <a:avLst/>
            </a:prstTxWarp>
          </a:bodyPr>
          <a:lstStyle>
            <a:defPPr>
              <a:defRPr lang="ja-JP"/>
            </a:defPPr>
            <a:lvl1pPr marL="0" algn="r" defTabSz="914400" rtl="0" eaLnBrk="1" latinLnBrk="0" hangingPunct="1">
              <a:defRPr kumimoji="1" sz="1200"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a:spcBef>
                <a:spcPct val="0"/>
              </a:spcBef>
              <a:spcAft>
                <a:spcPct val="0"/>
              </a:spcAft>
            </a:pPr>
            <a:r>
              <a:rPr lang="en-US" altLang="ja-JP" sz="3600" b="1" dirty="0">
                <a:solidFill>
                  <a:schemeClr val="tx1"/>
                </a:solidFill>
                <a:latin typeface="Yet R" panose="02030504000101010101" pitchFamily="18" charset="-127"/>
                <a:ea typeface="Yet R" panose="02030504000101010101" pitchFamily="18" charset="-127"/>
              </a:rPr>
              <a:t>RNA</a:t>
            </a:r>
            <a:r>
              <a:rPr lang="ja-JP" altLang="en-US" sz="3600" b="1" dirty="0">
                <a:solidFill>
                  <a:schemeClr val="tx1"/>
                </a:solidFill>
                <a:latin typeface="Yet R" panose="02030504000101010101" pitchFamily="18" charset="-127"/>
                <a:ea typeface="Yet R" panose="02030504000101010101" pitchFamily="18" charset="-127"/>
              </a:rPr>
              <a:t>スプライシング</a:t>
            </a:r>
          </a:p>
        </p:txBody>
      </p:sp>
      <p:sp>
        <p:nvSpPr>
          <p:cNvPr id="28" name="AutoShape 4">
            <a:extLst>
              <a:ext uri="{FF2B5EF4-FFF2-40B4-BE49-F238E27FC236}">
                <a16:creationId xmlns:a16="http://schemas.microsoft.com/office/drawing/2014/main" id="{1B8DCB41-8DCC-4480-A122-C9F94A7E8C1D}"/>
              </a:ext>
            </a:extLst>
          </p:cNvPr>
          <p:cNvSpPr>
            <a:spLocks noChangeArrowheads="1"/>
          </p:cNvSpPr>
          <p:nvPr/>
        </p:nvSpPr>
        <p:spPr bwMode="auto">
          <a:xfrm>
            <a:off x="4908550" y="919496"/>
            <a:ext cx="2374900" cy="1223963"/>
          </a:xfrm>
          <a:prstGeom prst="roundRect">
            <a:avLst>
              <a:gd name="adj" fmla="val 50000"/>
            </a:avLst>
          </a:prstGeom>
          <a:solidFill>
            <a:srgbClr val="FFC000"/>
          </a:solidFill>
          <a:ln w="9525">
            <a:noFill/>
            <a:round/>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none" anchor="ct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ctr">
              <a:spcBef>
                <a:spcPct val="0"/>
              </a:spcBef>
              <a:buFontTx/>
              <a:buNone/>
              <a:defRPr/>
            </a:pPr>
            <a:r>
              <a:rPr lang="ja-JP" altLang="en-US" sz="3600" dirty="0">
                <a:latin typeface="UD デジタル 教科書体 NK-B" panose="02020700000000000000" pitchFamily="18" charset="-128"/>
                <a:ea typeface="UD デジタル 教科書体 NK-B" panose="02020700000000000000" pitchFamily="18" charset="-128"/>
              </a:rPr>
              <a:t>　</a:t>
            </a:r>
            <a:r>
              <a:rPr lang="en-US" altLang="ja-JP" sz="3600" dirty="0">
                <a:latin typeface="UD デジタル 教科書体 NK-B" panose="02020700000000000000" pitchFamily="18" charset="-128"/>
                <a:ea typeface="UD デジタル 教科書体 NK-B" panose="02020700000000000000" pitchFamily="18" charset="-128"/>
              </a:rPr>
              <a:t>cDNA</a:t>
            </a:r>
            <a:r>
              <a:rPr lang="ja-JP" altLang="en-US" sz="3600" dirty="0">
                <a:latin typeface="UD デジタル 教科書体 NK-B" panose="02020700000000000000" pitchFamily="18" charset="-128"/>
                <a:ea typeface="UD デジタル 教科書体 NK-B" panose="02020700000000000000" pitchFamily="18" charset="-128"/>
              </a:rPr>
              <a:t>　</a:t>
            </a:r>
            <a:endParaRPr lang="en-US" altLang="ja-JP" sz="3600" dirty="0">
              <a:latin typeface="UD デジタル 教科書体 NK-B" panose="02020700000000000000" pitchFamily="18" charset="-128"/>
              <a:ea typeface="UD デジタル 教科書体 NK-B" panose="02020700000000000000" pitchFamily="18" charset="-128"/>
            </a:endParaRPr>
          </a:p>
        </p:txBody>
      </p:sp>
      <p:sp>
        <p:nvSpPr>
          <p:cNvPr id="13" name="小波 12">
            <a:extLst>
              <a:ext uri="{FF2B5EF4-FFF2-40B4-BE49-F238E27FC236}">
                <a16:creationId xmlns:a16="http://schemas.microsoft.com/office/drawing/2014/main" id="{35D543B8-597E-48F2-BE75-FD58AE7C8C15}"/>
              </a:ext>
            </a:extLst>
          </p:cNvPr>
          <p:cNvSpPr/>
          <p:nvPr/>
        </p:nvSpPr>
        <p:spPr>
          <a:xfrm>
            <a:off x="4820264" y="5893087"/>
            <a:ext cx="2214562" cy="285750"/>
          </a:xfrm>
          <a:prstGeom prst="doubleWave">
            <a:avLst/>
          </a:prstGeom>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ja-JP" altLang="en-US">
              <a:latin typeface="UD デジタル 教科書体 NK-B" panose="02020700000000000000" pitchFamily="18" charset="-128"/>
              <a:ea typeface="UD デジタル 教科書体 NK-B" panose="02020700000000000000" pitchFamily="18" charset="-128"/>
              <a:cs typeface="Meiryo UI" panose="020B0604030504040204" pitchFamily="50" charset="-128"/>
            </a:endParaRPr>
          </a:p>
        </p:txBody>
      </p:sp>
      <p:sp>
        <p:nvSpPr>
          <p:cNvPr id="14" name="円柱 13">
            <a:extLst>
              <a:ext uri="{FF2B5EF4-FFF2-40B4-BE49-F238E27FC236}">
                <a16:creationId xmlns:a16="http://schemas.microsoft.com/office/drawing/2014/main" id="{448306DF-4F3D-48BD-9CD8-7667FBEB39D1}"/>
              </a:ext>
            </a:extLst>
          </p:cNvPr>
          <p:cNvSpPr/>
          <p:nvPr/>
        </p:nvSpPr>
        <p:spPr>
          <a:xfrm>
            <a:off x="4963139" y="5686712"/>
            <a:ext cx="142875" cy="357188"/>
          </a:xfrm>
          <a:prstGeom prst="can">
            <a:avLst/>
          </a:prstGeom>
          <a:solidFill>
            <a:srgbClr val="FFC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ja-JP" altLang="en-US">
              <a:latin typeface="UD デジタル 教科書体 NK-B" panose="02020700000000000000" pitchFamily="18" charset="-128"/>
              <a:ea typeface="UD デジタル 教科書体 NK-B" panose="02020700000000000000" pitchFamily="18" charset="-128"/>
              <a:cs typeface="Meiryo UI" panose="020B0604030504040204" pitchFamily="50" charset="-128"/>
            </a:endParaRPr>
          </a:p>
        </p:txBody>
      </p:sp>
      <p:sp>
        <p:nvSpPr>
          <p:cNvPr id="15" name="円柱 14">
            <a:extLst>
              <a:ext uri="{FF2B5EF4-FFF2-40B4-BE49-F238E27FC236}">
                <a16:creationId xmlns:a16="http://schemas.microsoft.com/office/drawing/2014/main" id="{7EA7E0F6-C548-4D36-8A19-90F705ADD1A6}"/>
              </a:ext>
            </a:extLst>
          </p:cNvPr>
          <p:cNvSpPr/>
          <p:nvPr/>
        </p:nvSpPr>
        <p:spPr>
          <a:xfrm>
            <a:off x="5248889" y="5678775"/>
            <a:ext cx="142875" cy="357187"/>
          </a:xfrm>
          <a:prstGeom prst="can">
            <a:avLst/>
          </a:prstGeom>
          <a:solidFill>
            <a:srgbClr val="FF66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ja-JP" altLang="en-US">
              <a:latin typeface="UD デジタル 教科書体 NK-B" panose="02020700000000000000" pitchFamily="18" charset="-128"/>
              <a:ea typeface="UD デジタル 教科書体 NK-B" panose="02020700000000000000" pitchFamily="18" charset="-128"/>
              <a:cs typeface="Meiryo UI" panose="020B0604030504040204" pitchFamily="50" charset="-128"/>
            </a:endParaRPr>
          </a:p>
        </p:txBody>
      </p:sp>
      <p:sp>
        <p:nvSpPr>
          <p:cNvPr id="16" name="円柱 15">
            <a:extLst>
              <a:ext uri="{FF2B5EF4-FFF2-40B4-BE49-F238E27FC236}">
                <a16:creationId xmlns:a16="http://schemas.microsoft.com/office/drawing/2014/main" id="{08D69590-D597-4D51-96CD-6E220C752FD1}"/>
              </a:ext>
            </a:extLst>
          </p:cNvPr>
          <p:cNvSpPr/>
          <p:nvPr/>
        </p:nvSpPr>
        <p:spPr>
          <a:xfrm>
            <a:off x="5534639" y="5678775"/>
            <a:ext cx="142875" cy="357187"/>
          </a:xfrm>
          <a:prstGeom prst="can">
            <a:avLst/>
          </a:prstGeom>
          <a:solidFill>
            <a:srgbClr val="FF66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ja-JP" altLang="en-US">
              <a:latin typeface="UD デジタル 教科書体 NK-B" panose="02020700000000000000" pitchFamily="18" charset="-128"/>
              <a:ea typeface="UD デジタル 教科書体 NK-B" panose="02020700000000000000" pitchFamily="18" charset="-128"/>
              <a:cs typeface="Meiryo UI" panose="020B0604030504040204" pitchFamily="50" charset="-128"/>
            </a:endParaRPr>
          </a:p>
        </p:txBody>
      </p:sp>
      <p:sp>
        <p:nvSpPr>
          <p:cNvPr id="17" name="円柱 16">
            <a:extLst>
              <a:ext uri="{FF2B5EF4-FFF2-40B4-BE49-F238E27FC236}">
                <a16:creationId xmlns:a16="http://schemas.microsoft.com/office/drawing/2014/main" id="{F82EB79F-06BB-4871-B2F6-21935A43D084}"/>
              </a:ext>
            </a:extLst>
          </p:cNvPr>
          <p:cNvSpPr/>
          <p:nvPr/>
        </p:nvSpPr>
        <p:spPr>
          <a:xfrm>
            <a:off x="5820389" y="5678775"/>
            <a:ext cx="142875" cy="357187"/>
          </a:xfrm>
          <a:prstGeom prst="can">
            <a:avLst/>
          </a:prstGeom>
          <a:solidFill>
            <a:srgbClr val="92D05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ja-JP" altLang="en-US">
              <a:latin typeface="UD デジタル 教科書体 NK-B" panose="02020700000000000000" pitchFamily="18" charset="-128"/>
              <a:ea typeface="UD デジタル 教科書体 NK-B" panose="02020700000000000000" pitchFamily="18" charset="-128"/>
              <a:cs typeface="Meiryo UI" panose="020B0604030504040204" pitchFamily="50" charset="-128"/>
            </a:endParaRPr>
          </a:p>
        </p:txBody>
      </p:sp>
      <p:sp>
        <p:nvSpPr>
          <p:cNvPr id="18" name="円柱 17">
            <a:extLst>
              <a:ext uri="{FF2B5EF4-FFF2-40B4-BE49-F238E27FC236}">
                <a16:creationId xmlns:a16="http://schemas.microsoft.com/office/drawing/2014/main" id="{38C829F2-9606-43CD-BE1C-2277D5118E22}"/>
              </a:ext>
            </a:extLst>
          </p:cNvPr>
          <p:cNvSpPr/>
          <p:nvPr/>
        </p:nvSpPr>
        <p:spPr>
          <a:xfrm>
            <a:off x="6106139" y="5678775"/>
            <a:ext cx="142875" cy="357187"/>
          </a:xfrm>
          <a:prstGeom prst="can">
            <a:avLst/>
          </a:prstGeom>
          <a:solidFill>
            <a:srgbClr val="92D05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ja-JP" altLang="en-US">
              <a:latin typeface="UD デジタル 教科書体 NK-B" panose="02020700000000000000" pitchFamily="18" charset="-128"/>
              <a:ea typeface="UD デジタル 教科書体 NK-B" panose="02020700000000000000" pitchFamily="18" charset="-128"/>
              <a:cs typeface="Meiryo UI" panose="020B0604030504040204" pitchFamily="50" charset="-128"/>
            </a:endParaRPr>
          </a:p>
        </p:txBody>
      </p:sp>
      <p:sp>
        <p:nvSpPr>
          <p:cNvPr id="19" name="円柱 18">
            <a:extLst>
              <a:ext uri="{FF2B5EF4-FFF2-40B4-BE49-F238E27FC236}">
                <a16:creationId xmlns:a16="http://schemas.microsoft.com/office/drawing/2014/main" id="{5789D077-D1EF-47F9-88D7-E3AAF993A353}"/>
              </a:ext>
            </a:extLst>
          </p:cNvPr>
          <p:cNvSpPr/>
          <p:nvPr/>
        </p:nvSpPr>
        <p:spPr>
          <a:xfrm>
            <a:off x="6391889" y="5678775"/>
            <a:ext cx="142875" cy="357187"/>
          </a:xfrm>
          <a:prstGeom prst="can">
            <a:avLst/>
          </a:prstGeom>
          <a:solidFill>
            <a:srgbClr val="00B0F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ja-JP" altLang="en-US">
              <a:latin typeface="UD デジタル 教科書体 NK-B" panose="02020700000000000000" pitchFamily="18" charset="-128"/>
              <a:ea typeface="UD デジタル 教科書体 NK-B" panose="02020700000000000000" pitchFamily="18" charset="-128"/>
              <a:cs typeface="Meiryo UI" panose="020B0604030504040204" pitchFamily="50" charset="-128"/>
            </a:endParaRPr>
          </a:p>
        </p:txBody>
      </p:sp>
      <p:sp>
        <p:nvSpPr>
          <p:cNvPr id="20" name="円柱 19">
            <a:extLst>
              <a:ext uri="{FF2B5EF4-FFF2-40B4-BE49-F238E27FC236}">
                <a16:creationId xmlns:a16="http://schemas.microsoft.com/office/drawing/2014/main" id="{61E01FEB-048F-4603-8543-DA137A8D72E7}"/>
              </a:ext>
            </a:extLst>
          </p:cNvPr>
          <p:cNvSpPr/>
          <p:nvPr/>
        </p:nvSpPr>
        <p:spPr>
          <a:xfrm>
            <a:off x="6677639" y="5678775"/>
            <a:ext cx="142875" cy="357187"/>
          </a:xfrm>
          <a:prstGeom prst="can">
            <a:avLst/>
          </a:prstGeom>
          <a:solidFill>
            <a:srgbClr val="FF66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ja-JP" altLang="en-US">
              <a:latin typeface="UD デジタル 教科書体 NK-B" panose="02020700000000000000" pitchFamily="18" charset="-128"/>
              <a:ea typeface="UD デジタル 教科書体 NK-B" panose="02020700000000000000" pitchFamily="18" charset="-128"/>
              <a:cs typeface="Meiryo UI" panose="020B0604030504040204" pitchFamily="50" charset="-128"/>
            </a:endParaRPr>
          </a:p>
        </p:txBody>
      </p:sp>
      <p:sp>
        <p:nvSpPr>
          <p:cNvPr id="21" name="円/楕円 122">
            <a:extLst>
              <a:ext uri="{FF2B5EF4-FFF2-40B4-BE49-F238E27FC236}">
                <a16:creationId xmlns:a16="http://schemas.microsoft.com/office/drawing/2014/main" id="{E49E4789-B416-4985-98AF-7B28725288BE}"/>
              </a:ext>
            </a:extLst>
          </p:cNvPr>
          <p:cNvSpPr/>
          <p:nvPr/>
        </p:nvSpPr>
        <p:spPr>
          <a:xfrm>
            <a:off x="5212376" y="5427950"/>
            <a:ext cx="214313" cy="214312"/>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altLang="ja-JP" sz="1600" dirty="0">
                <a:solidFill>
                  <a:schemeClr val="tx1"/>
                </a:solidFill>
                <a:latin typeface="UD デジタル 教科書体 NK-B" panose="02020700000000000000" pitchFamily="18" charset="-128"/>
                <a:ea typeface="UD デジタル 教科書体 NK-B" panose="02020700000000000000" pitchFamily="18" charset="-128"/>
                <a:cs typeface="Meiryo UI" panose="020B0604030504040204" pitchFamily="50" charset="-128"/>
              </a:rPr>
              <a:t>A</a:t>
            </a:r>
            <a:endParaRPr lang="ja-JP" altLang="en-US" sz="1600" dirty="0">
              <a:solidFill>
                <a:schemeClr val="tx1"/>
              </a:solidFill>
              <a:latin typeface="UD デジタル 教科書体 NK-B" panose="02020700000000000000" pitchFamily="18" charset="-128"/>
              <a:ea typeface="UD デジタル 教科書体 NK-B" panose="02020700000000000000" pitchFamily="18" charset="-128"/>
              <a:cs typeface="Meiryo UI" panose="020B0604030504040204" pitchFamily="50" charset="-128"/>
            </a:endParaRPr>
          </a:p>
        </p:txBody>
      </p:sp>
      <p:sp>
        <p:nvSpPr>
          <p:cNvPr id="22" name="円/楕円 123">
            <a:extLst>
              <a:ext uri="{FF2B5EF4-FFF2-40B4-BE49-F238E27FC236}">
                <a16:creationId xmlns:a16="http://schemas.microsoft.com/office/drawing/2014/main" id="{01BF64D0-5FB6-45A7-91EE-33233C075953}"/>
              </a:ext>
            </a:extLst>
          </p:cNvPr>
          <p:cNvSpPr/>
          <p:nvPr/>
        </p:nvSpPr>
        <p:spPr>
          <a:xfrm>
            <a:off x="5507651" y="5427950"/>
            <a:ext cx="214313" cy="214312"/>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altLang="ja-JP" sz="1600" dirty="0">
                <a:solidFill>
                  <a:schemeClr val="tx1"/>
                </a:solidFill>
                <a:latin typeface="UD デジタル 教科書体 NK-B" panose="02020700000000000000" pitchFamily="18" charset="-128"/>
                <a:ea typeface="UD デジタル 教科書体 NK-B" panose="02020700000000000000" pitchFamily="18" charset="-128"/>
                <a:cs typeface="Meiryo UI" panose="020B0604030504040204" pitchFamily="50" charset="-128"/>
              </a:rPr>
              <a:t>A</a:t>
            </a:r>
            <a:endParaRPr lang="ja-JP" altLang="en-US" sz="1600" dirty="0">
              <a:solidFill>
                <a:schemeClr val="tx1"/>
              </a:solidFill>
              <a:latin typeface="UD デジタル 教科書体 NK-B" panose="02020700000000000000" pitchFamily="18" charset="-128"/>
              <a:ea typeface="UD デジタル 教科書体 NK-B" panose="02020700000000000000" pitchFamily="18" charset="-128"/>
              <a:cs typeface="Meiryo UI" panose="020B0604030504040204" pitchFamily="50" charset="-128"/>
            </a:endParaRPr>
          </a:p>
        </p:txBody>
      </p:sp>
      <p:sp>
        <p:nvSpPr>
          <p:cNvPr id="23" name="円/楕円 124">
            <a:extLst>
              <a:ext uri="{FF2B5EF4-FFF2-40B4-BE49-F238E27FC236}">
                <a16:creationId xmlns:a16="http://schemas.microsoft.com/office/drawing/2014/main" id="{2BD40934-F49A-442A-B885-7F1D044A9532}"/>
              </a:ext>
            </a:extLst>
          </p:cNvPr>
          <p:cNvSpPr/>
          <p:nvPr/>
        </p:nvSpPr>
        <p:spPr>
          <a:xfrm>
            <a:off x="6633189" y="5437475"/>
            <a:ext cx="214312" cy="214312"/>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altLang="ja-JP" sz="1600" dirty="0">
                <a:solidFill>
                  <a:schemeClr val="tx1"/>
                </a:solidFill>
                <a:latin typeface="UD デジタル 教科書体 NK-B" panose="02020700000000000000" pitchFamily="18" charset="-128"/>
                <a:ea typeface="UD デジタル 教科書体 NK-B" panose="02020700000000000000" pitchFamily="18" charset="-128"/>
                <a:cs typeface="Meiryo UI" panose="020B0604030504040204" pitchFamily="50" charset="-128"/>
              </a:rPr>
              <a:t>A</a:t>
            </a:r>
            <a:endParaRPr lang="ja-JP" altLang="en-US" sz="1600" dirty="0">
              <a:solidFill>
                <a:schemeClr val="tx1"/>
              </a:solidFill>
              <a:latin typeface="UD デジタル 教科書体 NK-B" panose="02020700000000000000" pitchFamily="18" charset="-128"/>
              <a:ea typeface="UD デジタル 教科書体 NK-B" panose="02020700000000000000" pitchFamily="18" charset="-128"/>
              <a:cs typeface="Meiryo UI" panose="020B0604030504040204" pitchFamily="50" charset="-128"/>
            </a:endParaRPr>
          </a:p>
        </p:txBody>
      </p:sp>
      <p:sp>
        <p:nvSpPr>
          <p:cNvPr id="24" name="円/楕円 125">
            <a:extLst>
              <a:ext uri="{FF2B5EF4-FFF2-40B4-BE49-F238E27FC236}">
                <a16:creationId xmlns:a16="http://schemas.microsoft.com/office/drawing/2014/main" id="{FBD2EE02-9AE7-4357-90C7-7052A550B777}"/>
              </a:ext>
            </a:extLst>
          </p:cNvPr>
          <p:cNvSpPr/>
          <p:nvPr/>
        </p:nvSpPr>
        <p:spPr>
          <a:xfrm>
            <a:off x="4918689" y="5437475"/>
            <a:ext cx="214312" cy="214312"/>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altLang="ja-JP" sz="1600" dirty="0">
                <a:solidFill>
                  <a:schemeClr val="tx1"/>
                </a:solidFill>
                <a:latin typeface="UD デジタル 教科書体 NK-B" panose="02020700000000000000" pitchFamily="18" charset="-128"/>
                <a:ea typeface="UD デジタル 教科書体 NK-B" panose="02020700000000000000" pitchFamily="18" charset="-128"/>
                <a:cs typeface="Meiryo UI" panose="020B0604030504040204" pitchFamily="50" charset="-128"/>
              </a:rPr>
              <a:t>U</a:t>
            </a:r>
            <a:endParaRPr lang="ja-JP" altLang="en-US" sz="1600" dirty="0">
              <a:solidFill>
                <a:schemeClr val="tx1"/>
              </a:solidFill>
              <a:latin typeface="UD デジタル 教科書体 NK-B" panose="02020700000000000000" pitchFamily="18" charset="-128"/>
              <a:ea typeface="UD デジタル 教科書体 NK-B" panose="02020700000000000000" pitchFamily="18" charset="-128"/>
              <a:cs typeface="Meiryo UI" panose="020B0604030504040204" pitchFamily="50" charset="-128"/>
            </a:endParaRPr>
          </a:p>
        </p:txBody>
      </p:sp>
      <p:sp>
        <p:nvSpPr>
          <p:cNvPr id="25" name="円/楕円 126">
            <a:extLst>
              <a:ext uri="{FF2B5EF4-FFF2-40B4-BE49-F238E27FC236}">
                <a16:creationId xmlns:a16="http://schemas.microsoft.com/office/drawing/2014/main" id="{344287BD-6F1E-42CC-B6AE-E578EDE26712}"/>
              </a:ext>
            </a:extLst>
          </p:cNvPr>
          <p:cNvSpPr/>
          <p:nvPr/>
        </p:nvSpPr>
        <p:spPr>
          <a:xfrm>
            <a:off x="6356964" y="5437475"/>
            <a:ext cx="214312" cy="214312"/>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altLang="ja-JP" sz="1600" dirty="0">
                <a:solidFill>
                  <a:schemeClr val="tx1"/>
                </a:solidFill>
                <a:latin typeface="UD デジタル 教科書体 NK-B" panose="02020700000000000000" pitchFamily="18" charset="-128"/>
                <a:ea typeface="UD デジタル 教科書体 NK-B" panose="02020700000000000000" pitchFamily="18" charset="-128"/>
                <a:cs typeface="Meiryo UI" panose="020B0604030504040204" pitchFamily="50" charset="-128"/>
              </a:rPr>
              <a:t>C</a:t>
            </a:r>
            <a:endParaRPr lang="ja-JP" altLang="en-US" sz="1600" dirty="0">
              <a:solidFill>
                <a:schemeClr val="tx1"/>
              </a:solidFill>
              <a:latin typeface="UD デジタル 教科書体 NK-B" panose="02020700000000000000" pitchFamily="18" charset="-128"/>
              <a:ea typeface="UD デジタル 教科書体 NK-B" panose="02020700000000000000" pitchFamily="18" charset="-128"/>
              <a:cs typeface="Meiryo UI" panose="020B0604030504040204" pitchFamily="50" charset="-128"/>
            </a:endParaRPr>
          </a:p>
        </p:txBody>
      </p:sp>
      <p:sp>
        <p:nvSpPr>
          <p:cNvPr id="26" name="円/楕円 127">
            <a:extLst>
              <a:ext uri="{FF2B5EF4-FFF2-40B4-BE49-F238E27FC236}">
                <a16:creationId xmlns:a16="http://schemas.microsoft.com/office/drawing/2014/main" id="{D84557C3-180D-4306-85DD-15ED1E373A8B}"/>
              </a:ext>
            </a:extLst>
          </p:cNvPr>
          <p:cNvSpPr/>
          <p:nvPr/>
        </p:nvSpPr>
        <p:spPr>
          <a:xfrm>
            <a:off x="6071214" y="5427950"/>
            <a:ext cx="214312" cy="214312"/>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altLang="ja-JP" sz="1600" dirty="0">
                <a:solidFill>
                  <a:schemeClr val="tx1"/>
                </a:solidFill>
                <a:latin typeface="UD デジタル 教科書体 NK-B" panose="02020700000000000000" pitchFamily="18" charset="-128"/>
                <a:ea typeface="UD デジタル 教科書体 NK-B" panose="02020700000000000000" pitchFamily="18" charset="-128"/>
                <a:cs typeface="Meiryo UI" panose="020B0604030504040204" pitchFamily="50" charset="-128"/>
              </a:rPr>
              <a:t>G</a:t>
            </a:r>
            <a:endParaRPr lang="ja-JP" altLang="en-US" sz="1600" dirty="0">
              <a:solidFill>
                <a:schemeClr val="tx1"/>
              </a:solidFill>
              <a:latin typeface="UD デジタル 教科書体 NK-B" panose="02020700000000000000" pitchFamily="18" charset="-128"/>
              <a:ea typeface="UD デジタル 教科書体 NK-B" panose="02020700000000000000" pitchFamily="18" charset="-128"/>
              <a:cs typeface="Meiryo UI" panose="020B0604030504040204" pitchFamily="50" charset="-128"/>
            </a:endParaRPr>
          </a:p>
        </p:txBody>
      </p:sp>
      <p:sp>
        <p:nvSpPr>
          <p:cNvPr id="27" name="円/楕円 128">
            <a:extLst>
              <a:ext uri="{FF2B5EF4-FFF2-40B4-BE49-F238E27FC236}">
                <a16:creationId xmlns:a16="http://schemas.microsoft.com/office/drawing/2014/main" id="{B3BE2AC0-69CB-4CFA-8410-40AC4F664093}"/>
              </a:ext>
            </a:extLst>
          </p:cNvPr>
          <p:cNvSpPr/>
          <p:nvPr/>
        </p:nvSpPr>
        <p:spPr>
          <a:xfrm>
            <a:off x="5775939" y="5420012"/>
            <a:ext cx="214312" cy="214313"/>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altLang="ja-JP" sz="1600" dirty="0">
                <a:solidFill>
                  <a:schemeClr val="tx1"/>
                </a:solidFill>
                <a:latin typeface="UD デジタル 教科書体 NK-B" panose="02020700000000000000" pitchFamily="18" charset="-128"/>
                <a:ea typeface="UD デジタル 教科書体 NK-B" panose="02020700000000000000" pitchFamily="18" charset="-128"/>
                <a:cs typeface="Meiryo UI" panose="020B0604030504040204" pitchFamily="50" charset="-128"/>
              </a:rPr>
              <a:t>G</a:t>
            </a:r>
            <a:endParaRPr lang="ja-JP" altLang="en-US" sz="1600" dirty="0">
              <a:solidFill>
                <a:schemeClr val="tx1"/>
              </a:solidFill>
              <a:latin typeface="UD デジタル 教科書体 NK-B" panose="02020700000000000000" pitchFamily="18" charset="-128"/>
              <a:ea typeface="UD デジタル 教科書体 NK-B" panose="02020700000000000000" pitchFamily="18" charset="-128"/>
              <a:cs typeface="Meiryo UI" panose="020B0604030504040204" pitchFamily="50" charset="-128"/>
            </a:endParaRPr>
          </a:p>
        </p:txBody>
      </p:sp>
      <p:pic>
        <p:nvPicPr>
          <p:cNvPr id="49" name="図 48">
            <a:extLst>
              <a:ext uri="{FF2B5EF4-FFF2-40B4-BE49-F238E27FC236}">
                <a16:creationId xmlns:a16="http://schemas.microsoft.com/office/drawing/2014/main" id="{DC84BABD-3D85-4BF9-A407-C1272AA921E9}"/>
              </a:ext>
            </a:extLst>
          </p:cNvPr>
          <p:cNvPicPr>
            <a:picLocks noChangeAspect="1"/>
          </p:cNvPicPr>
          <p:nvPr/>
        </p:nvPicPr>
        <p:blipFill>
          <a:blip r:embed="rId3"/>
          <a:stretch>
            <a:fillRect/>
          </a:stretch>
        </p:blipFill>
        <p:spPr>
          <a:xfrm>
            <a:off x="870433" y="5272894"/>
            <a:ext cx="2225233" cy="847417"/>
          </a:xfrm>
          <a:prstGeom prst="rect">
            <a:avLst/>
          </a:prstGeom>
        </p:spPr>
      </p:pic>
      <p:pic>
        <p:nvPicPr>
          <p:cNvPr id="50" name="図 49">
            <a:extLst>
              <a:ext uri="{FF2B5EF4-FFF2-40B4-BE49-F238E27FC236}">
                <a16:creationId xmlns:a16="http://schemas.microsoft.com/office/drawing/2014/main" id="{253C571E-F829-4D45-B7EA-B8A5C408B4C8}"/>
              </a:ext>
            </a:extLst>
          </p:cNvPr>
          <p:cNvPicPr>
            <a:picLocks noChangeAspect="1"/>
          </p:cNvPicPr>
          <p:nvPr/>
        </p:nvPicPr>
        <p:blipFill>
          <a:blip r:embed="rId3"/>
          <a:stretch>
            <a:fillRect/>
          </a:stretch>
        </p:blipFill>
        <p:spPr>
          <a:xfrm>
            <a:off x="8855115" y="5331420"/>
            <a:ext cx="2225233" cy="847417"/>
          </a:xfrm>
          <a:prstGeom prst="rect">
            <a:avLst/>
          </a:prstGeom>
        </p:spPr>
      </p:pic>
      <p:sp>
        <p:nvSpPr>
          <p:cNvPr id="32" name="四角形: 角を丸くする 31">
            <a:extLst>
              <a:ext uri="{FF2B5EF4-FFF2-40B4-BE49-F238E27FC236}">
                <a16:creationId xmlns:a16="http://schemas.microsoft.com/office/drawing/2014/main" id="{903DCB61-8E14-4545-BBFC-0029FF26F9AF}"/>
              </a:ext>
            </a:extLst>
          </p:cNvPr>
          <p:cNvSpPr/>
          <p:nvPr/>
        </p:nvSpPr>
        <p:spPr>
          <a:xfrm>
            <a:off x="2950484" y="5644216"/>
            <a:ext cx="2003129" cy="615950"/>
          </a:xfrm>
          <a:prstGeom prst="roundRect">
            <a:avLst>
              <a:gd name="adj" fmla="val 44052"/>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latin typeface="UD Digi Kyokasho NP-B" panose="02020700000000000000" pitchFamily="18" charset="-128"/>
                <a:ea typeface="UD Digi Kyokasho NP-B" panose="02020700000000000000" pitchFamily="18" charset="-128"/>
              </a:rPr>
              <a:t>イントロン</a:t>
            </a:r>
          </a:p>
        </p:txBody>
      </p:sp>
      <p:sp>
        <p:nvSpPr>
          <p:cNvPr id="33" name="四角形: 角を丸くする 32">
            <a:extLst>
              <a:ext uri="{FF2B5EF4-FFF2-40B4-BE49-F238E27FC236}">
                <a16:creationId xmlns:a16="http://schemas.microsoft.com/office/drawing/2014/main" id="{2EF3F477-8DEC-4197-9823-86EB182D11A2}"/>
              </a:ext>
            </a:extLst>
          </p:cNvPr>
          <p:cNvSpPr/>
          <p:nvPr/>
        </p:nvSpPr>
        <p:spPr>
          <a:xfrm>
            <a:off x="6926303" y="5644216"/>
            <a:ext cx="2003129" cy="615950"/>
          </a:xfrm>
          <a:prstGeom prst="roundRect">
            <a:avLst>
              <a:gd name="adj" fmla="val 44052"/>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latin typeface="UD Digi Kyokasho NP-B" panose="02020700000000000000" pitchFamily="18" charset="-128"/>
                <a:ea typeface="UD Digi Kyokasho NP-B" panose="02020700000000000000" pitchFamily="18" charset="-128"/>
              </a:rPr>
              <a:t>イントロン</a:t>
            </a:r>
          </a:p>
        </p:txBody>
      </p:sp>
      <p:sp>
        <p:nvSpPr>
          <p:cNvPr id="55" name="四角形: 角を丸くする 54">
            <a:extLst>
              <a:ext uri="{FF2B5EF4-FFF2-40B4-BE49-F238E27FC236}">
                <a16:creationId xmlns:a16="http://schemas.microsoft.com/office/drawing/2014/main" id="{F8A3062C-F000-4FB3-A049-6BECBCC5CA96}"/>
              </a:ext>
            </a:extLst>
          </p:cNvPr>
          <p:cNvSpPr/>
          <p:nvPr/>
        </p:nvSpPr>
        <p:spPr>
          <a:xfrm>
            <a:off x="10961194" y="5603552"/>
            <a:ext cx="1230806" cy="615950"/>
          </a:xfrm>
          <a:prstGeom prst="roundRect">
            <a:avLst>
              <a:gd name="adj" fmla="val 44052"/>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dirty="0">
                <a:latin typeface="UD Digi Kyokasho NP-B" panose="02020700000000000000" pitchFamily="18" charset="-128"/>
                <a:ea typeface="UD Digi Kyokasho NP-B" panose="02020700000000000000" pitchFamily="18" charset="-128"/>
              </a:rPr>
              <a:t>イントロン</a:t>
            </a:r>
          </a:p>
        </p:txBody>
      </p:sp>
      <p:sp>
        <p:nvSpPr>
          <p:cNvPr id="56" name="四角形: 角を丸くする 55">
            <a:extLst>
              <a:ext uri="{FF2B5EF4-FFF2-40B4-BE49-F238E27FC236}">
                <a16:creationId xmlns:a16="http://schemas.microsoft.com/office/drawing/2014/main" id="{B13F93F2-7E4F-4EEC-B245-418F14B710F5}"/>
              </a:ext>
            </a:extLst>
          </p:cNvPr>
          <p:cNvSpPr/>
          <p:nvPr/>
        </p:nvSpPr>
        <p:spPr>
          <a:xfrm>
            <a:off x="-129691" y="5552862"/>
            <a:ext cx="1107486" cy="615950"/>
          </a:xfrm>
          <a:prstGeom prst="roundRect">
            <a:avLst>
              <a:gd name="adj" fmla="val 44052"/>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dirty="0">
                <a:latin typeface="UD Digi Kyokasho NP-B" panose="02020700000000000000" pitchFamily="18" charset="-128"/>
                <a:ea typeface="UD Digi Kyokasho NP-B" panose="02020700000000000000" pitchFamily="18" charset="-128"/>
              </a:rPr>
              <a:t>イントロン</a:t>
            </a:r>
          </a:p>
        </p:txBody>
      </p:sp>
      <p:sp>
        <p:nvSpPr>
          <p:cNvPr id="52" name="テキスト ボックス 51">
            <a:extLst>
              <a:ext uri="{FF2B5EF4-FFF2-40B4-BE49-F238E27FC236}">
                <a16:creationId xmlns:a16="http://schemas.microsoft.com/office/drawing/2014/main" id="{C1EAA287-A9FB-4FCE-A321-9BBC010FCFD6}"/>
              </a:ext>
            </a:extLst>
          </p:cNvPr>
          <p:cNvSpPr txBox="1"/>
          <p:nvPr/>
        </p:nvSpPr>
        <p:spPr>
          <a:xfrm>
            <a:off x="797425" y="6061916"/>
            <a:ext cx="2225233" cy="646331"/>
          </a:xfrm>
          <a:prstGeom prst="rect">
            <a:avLst/>
          </a:prstGeom>
          <a:noFill/>
        </p:spPr>
        <p:txBody>
          <a:bodyPr wrap="square" rtlCol="0">
            <a:spAutoFit/>
          </a:bodyPr>
          <a:lstStyle/>
          <a:p>
            <a:pPr algn="ctr"/>
            <a:r>
              <a:rPr kumimoji="1" lang="ja-JP" altLang="en-US" dirty="0">
                <a:latin typeface="UD Digi Kyokasho NP-B" panose="02020700000000000000" pitchFamily="18" charset="-128"/>
                <a:ea typeface="UD Digi Kyokasho NP-B" panose="02020700000000000000" pitchFamily="18" charset="-128"/>
              </a:rPr>
              <a:t>エキソン</a:t>
            </a:r>
            <a:br>
              <a:rPr kumimoji="1" lang="en-US" altLang="ja-JP" dirty="0">
                <a:latin typeface="UD Digi Kyokasho NP-B" panose="02020700000000000000" pitchFamily="18" charset="-128"/>
                <a:ea typeface="UD Digi Kyokasho NP-B" panose="02020700000000000000" pitchFamily="18" charset="-128"/>
              </a:rPr>
            </a:br>
            <a:r>
              <a:rPr kumimoji="1" lang="ja-JP" altLang="en-US" dirty="0">
                <a:latin typeface="UD Digi Kyokasho NP-B" panose="02020700000000000000" pitchFamily="18" charset="-128"/>
                <a:ea typeface="UD Digi Kyokasho NP-B" panose="02020700000000000000" pitchFamily="18" charset="-128"/>
              </a:rPr>
              <a:t>（遺伝子配列）</a:t>
            </a:r>
          </a:p>
        </p:txBody>
      </p:sp>
      <p:sp>
        <p:nvSpPr>
          <p:cNvPr id="53" name="テキスト ボックス 52">
            <a:extLst>
              <a:ext uri="{FF2B5EF4-FFF2-40B4-BE49-F238E27FC236}">
                <a16:creationId xmlns:a16="http://schemas.microsoft.com/office/drawing/2014/main" id="{9B15AE66-BA5F-4A8E-9A58-A01F111F110F}"/>
              </a:ext>
            </a:extLst>
          </p:cNvPr>
          <p:cNvSpPr txBox="1"/>
          <p:nvPr/>
        </p:nvSpPr>
        <p:spPr>
          <a:xfrm>
            <a:off x="4903542" y="6143375"/>
            <a:ext cx="2225233" cy="646331"/>
          </a:xfrm>
          <a:prstGeom prst="rect">
            <a:avLst/>
          </a:prstGeom>
          <a:noFill/>
        </p:spPr>
        <p:txBody>
          <a:bodyPr wrap="square" rtlCol="0">
            <a:spAutoFit/>
          </a:bodyPr>
          <a:lstStyle/>
          <a:p>
            <a:pPr algn="ctr"/>
            <a:r>
              <a:rPr kumimoji="1" lang="ja-JP" altLang="en-US" dirty="0">
                <a:latin typeface="UD Digi Kyokasho NP-B" panose="02020700000000000000" pitchFamily="18" charset="-128"/>
                <a:ea typeface="UD Digi Kyokasho NP-B" panose="02020700000000000000" pitchFamily="18" charset="-128"/>
              </a:rPr>
              <a:t>エキソン</a:t>
            </a:r>
            <a:br>
              <a:rPr kumimoji="1" lang="en-US" altLang="ja-JP" dirty="0">
                <a:latin typeface="UD Digi Kyokasho NP-B" panose="02020700000000000000" pitchFamily="18" charset="-128"/>
                <a:ea typeface="UD Digi Kyokasho NP-B" panose="02020700000000000000" pitchFamily="18" charset="-128"/>
              </a:rPr>
            </a:br>
            <a:r>
              <a:rPr kumimoji="1" lang="ja-JP" altLang="en-US" dirty="0">
                <a:latin typeface="UD Digi Kyokasho NP-B" panose="02020700000000000000" pitchFamily="18" charset="-128"/>
                <a:ea typeface="UD Digi Kyokasho NP-B" panose="02020700000000000000" pitchFamily="18" charset="-128"/>
              </a:rPr>
              <a:t>（遺伝子配列）</a:t>
            </a:r>
          </a:p>
        </p:txBody>
      </p:sp>
      <p:sp>
        <p:nvSpPr>
          <p:cNvPr id="54" name="テキスト ボックス 53">
            <a:extLst>
              <a:ext uri="{FF2B5EF4-FFF2-40B4-BE49-F238E27FC236}">
                <a16:creationId xmlns:a16="http://schemas.microsoft.com/office/drawing/2014/main" id="{2E5423D4-BCD6-41ED-A01C-C8F1E69D6607}"/>
              </a:ext>
            </a:extLst>
          </p:cNvPr>
          <p:cNvSpPr txBox="1"/>
          <p:nvPr/>
        </p:nvSpPr>
        <p:spPr>
          <a:xfrm>
            <a:off x="8933418" y="6143375"/>
            <a:ext cx="2225233" cy="646331"/>
          </a:xfrm>
          <a:prstGeom prst="rect">
            <a:avLst/>
          </a:prstGeom>
          <a:noFill/>
        </p:spPr>
        <p:txBody>
          <a:bodyPr wrap="square" rtlCol="0">
            <a:spAutoFit/>
          </a:bodyPr>
          <a:lstStyle/>
          <a:p>
            <a:pPr algn="ctr"/>
            <a:r>
              <a:rPr kumimoji="1" lang="ja-JP" altLang="en-US" dirty="0">
                <a:latin typeface="UD Digi Kyokasho NP-B" panose="02020700000000000000" pitchFamily="18" charset="-128"/>
                <a:ea typeface="UD Digi Kyokasho NP-B" panose="02020700000000000000" pitchFamily="18" charset="-128"/>
              </a:rPr>
              <a:t>エキソン</a:t>
            </a:r>
            <a:br>
              <a:rPr kumimoji="1" lang="en-US" altLang="ja-JP" dirty="0">
                <a:latin typeface="UD Digi Kyokasho NP-B" panose="02020700000000000000" pitchFamily="18" charset="-128"/>
                <a:ea typeface="UD Digi Kyokasho NP-B" panose="02020700000000000000" pitchFamily="18" charset="-128"/>
              </a:rPr>
            </a:br>
            <a:r>
              <a:rPr kumimoji="1" lang="ja-JP" altLang="en-US" dirty="0">
                <a:latin typeface="UD Digi Kyokasho NP-B" panose="02020700000000000000" pitchFamily="18" charset="-128"/>
                <a:ea typeface="UD Digi Kyokasho NP-B" panose="02020700000000000000" pitchFamily="18" charset="-128"/>
              </a:rPr>
              <a:t>（遺伝子配列）</a:t>
            </a:r>
          </a:p>
        </p:txBody>
      </p:sp>
      <p:sp>
        <p:nvSpPr>
          <p:cNvPr id="58" name="小波 57">
            <a:extLst>
              <a:ext uri="{FF2B5EF4-FFF2-40B4-BE49-F238E27FC236}">
                <a16:creationId xmlns:a16="http://schemas.microsoft.com/office/drawing/2014/main" id="{FE8FE27D-7868-46C7-899A-139FEE66C6E1}"/>
              </a:ext>
            </a:extLst>
          </p:cNvPr>
          <p:cNvSpPr/>
          <p:nvPr/>
        </p:nvSpPr>
        <p:spPr>
          <a:xfrm>
            <a:off x="4820264" y="3880490"/>
            <a:ext cx="2214562" cy="285750"/>
          </a:xfrm>
          <a:prstGeom prst="doubleWave">
            <a:avLst/>
          </a:prstGeom>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ja-JP" altLang="en-US">
              <a:latin typeface="UD デジタル 教科書体 NK-B" panose="02020700000000000000" pitchFamily="18" charset="-128"/>
              <a:ea typeface="UD デジタル 教科書体 NK-B" panose="02020700000000000000" pitchFamily="18" charset="-128"/>
              <a:cs typeface="Meiryo UI" panose="020B0604030504040204" pitchFamily="50" charset="-128"/>
            </a:endParaRPr>
          </a:p>
        </p:txBody>
      </p:sp>
      <p:sp>
        <p:nvSpPr>
          <p:cNvPr id="59" name="円柱 58">
            <a:extLst>
              <a:ext uri="{FF2B5EF4-FFF2-40B4-BE49-F238E27FC236}">
                <a16:creationId xmlns:a16="http://schemas.microsoft.com/office/drawing/2014/main" id="{739EB4BC-E876-460E-939F-2D00253EEC8D}"/>
              </a:ext>
            </a:extLst>
          </p:cNvPr>
          <p:cNvSpPr/>
          <p:nvPr/>
        </p:nvSpPr>
        <p:spPr>
          <a:xfrm>
            <a:off x="4963139" y="3674115"/>
            <a:ext cx="142875" cy="357188"/>
          </a:xfrm>
          <a:prstGeom prst="can">
            <a:avLst/>
          </a:prstGeom>
          <a:solidFill>
            <a:srgbClr val="FFC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ja-JP" altLang="en-US">
              <a:latin typeface="UD デジタル 教科書体 NK-B" panose="02020700000000000000" pitchFamily="18" charset="-128"/>
              <a:ea typeface="UD デジタル 教科書体 NK-B" panose="02020700000000000000" pitchFamily="18" charset="-128"/>
              <a:cs typeface="Meiryo UI" panose="020B0604030504040204" pitchFamily="50" charset="-128"/>
            </a:endParaRPr>
          </a:p>
        </p:txBody>
      </p:sp>
      <p:sp>
        <p:nvSpPr>
          <p:cNvPr id="60" name="円柱 59">
            <a:extLst>
              <a:ext uri="{FF2B5EF4-FFF2-40B4-BE49-F238E27FC236}">
                <a16:creationId xmlns:a16="http://schemas.microsoft.com/office/drawing/2014/main" id="{94B7DA32-7DFD-4689-81A1-0985DB0F78C1}"/>
              </a:ext>
            </a:extLst>
          </p:cNvPr>
          <p:cNvSpPr/>
          <p:nvPr/>
        </p:nvSpPr>
        <p:spPr>
          <a:xfrm>
            <a:off x="5248889" y="3666178"/>
            <a:ext cx="142875" cy="357187"/>
          </a:xfrm>
          <a:prstGeom prst="can">
            <a:avLst/>
          </a:prstGeom>
          <a:solidFill>
            <a:srgbClr val="FF66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ja-JP" altLang="en-US">
              <a:latin typeface="UD デジタル 教科書体 NK-B" panose="02020700000000000000" pitchFamily="18" charset="-128"/>
              <a:ea typeface="UD デジタル 教科書体 NK-B" panose="02020700000000000000" pitchFamily="18" charset="-128"/>
              <a:cs typeface="Meiryo UI" panose="020B0604030504040204" pitchFamily="50" charset="-128"/>
            </a:endParaRPr>
          </a:p>
        </p:txBody>
      </p:sp>
      <p:sp>
        <p:nvSpPr>
          <p:cNvPr id="61" name="円柱 60">
            <a:extLst>
              <a:ext uri="{FF2B5EF4-FFF2-40B4-BE49-F238E27FC236}">
                <a16:creationId xmlns:a16="http://schemas.microsoft.com/office/drawing/2014/main" id="{6429B4A7-F897-41D6-A23C-37997C776CD2}"/>
              </a:ext>
            </a:extLst>
          </p:cNvPr>
          <p:cNvSpPr/>
          <p:nvPr/>
        </p:nvSpPr>
        <p:spPr>
          <a:xfrm>
            <a:off x="5534639" y="3666178"/>
            <a:ext cx="142875" cy="357187"/>
          </a:xfrm>
          <a:prstGeom prst="can">
            <a:avLst/>
          </a:prstGeom>
          <a:solidFill>
            <a:srgbClr val="FF66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ja-JP" altLang="en-US">
              <a:latin typeface="UD デジタル 教科書体 NK-B" panose="02020700000000000000" pitchFamily="18" charset="-128"/>
              <a:ea typeface="UD デジタル 教科書体 NK-B" panose="02020700000000000000" pitchFamily="18" charset="-128"/>
              <a:cs typeface="Meiryo UI" panose="020B0604030504040204" pitchFamily="50" charset="-128"/>
            </a:endParaRPr>
          </a:p>
        </p:txBody>
      </p:sp>
      <p:sp>
        <p:nvSpPr>
          <p:cNvPr id="62" name="円柱 61">
            <a:extLst>
              <a:ext uri="{FF2B5EF4-FFF2-40B4-BE49-F238E27FC236}">
                <a16:creationId xmlns:a16="http://schemas.microsoft.com/office/drawing/2014/main" id="{FF9CB269-6FBB-4CF0-9193-61B8E6B7C685}"/>
              </a:ext>
            </a:extLst>
          </p:cNvPr>
          <p:cNvSpPr/>
          <p:nvPr/>
        </p:nvSpPr>
        <p:spPr>
          <a:xfrm>
            <a:off x="5820389" y="3666178"/>
            <a:ext cx="142875" cy="357187"/>
          </a:xfrm>
          <a:prstGeom prst="can">
            <a:avLst/>
          </a:prstGeom>
          <a:solidFill>
            <a:srgbClr val="92D05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ja-JP" altLang="en-US">
              <a:latin typeface="UD デジタル 教科書体 NK-B" panose="02020700000000000000" pitchFamily="18" charset="-128"/>
              <a:ea typeface="UD デジタル 教科書体 NK-B" panose="02020700000000000000" pitchFamily="18" charset="-128"/>
              <a:cs typeface="Meiryo UI" panose="020B0604030504040204" pitchFamily="50" charset="-128"/>
            </a:endParaRPr>
          </a:p>
        </p:txBody>
      </p:sp>
      <p:sp>
        <p:nvSpPr>
          <p:cNvPr id="63" name="円柱 62">
            <a:extLst>
              <a:ext uri="{FF2B5EF4-FFF2-40B4-BE49-F238E27FC236}">
                <a16:creationId xmlns:a16="http://schemas.microsoft.com/office/drawing/2014/main" id="{ECC1C824-EF64-4BE8-91C7-A4935A598DC0}"/>
              </a:ext>
            </a:extLst>
          </p:cNvPr>
          <p:cNvSpPr/>
          <p:nvPr/>
        </p:nvSpPr>
        <p:spPr>
          <a:xfrm>
            <a:off x="6106139" y="3666178"/>
            <a:ext cx="142875" cy="357187"/>
          </a:xfrm>
          <a:prstGeom prst="can">
            <a:avLst/>
          </a:prstGeom>
          <a:solidFill>
            <a:srgbClr val="92D05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ja-JP" altLang="en-US">
              <a:latin typeface="UD デジタル 教科書体 NK-B" panose="02020700000000000000" pitchFamily="18" charset="-128"/>
              <a:ea typeface="UD デジタル 教科書体 NK-B" panose="02020700000000000000" pitchFamily="18" charset="-128"/>
              <a:cs typeface="Meiryo UI" panose="020B0604030504040204" pitchFamily="50" charset="-128"/>
            </a:endParaRPr>
          </a:p>
        </p:txBody>
      </p:sp>
      <p:sp>
        <p:nvSpPr>
          <p:cNvPr id="64" name="円柱 63">
            <a:extLst>
              <a:ext uri="{FF2B5EF4-FFF2-40B4-BE49-F238E27FC236}">
                <a16:creationId xmlns:a16="http://schemas.microsoft.com/office/drawing/2014/main" id="{D3FFD255-3F88-4C4D-8392-DDDD00C39C88}"/>
              </a:ext>
            </a:extLst>
          </p:cNvPr>
          <p:cNvSpPr/>
          <p:nvPr/>
        </p:nvSpPr>
        <p:spPr>
          <a:xfrm>
            <a:off x="6391889" y="3666178"/>
            <a:ext cx="142875" cy="357187"/>
          </a:xfrm>
          <a:prstGeom prst="can">
            <a:avLst/>
          </a:prstGeom>
          <a:solidFill>
            <a:srgbClr val="00B0F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ja-JP" altLang="en-US">
              <a:latin typeface="UD デジタル 教科書体 NK-B" panose="02020700000000000000" pitchFamily="18" charset="-128"/>
              <a:ea typeface="UD デジタル 教科書体 NK-B" panose="02020700000000000000" pitchFamily="18" charset="-128"/>
              <a:cs typeface="Meiryo UI" panose="020B0604030504040204" pitchFamily="50" charset="-128"/>
            </a:endParaRPr>
          </a:p>
        </p:txBody>
      </p:sp>
      <p:sp>
        <p:nvSpPr>
          <p:cNvPr id="65" name="円柱 64">
            <a:extLst>
              <a:ext uri="{FF2B5EF4-FFF2-40B4-BE49-F238E27FC236}">
                <a16:creationId xmlns:a16="http://schemas.microsoft.com/office/drawing/2014/main" id="{CF6D71CD-544A-407F-A984-25AA33CB0172}"/>
              </a:ext>
            </a:extLst>
          </p:cNvPr>
          <p:cNvSpPr/>
          <p:nvPr/>
        </p:nvSpPr>
        <p:spPr>
          <a:xfrm>
            <a:off x="6677639" y="3666178"/>
            <a:ext cx="142875" cy="357187"/>
          </a:xfrm>
          <a:prstGeom prst="can">
            <a:avLst/>
          </a:prstGeom>
          <a:solidFill>
            <a:srgbClr val="FF66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ja-JP" altLang="en-US">
              <a:latin typeface="UD デジタル 教科書体 NK-B" panose="02020700000000000000" pitchFamily="18" charset="-128"/>
              <a:ea typeface="UD デジタル 教科書体 NK-B" panose="02020700000000000000" pitchFamily="18" charset="-128"/>
              <a:cs typeface="Meiryo UI" panose="020B0604030504040204" pitchFamily="50" charset="-128"/>
            </a:endParaRPr>
          </a:p>
        </p:txBody>
      </p:sp>
      <p:sp>
        <p:nvSpPr>
          <p:cNvPr id="66" name="円/楕円 122">
            <a:extLst>
              <a:ext uri="{FF2B5EF4-FFF2-40B4-BE49-F238E27FC236}">
                <a16:creationId xmlns:a16="http://schemas.microsoft.com/office/drawing/2014/main" id="{91A420D5-FD47-406C-AE92-317091B98F29}"/>
              </a:ext>
            </a:extLst>
          </p:cNvPr>
          <p:cNvSpPr/>
          <p:nvPr/>
        </p:nvSpPr>
        <p:spPr>
          <a:xfrm>
            <a:off x="5212376" y="3415353"/>
            <a:ext cx="214313" cy="214312"/>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altLang="ja-JP" sz="1600" dirty="0">
                <a:solidFill>
                  <a:schemeClr val="tx1"/>
                </a:solidFill>
                <a:latin typeface="UD デジタル 教科書体 NK-B" panose="02020700000000000000" pitchFamily="18" charset="-128"/>
                <a:ea typeface="UD デジタル 教科書体 NK-B" panose="02020700000000000000" pitchFamily="18" charset="-128"/>
                <a:cs typeface="Meiryo UI" panose="020B0604030504040204" pitchFamily="50" charset="-128"/>
              </a:rPr>
              <a:t>A</a:t>
            </a:r>
            <a:endParaRPr lang="ja-JP" altLang="en-US" sz="1600" dirty="0">
              <a:solidFill>
                <a:schemeClr val="tx1"/>
              </a:solidFill>
              <a:latin typeface="UD デジタル 教科書体 NK-B" panose="02020700000000000000" pitchFamily="18" charset="-128"/>
              <a:ea typeface="UD デジタル 教科書体 NK-B" panose="02020700000000000000" pitchFamily="18" charset="-128"/>
              <a:cs typeface="Meiryo UI" panose="020B0604030504040204" pitchFamily="50" charset="-128"/>
            </a:endParaRPr>
          </a:p>
        </p:txBody>
      </p:sp>
      <p:sp>
        <p:nvSpPr>
          <p:cNvPr id="67" name="円/楕円 123">
            <a:extLst>
              <a:ext uri="{FF2B5EF4-FFF2-40B4-BE49-F238E27FC236}">
                <a16:creationId xmlns:a16="http://schemas.microsoft.com/office/drawing/2014/main" id="{752D2BA0-AD9A-47DB-B260-2B59142FECEA}"/>
              </a:ext>
            </a:extLst>
          </p:cNvPr>
          <p:cNvSpPr/>
          <p:nvPr/>
        </p:nvSpPr>
        <p:spPr>
          <a:xfrm>
            <a:off x="5507651" y="3415353"/>
            <a:ext cx="214313" cy="214312"/>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altLang="ja-JP" sz="1600" dirty="0">
                <a:solidFill>
                  <a:schemeClr val="tx1"/>
                </a:solidFill>
                <a:latin typeface="UD デジタル 教科書体 NK-B" panose="02020700000000000000" pitchFamily="18" charset="-128"/>
                <a:ea typeface="UD デジタル 教科書体 NK-B" panose="02020700000000000000" pitchFamily="18" charset="-128"/>
                <a:cs typeface="Meiryo UI" panose="020B0604030504040204" pitchFamily="50" charset="-128"/>
              </a:rPr>
              <a:t>A</a:t>
            </a:r>
            <a:endParaRPr lang="ja-JP" altLang="en-US" sz="1600" dirty="0">
              <a:solidFill>
                <a:schemeClr val="tx1"/>
              </a:solidFill>
              <a:latin typeface="UD デジタル 教科書体 NK-B" panose="02020700000000000000" pitchFamily="18" charset="-128"/>
              <a:ea typeface="UD デジタル 教科書体 NK-B" panose="02020700000000000000" pitchFamily="18" charset="-128"/>
              <a:cs typeface="Meiryo UI" panose="020B0604030504040204" pitchFamily="50" charset="-128"/>
            </a:endParaRPr>
          </a:p>
        </p:txBody>
      </p:sp>
      <p:sp>
        <p:nvSpPr>
          <p:cNvPr id="68" name="円/楕円 124">
            <a:extLst>
              <a:ext uri="{FF2B5EF4-FFF2-40B4-BE49-F238E27FC236}">
                <a16:creationId xmlns:a16="http://schemas.microsoft.com/office/drawing/2014/main" id="{DAA2B734-37DB-4546-B893-995619F46D7C}"/>
              </a:ext>
            </a:extLst>
          </p:cNvPr>
          <p:cNvSpPr/>
          <p:nvPr/>
        </p:nvSpPr>
        <p:spPr>
          <a:xfrm>
            <a:off x="6633189" y="3424878"/>
            <a:ext cx="214312" cy="214312"/>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altLang="ja-JP" sz="1600" dirty="0">
                <a:solidFill>
                  <a:schemeClr val="tx1"/>
                </a:solidFill>
                <a:latin typeface="UD デジタル 教科書体 NK-B" panose="02020700000000000000" pitchFamily="18" charset="-128"/>
                <a:ea typeface="UD デジタル 教科書体 NK-B" panose="02020700000000000000" pitchFamily="18" charset="-128"/>
                <a:cs typeface="Meiryo UI" panose="020B0604030504040204" pitchFamily="50" charset="-128"/>
              </a:rPr>
              <a:t>A</a:t>
            </a:r>
            <a:endParaRPr lang="ja-JP" altLang="en-US" sz="1600" dirty="0">
              <a:solidFill>
                <a:schemeClr val="tx1"/>
              </a:solidFill>
              <a:latin typeface="UD デジタル 教科書体 NK-B" panose="02020700000000000000" pitchFamily="18" charset="-128"/>
              <a:ea typeface="UD デジタル 教科書体 NK-B" panose="02020700000000000000" pitchFamily="18" charset="-128"/>
              <a:cs typeface="Meiryo UI" panose="020B0604030504040204" pitchFamily="50" charset="-128"/>
            </a:endParaRPr>
          </a:p>
        </p:txBody>
      </p:sp>
      <p:sp>
        <p:nvSpPr>
          <p:cNvPr id="69" name="円/楕円 125">
            <a:extLst>
              <a:ext uri="{FF2B5EF4-FFF2-40B4-BE49-F238E27FC236}">
                <a16:creationId xmlns:a16="http://schemas.microsoft.com/office/drawing/2014/main" id="{D3B5E40E-9A9F-4E3B-9D8F-A0168911699A}"/>
              </a:ext>
            </a:extLst>
          </p:cNvPr>
          <p:cNvSpPr/>
          <p:nvPr/>
        </p:nvSpPr>
        <p:spPr>
          <a:xfrm>
            <a:off x="4918689" y="3424878"/>
            <a:ext cx="214312" cy="214312"/>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altLang="ja-JP" sz="1600" dirty="0">
                <a:solidFill>
                  <a:schemeClr val="tx1"/>
                </a:solidFill>
                <a:latin typeface="UD デジタル 教科書体 NK-B" panose="02020700000000000000" pitchFamily="18" charset="-128"/>
                <a:ea typeface="UD デジタル 教科書体 NK-B" panose="02020700000000000000" pitchFamily="18" charset="-128"/>
                <a:cs typeface="Meiryo UI" panose="020B0604030504040204" pitchFamily="50" charset="-128"/>
              </a:rPr>
              <a:t>U</a:t>
            </a:r>
            <a:endParaRPr lang="ja-JP" altLang="en-US" sz="1600" dirty="0">
              <a:solidFill>
                <a:schemeClr val="tx1"/>
              </a:solidFill>
              <a:latin typeface="UD デジタル 教科書体 NK-B" panose="02020700000000000000" pitchFamily="18" charset="-128"/>
              <a:ea typeface="UD デジタル 教科書体 NK-B" panose="02020700000000000000" pitchFamily="18" charset="-128"/>
              <a:cs typeface="Meiryo UI" panose="020B0604030504040204" pitchFamily="50" charset="-128"/>
            </a:endParaRPr>
          </a:p>
        </p:txBody>
      </p:sp>
      <p:sp>
        <p:nvSpPr>
          <p:cNvPr id="70" name="円/楕円 126">
            <a:extLst>
              <a:ext uri="{FF2B5EF4-FFF2-40B4-BE49-F238E27FC236}">
                <a16:creationId xmlns:a16="http://schemas.microsoft.com/office/drawing/2014/main" id="{6149FF3F-8C99-4C51-A612-953699D4AE54}"/>
              </a:ext>
            </a:extLst>
          </p:cNvPr>
          <p:cNvSpPr/>
          <p:nvPr/>
        </p:nvSpPr>
        <p:spPr>
          <a:xfrm>
            <a:off x="6356964" y="3424878"/>
            <a:ext cx="214312" cy="214312"/>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altLang="ja-JP" sz="1600" dirty="0">
                <a:solidFill>
                  <a:schemeClr val="tx1"/>
                </a:solidFill>
                <a:latin typeface="UD デジタル 教科書体 NK-B" panose="02020700000000000000" pitchFamily="18" charset="-128"/>
                <a:ea typeface="UD デジタル 教科書体 NK-B" panose="02020700000000000000" pitchFamily="18" charset="-128"/>
                <a:cs typeface="Meiryo UI" panose="020B0604030504040204" pitchFamily="50" charset="-128"/>
              </a:rPr>
              <a:t>C</a:t>
            </a:r>
            <a:endParaRPr lang="ja-JP" altLang="en-US" sz="1600" dirty="0">
              <a:solidFill>
                <a:schemeClr val="tx1"/>
              </a:solidFill>
              <a:latin typeface="UD デジタル 教科書体 NK-B" panose="02020700000000000000" pitchFamily="18" charset="-128"/>
              <a:ea typeface="UD デジタル 教科書体 NK-B" panose="02020700000000000000" pitchFamily="18" charset="-128"/>
              <a:cs typeface="Meiryo UI" panose="020B0604030504040204" pitchFamily="50" charset="-128"/>
            </a:endParaRPr>
          </a:p>
        </p:txBody>
      </p:sp>
      <p:sp>
        <p:nvSpPr>
          <p:cNvPr id="71" name="円/楕円 127">
            <a:extLst>
              <a:ext uri="{FF2B5EF4-FFF2-40B4-BE49-F238E27FC236}">
                <a16:creationId xmlns:a16="http://schemas.microsoft.com/office/drawing/2014/main" id="{CBC688F1-E8D7-427F-B012-C8FEE375A0EC}"/>
              </a:ext>
            </a:extLst>
          </p:cNvPr>
          <p:cNvSpPr/>
          <p:nvPr/>
        </p:nvSpPr>
        <p:spPr>
          <a:xfrm>
            <a:off x="6071214" y="3415353"/>
            <a:ext cx="214312" cy="214312"/>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altLang="ja-JP" sz="1600" dirty="0">
                <a:solidFill>
                  <a:schemeClr val="tx1"/>
                </a:solidFill>
                <a:latin typeface="UD デジタル 教科書体 NK-B" panose="02020700000000000000" pitchFamily="18" charset="-128"/>
                <a:ea typeface="UD デジタル 教科書体 NK-B" panose="02020700000000000000" pitchFamily="18" charset="-128"/>
                <a:cs typeface="Meiryo UI" panose="020B0604030504040204" pitchFamily="50" charset="-128"/>
              </a:rPr>
              <a:t>G</a:t>
            </a:r>
            <a:endParaRPr lang="ja-JP" altLang="en-US" sz="1600" dirty="0">
              <a:solidFill>
                <a:schemeClr val="tx1"/>
              </a:solidFill>
              <a:latin typeface="UD デジタル 教科書体 NK-B" panose="02020700000000000000" pitchFamily="18" charset="-128"/>
              <a:ea typeface="UD デジタル 教科書体 NK-B" panose="02020700000000000000" pitchFamily="18" charset="-128"/>
              <a:cs typeface="Meiryo UI" panose="020B0604030504040204" pitchFamily="50" charset="-128"/>
            </a:endParaRPr>
          </a:p>
        </p:txBody>
      </p:sp>
      <p:sp>
        <p:nvSpPr>
          <p:cNvPr id="72" name="円/楕円 128">
            <a:extLst>
              <a:ext uri="{FF2B5EF4-FFF2-40B4-BE49-F238E27FC236}">
                <a16:creationId xmlns:a16="http://schemas.microsoft.com/office/drawing/2014/main" id="{069288CC-62C1-4FF8-962F-93199BD8BD48}"/>
              </a:ext>
            </a:extLst>
          </p:cNvPr>
          <p:cNvSpPr/>
          <p:nvPr/>
        </p:nvSpPr>
        <p:spPr>
          <a:xfrm>
            <a:off x="5775939" y="3407415"/>
            <a:ext cx="214312" cy="214313"/>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altLang="ja-JP" sz="1600" dirty="0">
                <a:solidFill>
                  <a:schemeClr val="tx1"/>
                </a:solidFill>
                <a:latin typeface="UD デジタル 教科書体 NK-B" panose="02020700000000000000" pitchFamily="18" charset="-128"/>
                <a:ea typeface="UD デジタル 教科書体 NK-B" panose="02020700000000000000" pitchFamily="18" charset="-128"/>
                <a:cs typeface="Meiryo UI" panose="020B0604030504040204" pitchFamily="50" charset="-128"/>
              </a:rPr>
              <a:t>G</a:t>
            </a:r>
            <a:endParaRPr lang="ja-JP" altLang="en-US" sz="1600" dirty="0">
              <a:solidFill>
                <a:schemeClr val="tx1"/>
              </a:solidFill>
              <a:latin typeface="UD デジタル 教科書体 NK-B" panose="02020700000000000000" pitchFamily="18" charset="-128"/>
              <a:ea typeface="UD デジタル 教科書体 NK-B" panose="02020700000000000000" pitchFamily="18" charset="-128"/>
              <a:cs typeface="Meiryo UI" panose="020B0604030504040204" pitchFamily="50" charset="-128"/>
            </a:endParaRPr>
          </a:p>
        </p:txBody>
      </p:sp>
      <p:pic>
        <p:nvPicPr>
          <p:cNvPr id="73" name="図 72">
            <a:extLst>
              <a:ext uri="{FF2B5EF4-FFF2-40B4-BE49-F238E27FC236}">
                <a16:creationId xmlns:a16="http://schemas.microsoft.com/office/drawing/2014/main" id="{49BD3CA2-F6F7-41AF-9B20-3DD482DEA3BA}"/>
              </a:ext>
            </a:extLst>
          </p:cNvPr>
          <p:cNvPicPr>
            <a:picLocks noChangeAspect="1"/>
          </p:cNvPicPr>
          <p:nvPr/>
        </p:nvPicPr>
        <p:blipFill>
          <a:blip r:embed="rId3"/>
          <a:stretch>
            <a:fillRect/>
          </a:stretch>
        </p:blipFill>
        <p:spPr>
          <a:xfrm>
            <a:off x="2595031" y="3319002"/>
            <a:ext cx="2225233" cy="847417"/>
          </a:xfrm>
          <a:prstGeom prst="rect">
            <a:avLst/>
          </a:prstGeom>
        </p:spPr>
      </p:pic>
      <p:pic>
        <p:nvPicPr>
          <p:cNvPr id="74" name="図 73">
            <a:extLst>
              <a:ext uri="{FF2B5EF4-FFF2-40B4-BE49-F238E27FC236}">
                <a16:creationId xmlns:a16="http://schemas.microsoft.com/office/drawing/2014/main" id="{94ED4658-8BF9-4914-A749-56D3C655AD82}"/>
              </a:ext>
            </a:extLst>
          </p:cNvPr>
          <p:cNvPicPr>
            <a:picLocks noChangeAspect="1"/>
          </p:cNvPicPr>
          <p:nvPr/>
        </p:nvPicPr>
        <p:blipFill>
          <a:blip r:embed="rId3"/>
          <a:stretch>
            <a:fillRect/>
          </a:stretch>
        </p:blipFill>
        <p:spPr>
          <a:xfrm>
            <a:off x="7042841" y="3327880"/>
            <a:ext cx="2225233" cy="847417"/>
          </a:xfrm>
          <a:prstGeom prst="rect">
            <a:avLst/>
          </a:prstGeom>
        </p:spPr>
      </p:pic>
      <p:cxnSp>
        <p:nvCxnSpPr>
          <p:cNvPr id="76" name="直線コネクタ 75">
            <a:extLst>
              <a:ext uri="{FF2B5EF4-FFF2-40B4-BE49-F238E27FC236}">
                <a16:creationId xmlns:a16="http://schemas.microsoft.com/office/drawing/2014/main" id="{109D5328-9C2E-4052-B166-1E4F2632CDD3}"/>
              </a:ext>
            </a:extLst>
          </p:cNvPr>
          <p:cNvCxnSpPr/>
          <p:nvPr/>
        </p:nvCxnSpPr>
        <p:spPr>
          <a:xfrm flipV="1">
            <a:off x="1013011" y="4175297"/>
            <a:ext cx="1617236" cy="1579831"/>
          </a:xfrm>
          <a:prstGeom prst="line">
            <a:avLst/>
          </a:prstGeom>
          <a:ln w="19050">
            <a:prstDash val="dash"/>
          </a:ln>
        </p:spPr>
        <p:style>
          <a:lnRef idx="1">
            <a:schemeClr val="accent2"/>
          </a:lnRef>
          <a:fillRef idx="0">
            <a:schemeClr val="accent2"/>
          </a:fillRef>
          <a:effectRef idx="0">
            <a:schemeClr val="accent2"/>
          </a:effectRef>
          <a:fontRef idx="minor">
            <a:schemeClr val="tx1"/>
          </a:fontRef>
        </p:style>
      </p:cxnSp>
      <p:cxnSp>
        <p:nvCxnSpPr>
          <p:cNvPr id="77" name="直線コネクタ 76">
            <a:extLst>
              <a:ext uri="{FF2B5EF4-FFF2-40B4-BE49-F238E27FC236}">
                <a16:creationId xmlns:a16="http://schemas.microsoft.com/office/drawing/2014/main" id="{92583BE8-0D05-428E-93FF-DFC3CDBC9DFD}"/>
              </a:ext>
            </a:extLst>
          </p:cNvPr>
          <p:cNvCxnSpPr>
            <a:cxnSpLocks/>
          </p:cNvCxnSpPr>
          <p:nvPr/>
        </p:nvCxnSpPr>
        <p:spPr>
          <a:xfrm flipV="1">
            <a:off x="2849601" y="4166240"/>
            <a:ext cx="2017999" cy="1784626"/>
          </a:xfrm>
          <a:prstGeom prst="line">
            <a:avLst/>
          </a:prstGeom>
          <a:ln w="19050">
            <a:prstDash val="dash"/>
          </a:ln>
        </p:spPr>
        <p:style>
          <a:lnRef idx="1">
            <a:schemeClr val="accent2"/>
          </a:lnRef>
          <a:fillRef idx="0">
            <a:schemeClr val="accent2"/>
          </a:fillRef>
          <a:effectRef idx="0">
            <a:schemeClr val="accent2"/>
          </a:effectRef>
          <a:fontRef idx="minor">
            <a:schemeClr val="tx1"/>
          </a:fontRef>
        </p:style>
      </p:cxnSp>
      <p:cxnSp>
        <p:nvCxnSpPr>
          <p:cNvPr id="79" name="直線コネクタ 78">
            <a:extLst>
              <a:ext uri="{FF2B5EF4-FFF2-40B4-BE49-F238E27FC236}">
                <a16:creationId xmlns:a16="http://schemas.microsoft.com/office/drawing/2014/main" id="{7AD086E1-873A-4121-AC27-9A382DDBEDA3}"/>
              </a:ext>
            </a:extLst>
          </p:cNvPr>
          <p:cNvCxnSpPr>
            <a:cxnSpLocks/>
          </p:cNvCxnSpPr>
          <p:nvPr/>
        </p:nvCxnSpPr>
        <p:spPr>
          <a:xfrm flipH="1" flipV="1">
            <a:off x="4886436" y="4166240"/>
            <a:ext cx="102393" cy="1785951"/>
          </a:xfrm>
          <a:prstGeom prst="line">
            <a:avLst/>
          </a:prstGeom>
          <a:ln w="19050">
            <a:prstDash val="dash"/>
          </a:ln>
        </p:spPr>
        <p:style>
          <a:lnRef idx="1">
            <a:schemeClr val="accent2"/>
          </a:lnRef>
          <a:fillRef idx="0">
            <a:schemeClr val="accent2"/>
          </a:fillRef>
          <a:effectRef idx="0">
            <a:schemeClr val="accent2"/>
          </a:effectRef>
          <a:fontRef idx="minor">
            <a:schemeClr val="tx1"/>
          </a:fontRef>
        </p:style>
      </p:cxnSp>
      <p:cxnSp>
        <p:nvCxnSpPr>
          <p:cNvPr id="82" name="直線コネクタ 81">
            <a:extLst>
              <a:ext uri="{FF2B5EF4-FFF2-40B4-BE49-F238E27FC236}">
                <a16:creationId xmlns:a16="http://schemas.microsoft.com/office/drawing/2014/main" id="{9C0DD0D9-A7FD-4F79-AB97-2CE4BC4E693B}"/>
              </a:ext>
            </a:extLst>
          </p:cNvPr>
          <p:cNvCxnSpPr>
            <a:cxnSpLocks/>
          </p:cNvCxnSpPr>
          <p:nvPr/>
        </p:nvCxnSpPr>
        <p:spPr>
          <a:xfrm flipV="1">
            <a:off x="6909414" y="4175298"/>
            <a:ext cx="131905" cy="1726846"/>
          </a:xfrm>
          <a:prstGeom prst="line">
            <a:avLst/>
          </a:prstGeom>
          <a:ln w="19050">
            <a:prstDash val="dash"/>
          </a:ln>
        </p:spPr>
        <p:style>
          <a:lnRef idx="1">
            <a:schemeClr val="accent2"/>
          </a:lnRef>
          <a:fillRef idx="0">
            <a:schemeClr val="accent2"/>
          </a:fillRef>
          <a:effectRef idx="0">
            <a:schemeClr val="accent2"/>
          </a:effectRef>
          <a:fontRef idx="minor">
            <a:schemeClr val="tx1"/>
          </a:fontRef>
        </p:style>
      </p:cxnSp>
      <p:cxnSp>
        <p:nvCxnSpPr>
          <p:cNvPr id="87" name="直線コネクタ 86">
            <a:extLst>
              <a:ext uri="{FF2B5EF4-FFF2-40B4-BE49-F238E27FC236}">
                <a16:creationId xmlns:a16="http://schemas.microsoft.com/office/drawing/2014/main" id="{367F6EA4-B51C-4703-BF1E-D878E0D416BA}"/>
              </a:ext>
            </a:extLst>
          </p:cNvPr>
          <p:cNvCxnSpPr>
            <a:cxnSpLocks/>
          </p:cNvCxnSpPr>
          <p:nvPr/>
        </p:nvCxnSpPr>
        <p:spPr>
          <a:xfrm flipH="1" flipV="1">
            <a:off x="9263896" y="4166240"/>
            <a:ext cx="1668291" cy="1699067"/>
          </a:xfrm>
          <a:prstGeom prst="line">
            <a:avLst/>
          </a:prstGeom>
          <a:ln w="19050">
            <a:prstDash val="dash"/>
          </a:ln>
        </p:spPr>
        <p:style>
          <a:lnRef idx="1">
            <a:schemeClr val="accent2"/>
          </a:lnRef>
          <a:fillRef idx="0">
            <a:schemeClr val="accent2"/>
          </a:fillRef>
          <a:effectRef idx="0">
            <a:schemeClr val="accent2"/>
          </a:effectRef>
          <a:fontRef idx="minor">
            <a:schemeClr val="tx1"/>
          </a:fontRef>
        </p:style>
      </p:cxnSp>
      <p:sp>
        <p:nvSpPr>
          <p:cNvPr id="91" name="矢印: 右 90">
            <a:extLst>
              <a:ext uri="{FF2B5EF4-FFF2-40B4-BE49-F238E27FC236}">
                <a16:creationId xmlns:a16="http://schemas.microsoft.com/office/drawing/2014/main" id="{E7D6087A-F5A7-4800-9827-7B636D122FD2}"/>
              </a:ext>
            </a:extLst>
          </p:cNvPr>
          <p:cNvSpPr/>
          <p:nvPr/>
        </p:nvSpPr>
        <p:spPr>
          <a:xfrm rot="16200000">
            <a:off x="5549312" y="1589486"/>
            <a:ext cx="933691" cy="2374901"/>
          </a:xfrm>
          <a:prstGeom prst="rightArrow">
            <a:avLst/>
          </a:prstGeom>
          <a:effectLst>
            <a:glow rad="228600">
              <a:schemeClr val="accent3">
                <a:satMod val="175000"/>
                <a:alpha val="40000"/>
              </a:schemeClr>
            </a:glo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dirty="0"/>
          </a:p>
        </p:txBody>
      </p:sp>
      <p:cxnSp>
        <p:nvCxnSpPr>
          <p:cNvPr id="92" name="直線コネクタ 91">
            <a:extLst>
              <a:ext uri="{FF2B5EF4-FFF2-40B4-BE49-F238E27FC236}">
                <a16:creationId xmlns:a16="http://schemas.microsoft.com/office/drawing/2014/main" id="{F47B039D-B703-4D18-B848-7942CBCEAAAA}"/>
              </a:ext>
            </a:extLst>
          </p:cNvPr>
          <p:cNvCxnSpPr>
            <a:cxnSpLocks/>
          </p:cNvCxnSpPr>
          <p:nvPr/>
        </p:nvCxnSpPr>
        <p:spPr>
          <a:xfrm flipH="1" flipV="1">
            <a:off x="7042842" y="4158302"/>
            <a:ext cx="1894605" cy="1699066"/>
          </a:xfrm>
          <a:prstGeom prst="line">
            <a:avLst/>
          </a:prstGeom>
          <a:ln w="19050">
            <a:prstDash val="dash"/>
          </a:ln>
        </p:spPr>
        <p:style>
          <a:lnRef idx="1">
            <a:schemeClr val="accent2"/>
          </a:lnRef>
          <a:fillRef idx="0">
            <a:schemeClr val="accent2"/>
          </a:fillRef>
          <a:effectRef idx="0">
            <a:schemeClr val="accent2"/>
          </a:effectRef>
          <a:fontRef idx="minor">
            <a:schemeClr val="tx1"/>
          </a:fontRef>
        </p:style>
      </p:cxnSp>
      <p:sp>
        <p:nvSpPr>
          <p:cNvPr id="57" name="テキスト ボックス 56">
            <a:extLst>
              <a:ext uri="{FF2B5EF4-FFF2-40B4-BE49-F238E27FC236}">
                <a16:creationId xmlns:a16="http://schemas.microsoft.com/office/drawing/2014/main" id="{0727FDC3-19B3-4CE5-A286-387AA9EC547D}"/>
              </a:ext>
            </a:extLst>
          </p:cNvPr>
          <p:cNvSpPr txBox="1"/>
          <p:nvPr/>
        </p:nvSpPr>
        <p:spPr>
          <a:xfrm>
            <a:off x="7179050" y="1342513"/>
            <a:ext cx="2725145" cy="369332"/>
          </a:xfrm>
          <a:prstGeom prst="rect">
            <a:avLst/>
          </a:prstGeom>
          <a:noFill/>
        </p:spPr>
        <p:txBody>
          <a:bodyPr wrap="square">
            <a:spAutoFit/>
          </a:bodyPr>
          <a:lstStyle/>
          <a:p>
            <a:pPr algn="r"/>
            <a:r>
              <a:rPr lang="en-US" altLang="ja-JP" b="0" i="0" dirty="0">
                <a:solidFill>
                  <a:srgbClr val="202124"/>
                </a:solidFill>
                <a:effectLst/>
                <a:latin typeface="Amasis MT Pro Black" panose="02040A04050005020304" pitchFamily="18" charset="0"/>
              </a:rPr>
              <a:t>complementary DNA</a:t>
            </a:r>
            <a:endParaRPr lang="ja-JP" altLang="en-US" dirty="0">
              <a:latin typeface="Amasis MT Pro Black" panose="02040A04050005020304" pitchFamily="18" charset="0"/>
            </a:endParaRPr>
          </a:p>
        </p:txBody>
      </p:sp>
      <p:sp>
        <p:nvSpPr>
          <p:cNvPr id="75" name="テキスト ボックス 74">
            <a:extLst>
              <a:ext uri="{FF2B5EF4-FFF2-40B4-BE49-F238E27FC236}">
                <a16:creationId xmlns:a16="http://schemas.microsoft.com/office/drawing/2014/main" id="{1F52EC70-9F1E-4FF9-89AF-F97B1449C233}"/>
              </a:ext>
            </a:extLst>
          </p:cNvPr>
          <p:cNvSpPr txBox="1"/>
          <p:nvPr/>
        </p:nvSpPr>
        <p:spPr>
          <a:xfrm>
            <a:off x="483513" y="3597605"/>
            <a:ext cx="2017999" cy="646331"/>
          </a:xfrm>
          <a:prstGeom prst="rect">
            <a:avLst/>
          </a:prstGeom>
          <a:noFill/>
        </p:spPr>
        <p:txBody>
          <a:bodyPr wrap="square">
            <a:spAutoFit/>
          </a:bodyPr>
          <a:lstStyle/>
          <a:p>
            <a:pPr algn="r"/>
            <a:r>
              <a:rPr lang="en-US" altLang="ja-JP" sz="3600" b="0" i="0" dirty="0">
                <a:solidFill>
                  <a:srgbClr val="202124"/>
                </a:solidFill>
                <a:effectLst/>
                <a:latin typeface="Yet R" panose="02030504000101010101" pitchFamily="18" charset="-127"/>
                <a:ea typeface="Yet R" panose="02030504000101010101" pitchFamily="18" charset="-127"/>
              </a:rPr>
              <a:t>mRNA</a:t>
            </a:r>
            <a:endParaRPr lang="ja-JP" altLang="en-US" sz="3600" dirty="0">
              <a:latin typeface="Yet R" panose="02030504000101010101" pitchFamily="18" charset="-127"/>
              <a:ea typeface="Yet R" panose="02030504000101010101" pitchFamily="18" charset="-127"/>
            </a:endParaRPr>
          </a:p>
        </p:txBody>
      </p:sp>
      <p:sp>
        <p:nvSpPr>
          <p:cNvPr id="78" name="テキスト ボックス 77">
            <a:extLst>
              <a:ext uri="{FF2B5EF4-FFF2-40B4-BE49-F238E27FC236}">
                <a16:creationId xmlns:a16="http://schemas.microsoft.com/office/drawing/2014/main" id="{1DB74464-1DEC-4DD7-B725-597AC3F7DDBC}"/>
              </a:ext>
            </a:extLst>
          </p:cNvPr>
          <p:cNvSpPr txBox="1"/>
          <p:nvPr/>
        </p:nvSpPr>
        <p:spPr>
          <a:xfrm>
            <a:off x="5335158" y="2486491"/>
            <a:ext cx="1574256" cy="369332"/>
          </a:xfrm>
          <a:prstGeom prst="rect">
            <a:avLst/>
          </a:prstGeom>
          <a:noFill/>
          <a:effectLst>
            <a:glow rad="228600">
              <a:schemeClr val="accent2">
                <a:satMod val="175000"/>
                <a:alpha val="40000"/>
              </a:schemeClr>
            </a:glow>
          </a:effectLst>
        </p:spPr>
        <p:txBody>
          <a:bodyPr wrap="square">
            <a:spAutoFit/>
          </a:bodyPr>
          <a:lstStyle/>
          <a:p>
            <a:r>
              <a:rPr lang="ja-JP" altLang="en-US" dirty="0">
                <a:solidFill>
                  <a:schemeClr val="bg1"/>
                </a:solidFill>
                <a:latin typeface="HG丸ｺﾞｼｯｸM-PRO" panose="020F0600000000000000" pitchFamily="50" charset="-128"/>
                <a:ea typeface="HG丸ｺﾞｼｯｸM-PRO" panose="020F0600000000000000" pitchFamily="50" charset="-128"/>
              </a:rPr>
              <a:t>逆転写酵素</a:t>
            </a:r>
          </a:p>
        </p:txBody>
      </p:sp>
    </p:spTree>
    <p:extLst>
      <p:ext uri="{BB962C8B-B14F-4D97-AF65-F5344CB8AC3E}">
        <p14:creationId xmlns:p14="http://schemas.microsoft.com/office/powerpoint/2010/main" val="2739596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 name="図 67">
            <a:extLst>
              <a:ext uri="{FF2B5EF4-FFF2-40B4-BE49-F238E27FC236}">
                <a16:creationId xmlns:a16="http://schemas.microsoft.com/office/drawing/2014/main" id="{31C333F0-BAD0-42A1-BEDD-62A04337EF3B}"/>
              </a:ext>
            </a:extLst>
          </p:cNvPr>
          <p:cNvPicPr>
            <a:picLocks noChangeAspect="1"/>
          </p:cNvPicPr>
          <p:nvPr/>
        </p:nvPicPr>
        <p:blipFill>
          <a:blip r:embed="rId2"/>
          <a:stretch>
            <a:fillRect/>
          </a:stretch>
        </p:blipFill>
        <p:spPr>
          <a:xfrm>
            <a:off x="82334" y="1164908"/>
            <a:ext cx="4981575" cy="4929087"/>
          </a:xfrm>
          <a:prstGeom prst="rect">
            <a:avLst/>
          </a:prstGeom>
        </p:spPr>
      </p:pic>
      <p:sp>
        <p:nvSpPr>
          <p:cNvPr id="236" name="テキスト ボックス 235">
            <a:extLst>
              <a:ext uri="{FF2B5EF4-FFF2-40B4-BE49-F238E27FC236}">
                <a16:creationId xmlns:a16="http://schemas.microsoft.com/office/drawing/2014/main" id="{E9BF16C9-EE62-4D00-AA39-F6C18ADDB766}"/>
              </a:ext>
            </a:extLst>
          </p:cNvPr>
          <p:cNvSpPr txBox="1"/>
          <p:nvPr/>
        </p:nvSpPr>
        <p:spPr>
          <a:xfrm>
            <a:off x="552406" y="265381"/>
            <a:ext cx="4511503" cy="584775"/>
          </a:xfrm>
          <a:prstGeom prst="rect">
            <a:avLst/>
          </a:prstGeom>
          <a:noFill/>
        </p:spPr>
        <p:txBody>
          <a:bodyPr wrap="square" rtlCol="0">
            <a:spAutoFit/>
          </a:bodyPr>
          <a:lstStyle/>
          <a:p>
            <a:pPr algn="ctr"/>
            <a:r>
              <a:rPr kumimoji="1" lang="ja-JP" altLang="en-US" sz="3200" dirty="0">
                <a:latin typeface="UD Digi Kyokasho NP-B" panose="02020700000000000000" pitchFamily="18" charset="-128"/>
                <a:ea typeface="UD Digi Kyokasho NP-B" panose="02020700000000000000" pitchFamily="18" charset="-128"/>
              </a:rPr>
              <a:t>コロナウイルス</a:t>
            </a:r>
          </a:p>
        </p:txBody>
      </p:sp>
      <p:pic>
        <p:nvPicPr>
          <p:cNvPr id="2" name="図 1">
            <a:extLst>
              <a:ext uri="{FF2B5EF4-FFF2-40B4-BE49-F238E27FC236}">
                <a16:creationId xmlns:a16="http://schemas.microsoft.com/office/drawing/2014/main" id="{7BB4AC3C-C3F1-4B08-AD30-F7F7CB61FB1D}"/>
              </a:ext>
            </a:extLst>
          </p:cNvPr>
          <p:cNvPicPr>
            <a:picLocks noChangeAspect="1"/>
          </p:cNvPicPr>
          <p:nvPr/>
        </p:nvPicPr>
        <p:blipFill>
          <a:blip r:embed="rId3"/>
          <a:stretch>
            <a:fillRect/>
          </a:stretch>
        </p:blipFill>
        <p:spPr>
          <a:xfrm>
            <a:off x="7143998" y="1318752"/>
            <a:ext cx="4812598" cy="4741376"/>
          </a:xfrm>
          <a:prstGeom prst="rect">
            <a:avLst/>
          </a:prstGeom>
        </p:spPr>
      </p:pic>
      <p:sp>
        <p:nvSpPr>
          <p:cNvPr id="83" name="テキスト ボックス 82">
            <a:extLst>
              <a:ext uri="{FF2B5EF4-FFF2-40B4-BE49-F238E27FC236}">
                <a16:creationId xmlns:a16="http://schemas.microsoft.com/office/drawing/2014/main" id="{15D94C3C-B99B-4420-AC8E-9C62FAE00BB5}"/>
              </a:ext>
            </a:extLst>
          </p:cNvPr>
          <p:cNvSpPr txBox="1"/>
          <p:nvPr/>
        </p:nvSpPr>
        <p:spPr>
          <a:xfrm>
            <a:off x="4815355" y="4455545"/>
            <a:ext cx="2123573" cy="338554"/>
          </a:xfrm>
          <a:prstGeom prst="rect">
            <a:avLst/>
          </a:prstGeom>
          <a:noFill/>
        </p:spPr>
        <p:txBody>
          <a:bodyPr wrap="square" rtlCol="0">
            <a:spAutoFit/>
          </a:bodyPr>
          <a:lstStyle/>
          <a:p>
            <a:pPr algn="ctr"/>
            <a:r>
              <a:rPr kumimoji="1" lang="ja-JP" altLang="en-US" sz="1600" dirty="0">
                <a:latin typeface="UD Digi Kyokasho NK-B" panose="02020700000000000000" pitchFamily="18" charset="-128"/>
                <a:ea typeface="UD Digi Kyokasho NK-B" panose="02020700000000000000" pitchFamily="18" charset="-128"/>
              </a:rPr>
              <a:t>スパイク・タンパク質</a:t>
            </a:r>
          </a:p>
        </p:txBody>
      </p:sp>
      <p:cxnSp>
        <p:nvCxnSpPr>
          <p:cNvPr id="85" name="直線矢印コネクタ 84">
            <a:extLst>
              <a:ext uri="{FF2B5EF4-FFF2-40B4-BE49-F238E27FC236}">
                <a16:creationId xmlns:a16="http://schemas.microsoft.com/office/drawing/2014/main" id="{8B5E8902-B8E1-4A86-837A-96567E192109}"/>
              </a:ext>
            </a:extLst>
          </p:cNvPr>
          <p:cNvCxnSpPr>
            <a:stCxn id="83" idx="0"/>
          </p:cNvCxnSpPr>
          <p:nvPr/>
        </p:nvCxnSpPr>
        <p:spPr>
          <a:xfrm flipH="1" flipV="1">
            <a:off x="5083342" y="3826042"/>
            <a:ext cx="793800" cy="6295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7" name="直線矢印コネクタ 86">
            <a:extLst>
              <a:ext uri="{FF2B5EF4-FFF2-40B4-BE49-F238E27FC236}">
                <a16:creationId xmlns:a16="http://schemas.microsoft.com/office/drawing/2014/main" id="{81628DF6-D5BA-4510-A4AB-4D12EC9793DB}"/>
              </a:ext>
            </a:extLst>
          </p:cNvPr>
          <p:cNvCxnSpPr>
            <a:stCxn id="83" idx="0"/>
            <a:endCxn id="2" idx="1"/>
          </p:cNvCxnSpPr>
          <p:nvPr/>
        </p:nvCxnSpPr>
        <p:spPr>
          <a:xfrm flipV="1">
            <a:off x="5877142" y="3689440"/>
            <a:ext cx="1266856" cy="7661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8" name="矢印: 右 87">
            <a:extLst>
              <a:ext uri="{FF2B5EF4-FFF2-40B4-BE49-F238E27FC236}">
                <a16:creationId xmlns:a16="http://schemas.microsoft.com/office/drawing/2014/main" id="{BCE6FD6E-B607-4AF6-B079-50F0775263E3}"/>
              </a:ext>
            </a:extLst>
          </p:cNvPr>
          <p:cNvSpPr/>
          <p:nvPr/>
        </p:nvSpPr>
        <p:spPr>
          <a:xfrm>
            <a:off x="5453032" y="3263332"/>
            <a:ext cx="1217910" cy="732238"/>
          </a:xfrm>
          <a:prstGeom prst="rightArrow">
            <a:avLst/>
          </a:prstGeom>
          <a:solidFill>
            <a:srgbClr val="002060"/>
          </a:solidFill>
          <a:effectLst>
            <a:glow rad="2286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1" name="テキスト ボックス 70">
            <a:extLst>
              <a:ext uri="{FF2B5EF4-FFF2-40B4-BE49-F238E27FC236}">
                <a16:creationId xmlns:a16="http://schemas.microsoft.com/office/drawing/2014/main" id="{1A65A6D1-F52E-4AF3-9739-1ED45187C180}"/>
              </a:ext>
            </a:extLst>
          </p:cNvPr>
          <p:cNvSpPr txBox="1"/>
          <p:nvPr/>
        </p:nvSpPr>
        <p:spPr>
          <a:xfrm>
            <a:off x="1399595" y="3213952"/>
            <a:ext cx="2347052" cy="830997"/>
          </a:xfrm>
          <a:prstGeom prst="rect">
            <a:avLst/>
          </a:prstGeom>
          <a:noFill/>
        </p:spPr>
        <p:txBody>
          <a:bodyPr wrap="square" rtlCol="0">
            <a:spAutoFit/>
          </a:bodyPr>
          <a:lstStyle/>
          <a:p>
            <a:pPr algn="ctr"/>
            <a:r>
              <a:rPr kumimoji="1" lang="en-US" altLang="ja-JP" sz="4800" dirty="0">
                <a:latin typeface="Yet R" panose="02030504000101010101" pitchFamily="18" charset="-127"/>
                <a:ea typeface="Yet R" panose="02030504000101010101" pitchFamily="18" charset="-127"/>
              </a:rPr>
              <a:t>RNA</a:t>
            </a:r>
            <a:endParaRPr kumimoji="1" lang="ja-JP" altLang="en-US" sz="4800" dirty="0">
              <a:latin typeface="Yet R" panose="02030504000101010101" pitchFamily="18" charset="-127"/>
              <a:ea typeface="Yet R" panose="02030504000101010101" pitchFamily="18" charset="-127"/>
            </a:endParaRPr>
          </a:p>
        </p:txBody>
      </p:sp>
      <p:sp>
        <p:nvSpPr>
          <p:cNvPr id="90" name="テキスト ボックス 89">
            <a:extLst>
              <a:ext uri="{FF2B5EF4-FFF2-40B4-BE49-F238E27FC236}">
                <a16:creationId xmlns:a16="http://schemas.microsoft.com/office/drawing/2014/main" id="{E0B885BE-3F6B-4252-B9C4-4CFB39A67E56}"/>
              </a:ext>
            </a:extLst>
          </p:cNvPr>
          <p:cNvSpPr txBox="1"/>
          <p:nvPr/>
        </p:nvSpPr>
        <p:spPr>
          <a:xfrm>
            <a:off x="8410854" y="3241495"/>
            <a:ext cx="2347052" cy="830997"/>
          </a:xfrm>
          <a:prstGeom prst="rect">
            <a:avLst/>
          </a:prstGeom>
          <a:noFill/>
        </p:spPr>
        <p:txBody>
          <a:bodyPr wrap="square" rtlCol="0">
            <a:spAutoFit/>
          </a:bodyPr>
          <a:lstStyle/>
          <a:p>
            <a:pPr algn="ctr"/>
            <a:r>
              <a:rPr kumimoji="1" lang="en-US" altLang="ja-JP" sz="4800" dirty="0">
                <a:latin typeface="Yet R" panose="02030504000101010101" pitchFamily="18" charset="-127"/>
                <a:ea typeface="Yet R" panose="02030504000101010101" pitchFamily="18" charset="-127"/>
              </a:rPr>
              <a:t>RNA</a:t>
            </a:r>
            <a:endParaRPr kumimoji="1" lang="ja-JP" altLang="en-US" sz="4800" dirty="0">
              <a:latin typeface="Yet R" panose="02030504000101010101" pitchFamily="18" charset="-127"/>
              <a:ea typeface="Yet R" panose="02030504000101010101" pitchFamily="18" charset="-127"/>
            </a:endParaRPr>
          </a:p>
        </p:txBody>
      </p:sp>
      <p:sp>
        <p:nvSpPr>
          <p:cNvPr id="91" name="テキスト ボックス 90">
            <a:extLst>
              <a:ext uri="{FF2B5EF4-FFF2-40B4-BE49-F238E27FC236}">
                <a16:creationId xmlns:a16="http://schemas.microsoft.com/office/drawing/2014/main" id="{5253EBED-08EE-4675-9D97-C68A7FA7FB48}"/>
              </a:ext>
            </a:extLst>
          </p:cNvPr>
          <p:cNvSpPr txBox="1"/>
          <p:nvPr/>
        </p:nvSpPr>
        <p:spPr>
          <a:xfrm>
            <a:off x="6938928" y="30713"/>
            <a:ext cx="4511503" cy="1077218"/>
          </a:xfrm>
          <a:prstGeom prst="rect">
            <a:avLst/>
          </a:prstGeom>
          <a:noFill/>
        </p:spPr>
        <p:txBody>
          <a:bodyPr wrap="square" rtlCol="0">
            <a:spAutoFit/>
          </a:bodyPr>
          <a:lstStyle/>
          <a:p>
            <a:pPr algn="ctr"/>
            <a:r>
              <a:rPr kumimoji="1" lang="ja-JP" altLang="en-US" sz="3200" dirty="0">
                <a:latin typeface="UD Digi Kyokasho NP-B" panose="02020700000000000000" pitchFamily="18" charset="-128"/>
                <a:ea typeface="UD Digi Kyokasho NP-B" panose="02020700000000000000" pitchFamily="18" charset="-128"/>
              </a:rPr>
              <a:t>再構成された</a:t>
            </a:r>
            <a:endParaRPr kumimoji="1" lang="en-US" altLang="ja-JP" sz="3200" dirty="0">
              <a:latin typeface="UD Digi Kyokasho NP-B" panose="02020700000000000000" pitchFamily="18" charset="-128"/>
              <a:ea typeface="UD Digi Kyokasho NP-B" panose="02020700000000000000" pitchFamily="18" charset="-128"/>
            </a:endParaRPr>
          </a:p>
          <a:p>
            <a:pPr algn="ctr"/>
            <a:r>
              <a:rPr kumimoji="1" lang="ja-JP" altLang="en-US" sz="3200" dirty="0">
                <a:latin typeface="UD Digi Kyokasho NP-B" panose="02020700000000000000" pitchFamily="18" charset="-128"/>
                <a:ea typeface="UD Digi Kyokasho NP-B" panose="02020700000000000000" pitchFamily="18" charset="-128"/>
              </a:rPr>
              <a:t>コロナウイルス</a:t>
            </a:r>
          </a:p>
        </p:txBody>
      </p:sp>
    </p:spTree>
    <p:extLst>
      <p:ext uri="{BB962C8B-B14F-4D97-AF65-F5344CB8AC3E}">
        <p14:creationId xmlns:p14="http://schemas.microsoft.com/office/powerpoint/2010/main" val="24958528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4803973" y="189885"/>
            <a:ext cx="2492990" cy="646331"/>
          </a:xfrm>
          <a:prstGeom prst="rect">
            <a:avLst/>
          </a:prstGeom>
        </p:spPr>
        <p:txBody>
          <a:bodyPr wrap="none">
            <a:spAutoFit/>
          </a:bodyPr>
          <a:lstStyle/>
          <a:p>
            <a:r>
              <a:rPr lang="ja-JP" altLang="en-US" sz="3600" dirty="0">
                <a:solidFill>
                  <a:schemeClr val="bg2">
                    <a:lumMod val="25000"/>
                  </a:schemeClr>
                </a:solidFill>
                <a:effectLst>
                  <a:glow rad="63500">
                    <a:schemeClr val="accent3">
                      <a:satMod val="175000"/>
                      <a:alpha val="40000"/>
                    </a:schemeClr>
                  </a:glow>
                </a:effectLst>
                <a:latin typeface="UD デジタル 教科書体 NK-B" panose="02020700000000000000" pitchFamily="18" charset="-128"/>
                <a:ea typeface="UD デジタル 教科書体 NK-B" panose="02020700000000000000" pitchFamily="18" charset="-128"/>
              </a:rPr>
              <a:t>染色体崩壊</a:t>
            </a:r>
            <a:endParaRPr lang="en-US" altLang="ja-JP" sz="3600" dirty="0">
              <a:solidFill>
                <a:schemeClr val="bg2">
                  <a:lumMod val="25000"/>
                </a:schemeClr>
              </a:solidFill>
              <a:effectLst>
                <a:glow rad="63500">
                  <a:schemeClr val="accent3">
                    <a:satMod val="175000"/>
                    <a:alpha val="40000"/>
                  </a:schemeClr>
                </a:glow>
              </a:effectLst>
              <a:latin typeface="UD デジタル 教科書体 NK-B" panose="02020700000000000000" pitchFamily="18" charset="-128"/>
              <a:ea typeface="UD デジタル 教科書体 NK-B" panose="02020700000000000000" pitchFamily="18" charset="-128"/>
            </a:endParaRPr>
          </a:p>
        </p:txBody>
      </p:sp>
      <p:pic>
        <p:nvPicPr>
          <p:cNvPr id="5" name="図 4">
            <a:extLst>
              <a:ext uri="{FF2B5EF4-FFF2-40B4-BE49-F238E27FC236}">
                <a16:creationId xmlns:a16="http://schemas.microsoft.com/office/drawing/2014/main" id="{53D4E960-1120-498F-89E9-EE2EDA25BE57}"/>
              </a:ext>
            </a:extLst>
          </p:cNvPr>
          <p:cNvPicPr>
            <a:picLocks noChangeAspect="1"/>
          </p:cNvPicPr>
          <p:nvPr/>
        </p:nvPicPr>
        <p:blipFill>
          <a:blip r:embed="rId2"/>
          <a:stretch>
            <a:fillRect/>
          </a:stretch>
        </p:blipFill>
        <p:spPr>
          <a:xfrm>
            <a:off x="2333625" y="1676325"/>
            <a:ext cx="7524750" cy="2924175"/>
          </a:xfrm>
          <a:prstGeom prst="rect">
            <a:avLst/>
          </a:prstGeom>
        </p:spPr>
      </p:pic>
      <p:sp>
        <p:nvSpPr>
          <p:cNvPr id="6" name="テキスト ボックス 5">
            <a:extLst>
              <a:ext uri="{FF2B5EF4-FFF2-40B4-BE49-F238E27FC236}">
                <a16:creationId xmlns:a16="http://schemas.microsoft.com/office/drawing/2014/main" id="{0AD4994B-FAA6-4C84-AD80-46560DCAA258}"/>
              </a:ext>
            </a:extLst>
          </p:cNvPr>
          <p:cNvSpPr txBox="1"/>
          <p:nvPr/>
        </p:nvSpPr>
        <p:spPr>
          <a:xfrm>
            <a:off x="3506972" y="1364718"/>
            <a:ext cx="5178055" cy="369332"/>
          </a:xfrm>
          <a:prstGeom prst="rect">
            <a:avLst/>
          </a:prstGeom>
          <a:noFill/>
        </p:spPr>
        <p:txBody>
          <a:bodyPr wrap="square" rtlCol="0">
            <a:spAutoFit/>
          </a:bodyPr>
          <a:lstStyle/>
          <a:p>
            <a:pPr algn="ctr"/>
            <a:r>
              <a:rPr kumimoji="1" lang="ja-JP" altLang="en-US" dirty="0">
                <a:latin typeface="UD Digi Kyokasho NK-B" panose="02020700000000000000" pitchFamily="18" charset="-128"/>
                <a:ea typeface="UD Digi Kyokasho NK-B" panose="02020700000000000000" pitchFamily="18" charset="-128"/>
              </a:rPr>
              <a:t>下記の写真はイメージ図です。</a:t>
            </a:r>
            <a:endParaRPr kumimoji="1" lang="en-US" altLang="ja-JP" dirty="0">
              <a:latin typeface="UD Digi Kyokasho NK-B" panose="02020700000000000000" pitchFamily="18" charset="-128"/>
              <a:ea typeface="UD Digi Kyokasho NK-B" panose="02020700000000000000" pitchFamily="18" charset="-128"/>
            </a:endParaRPr>
          </a:p>
        </p:txBody>
      </p:sp>
      <p:sp>
        <p:nvSpPr>
          <p:cNvPr id="9" name="テキスト ボックス 8">
            <a:extLst>
              <a:ext uri="{FF2B5EF4-FFF2-40B4-BE49-F238E27FC236}">
                <a16:creationId xmlns:a16="http://schemas.microsoft.com/office/drawing/2014/main" id="{91F530CA-E5CF-4060-9046-AA17694B9EA4}"/>
              </a:ext>
            </a:extLst>
          </p:cNvPr>
          <p:cNvSpPr txBox="1"/>
          <p:nvPr/>
        </p:nvSpPr>
        <p:spPr>
          <a:xfrm>
            <a:off x="334106" y="859036"/>
            <a:ext cx="11613384" cy="646331"/>
          </a:xfrm>
          <a:prstGeom prst="rect">
            <a:avLst/>
          </a:prstGeom>
          <a:noFill/>
        </p:spPr>
        <p:txBody>
          <a:bodyPr wrap="square">
            <a:spAutoFit/>
          </a:bodyPr>
          <a:lstStyle/>
          <a:p>
            <a:r>
              <a:rPr lang="ja-JP" altLang="en-US" b="0" i="0" dirty="0">
                <a:solidFill>
                  <a:srgbClr val="202124"/>
                </a:solidFill>
                <a:effectLst/>
                <a:latin typeface="UD Digi Kyokasho NK-B" panose="02020700000000000000" pitchFamily="18" charset="-128"/>
                <a:ea typeface="UD Digi Kyokasho NK-B" panose="02020700000000000000" pitchFamily="18" charset="-128"/>
              </a:rPr>
              <a:t>クロモスリプシス（</a:t>
            </a:r>
            <a:r>
              <a:rPr lang="ja-JP" altLang="en-US" b="1" i="0" dirty="0">
                <a:solidFill>
                  <a:srgbClr val="202124"/>
                </a:solidFill>
                <a:effectLst/>
                <a:latin typeface="UD Digi Kyokasho NK-B" panose="02020700000000000000" pitchFamily="18" charset="-128"/>
                <a:ea typeface="UD Digi Kyokasho NK-B" panose="02020700000000000000" pitchFamily="18" charset="-128"/>
              </a:rPr>
              <a:t>染色体崩壊：</a:t>
            </a:r>
            <a:r>
              <a:rPr lang="en-US" altLang="ja-JP" b="0" i="0" dirty="0" err="1">
                <a:solidFill>
                  <a:srgbClr val="202124"/>
                </a:solidFill>
                <a:effectLst/>
                <a:latin typeface="UD Digi Kyokasho NK-B" panose="02020700000000000000" pitchFamily="18" charset="-128"/>
                <a:ea typeface="UD Digi Kyokasho NK-B" panose="02020700000000000000" pitchFamily="18" charset="-128"/>
              </a:rPr>
              <a:t>Chromothripsis</a:t>
            </a:r>
            <a:r>
              <a:rPr lang="ja-JP" altLang="en-US" b="0" i="0" dirty="0">
                <a:solidFill>
                  <a:srgbClr val="202124"/>
                </a:solidFill>
                <a:effectLst/>
                <a:latin typeface="UD Digi Kyokasho NK-B" panose="02020700000000000000" pitchFamily="18" charset="-128"/>
                <a:ea typeface="UD Digi Kyokasho NK-B" panose="02020700000000000000" pitchFamily="18" charset="-128"/>
              </a:rPr>
              <a:t>）とは、</a:t>
            </a:r>
            <a:r>
              <a:rPr lang="en-US" altLang="ja-JP" b="0" i="0" dirty="0">
                <a:solidFill>
                  <a:srgbClr val="202124"/>
                </a:solidFill>
                <a:effectLst/>
                <a:latin typeface="UD Digi Kyokasho NK-B" panose="02020700000000000000" pitchFamily="18" charset="-128"/>
                <a:ea typeface="UD Digi Kyokasho NK-B" panose="02020700000000000000" pitchFamily="18" charset="-128"/>
              </a:rPr>
              <a:t>1</a:t>
            </a:r>
            <a:r>
              <a:rPr lang="ja-JP" altLang="en-US" b="0" i="0" dirty="0">
                <a:solidFill>
                  <a:srgbClr val="202124"/>
                </a:solidFill>
                <a:effectLst/>
                <a:latin typeface="UD Digi Kyokasho NK-B" panose="02020700000000000000" pitchFamily="18" charset="-128"/>
                <a:ea typeface="UD Digi Kyokasho NK-B" panose="02020700000000000000" pitchFamily="18" charset="-128"/>
              </a:rPr>
              <a:t>つもしくはごく少数の</a:t>
            </a:r>
            <a:r>
              <a:rPr lang="ja-JP" altLang="en-US" b="1" i="0" dirty="0">
                <a:solidFill>
                  <a:srgbClr val="202124"/>
                </a:solidFill>
                <a:effectLst/>
                <a:latin typeface="UD Digi Kyokasho NK-B" panose="02020700000000000000" pitchFamily="18" charset="-128"/>
                <a:ea typeface="UD Digi Kyokasho NK-B" panose="02020700000000000000" pitchFamily="18" charset="-128"/>
              </a:rPr>
              <a:t>染色体</a:t>
            </a:r>
            <a:r>
              <a:rPr lang="ja-JP" altLang="en-US" b="0" i="0" dirty="0">
                <a:solidFill>
                  <a:srgbClr val="202124"/>
                </a:solidFill>
                <a:effectLst/>
                <a:latin typeface="UD Digi Kyokasho NK-B" panose="02020700000000000000" pitchFamily="18" charset="-128"/>
                <a:ea typeface="UD Digi Kyokasho NK-B" panose="02020700000000000000" pitchFamily="18" charset="-128"/>
              </a:rPr>
              <a:t>において、数十</a:t>
            </a:r>
            <a:r>
              <a:rPr lang="en-US" altLang="ja-JP" b="0" i="0" dirty="0">
                <a:solidFill>
                  <a:srgbClr val="202124"/>
                </a:solidFill>
                <a:effectLst/>
                <a:latin typeface="UD Digi Kyokasho NK-B" panose="02020700000000000000" pitchFamily="18" charset="-128"/>
                <a:ea typeface="UD Digi Kyokasho NK-B" panose="02020700000000000000" pitchFamily="18" charset="-128"/>
              </a:rPr>
              <a:t>〜</a:t>
            </a:r>
            <a:r>
              <a:rPr lang="ja-JP" altLang="en-US" b="0" i="0" dirty="0">
                <a:solidFill>
                  <a:srgbClr val="202124"/>
                </a:solidFill>
                <a:effectLst/>
                <a:latin typeface="UD Digi Kyokasho NK-B" panose="02020700000000000000" pitchFamily="18" charset="-128"/>
                <a:ea typeface="UD Digi Kyokasho NK-B" panose="02020700000000000000" pitchFamily="18" charset="-128"/>
              </a:rPr>
              <a:t>数千箇所にも及ぶ</a:t>
            </a:r>
            <a:r>
              <a:rPr lang="ja-JP" altLang="en-US" b="1" i="0" dirty="0">
                <a:solidFill>
                  <a:srgbClr val="202124"/>
                </a:solidFill>
                <a:effectLst/>
                <a:latin typeface="UD Digi Kyokasho NK-B" panose="02020700000000000000" pitchFamily="18" charset="-128"/>
                <a:ea typeface="UD Digi Kyokasho NK-B" panose="02020700000000000000" pitchFamily="18" charset="-128"/>
              </a:rPr>
              <a:t>崩壊</a:t>
            </a:r>
            <a:r>
              <a:rPr lang="ja-JP" altLang="en-US" b="0" i="0" dirty="0">
                <a:solidFill>
                  <a:srgbClr val="202124"/>
                </a:solidFill>
                <a:effectLst/>
                <a:latin typeface="UD Digi Kyokasho NK-B" panose="02020700000000000000" pitchFamily="18" charset="-128"/>
                <a:ea typeface="UD Digi Kyokasho NK-B" panose="02020700000000000000" pitchFamily="18" charset="-128"/>
              </a:rPr>
              <a:t>と再編成がおこる</a:t>
            </a:r>
            <a:r>
              <a:rPr lang="ja-JP" altLang="en-US" b="1" i="0" dirty="0">
                <a:solidFill>
                  <a:srgbClr val="202124"/>
                </a:solidFill>
                <a:effectLst/>
                <a:latin typeface="UD Digi Kyokasho NK-B" panose="02020700000000000000" pitchFamily="18" charset="-128"/>
                <a:ea typeface="UD Digi Kyokasho NK-B" panose="02020700000000000000" pitchFamily="18" charset="-128"/>
              </a:rPr>
              <a:t>現象</a:t>
            </a:r>
            <a:r>
              <a:rPr lang="ja-JP" altLang="en-US" b="0" i="0" dirty="0">
                <a:solidFill>
                  <a:srgbClr val="202124"/>
                </a:solidFill>
                <a:effectLst/>
                <a:latin typeface="UD Digi Kyokasho NK-B" panose="02020700000000000000" pitchFamily="18" charset="-128"/>
                <a:ea typeface="UD Digi Kyokasho NK-B" panose="02020700000000000000" pitchFamily="18" charset="-128"/>
              </a:rPr>
              <a:t>である。</a:t>
            </a:r>
            <a:endParaRPr lang="ja-JP" altLang="en-US" dirty="0">
              <a:latin typeface="UD Digi Kyokasho NK-B" panose="02020700000000000000" pitchFamily="18" charset="-128"/>
              <a:ea typeface="UD Digi Kyokasho NK-B" panose="02020700000000000000" pitchFamily="18" charset="-128"/>
            </a:endParaRPr>
          </a:p>
        </p:txBody>
      </p:sp>
      <p:sp>
        <p:nvSpPr>
          <p:cNvPr id="11" name="テキスト ボックス 10">
            <a:extLst>
              <a:ext uri="{FF2B5EF4-FFF2-40B4-BE49-F238E27FC236}">
                <a16:creationId xmlns:a16="http://schemas.microsoft.com/office/drawing/2014/main" id="{7DFD5F1F-80F4-43CB-96B5-CDEDE50B567E}"/>
              </a:ext>
            </a:extLst>
          </p:cNvPr>
          <p:cNvSpPr txBox="1"/>
          <p:nvPr/>
        </p:nvSpPr>
        <p:spPr>
          <a:xfrm>
            <a:off x="0" y="4626655"/>
            <a:ext cx="12192000" cy="2477601"/>
          </a:xfrm>
          <a:prstGeom prst="rect">
            <a:avLst/>
          </a:prstGeom>
          <a:noFill/>
        </p:spPr>
        <p:txBody>
          <a:bodyPr wrap="square">
            <a:spAutoFit/>
          </a:bodyPr>
          <a:lstStyle/>
          <a:p>
            <a:r>
              <a:rPr lang="en-US" altLang="ja-JP" sz="1400" b="0" i="0" dirty="0">
                <a:solidFill>
                  <a:srgbClr val="080000"/>
                </a:solidFill>
                <a:effectLst/>
                <a:latin typeface="Lucida Sans Typewriter" panose="020B0509030504030204" pitchFamily="49" charset="0"/>
              </a:rPr>
              <a:t>"</a:t>
            </a:r>
            <a:r>
              <a:rPr lang="en-US" altLang="ja-JP" sz="1400" b="1" i="0" dirty="0" err="1">
                <a:solidFill>
                  <a:srgbClr val="080000"/>
                </a:solidFill>
                <a:effectLst/>
                <a:latin typeface="Lucida Sans Typewriter" panose="020B0509030504030204" pitchFamily="49" charset="0"/>
              </a:rPr>
              <a:t>Chromothripsis</a:t>
            </a:r>
            <a:r>
              <a:rPr lang="en-US" altLang="ja-JP" sz="1400" b="1" i="0" dirty="0">
                <a:solidFill>
                  <a:srgbClr val="080000"/>
                </a:solidFill>
                <a:effectLst/>
                <a:latin typeface="Lucida Sans Typewriter" panose="020B0509030504030204" pitchFamily="49" charset="0"/>
              </a:rPr>
              <a:t> as an on-target consequence of CRISPR–Cas9 genome editing</a:t>
            </a:r>
            <a:r>
              <a:rPr lang="en-US" altLang="ja-JP" sz="1400" b="0" i="0" dirty="0">
                <a:solidFill>
                  <a:srgbClr val="080000"/>
                </a:solidFill>
                <a:effectLst/>
                <a:latin typeface="Lucida Sans Typewriter" panose="020B0509030504030204" pitchFamily="49" charset="0"/>
              </a:rPr>
              <a:t>" </a:t>
            </a:r>
          </a:p>
          <a:p>
            <a:r>
              <a:rPr lang="en-US" altLang="ja-JP" sz="1400" b="0" i="1" dirty="0">
                <a:solidFill>
                  <a:srgbClr val="080000"/>
                </a:solidFill>
                <a:effectLst/>
                <a:latin typeface="Lucida Sans Typewriter" panose="020B0509030504030204" pitchFamily="49" charset="0"/>
              </a:rPr>
              <a:t>Nature</a:t>
            </a:r>
            <a:r>
              <a:rPr lang="en-US" altLang="ja-JP" sz="1400" b="0" i="0" dirty="0">
                <a:solidFill>
                  <a:srgbClr val="080000"/>
                </a:solidFill>
                <a:effectLst/>
                <a:latin typeface="Lucida Sans Typewriter" panose="020B0509030504030204" pitchFamily="49" charset="0"/>
              </a:rPr>
              <a:t> 2021-04-21.</a:t>
            </a:r>
            <a:r>
              <a:rPr lang="en-US" altLang="ja-JP" sz="1400" b="0" i="0" u="none" strike="noStrike" dirty="0">
                <a:solidFill>
                  <a:srgbClr val="0088E7"/>
                </a:solidFill>
                <a:effectLst/>
                <a:latin typeface="Lucida Sans Typewriter" panose="020B0509030504030204" pitchFamily="49" charset="0"/>
                <a:hlinkClick r:id="rId3"/>
              </a:rPr>
              <a:t>https://doi.org/10.1038/s41588-021-00838-7</a:t>
            </a:r>
            <a:endParaRPr lang="en-US" altLang="ja-JP" sz="1400" b="0" i="0" u="none" strike="noStrike" dirty="0">
              <a:solidFill>
                <a:srgbClr val="0088E7"/>
              </a:solidFill>
              <a:effectLst/>
              <a:latin typeface="Lucida Sans Typewriter" panose="020B0509030504030204" pitchFamily="49" charset="0"/>
            </a:endParaRPr>
          </a:p>
          <a:p>
            <a:endParaRPr lang="en-US" altLang="ja-JP" sz="1400" dirty="0">
              <a:solidFill>
                <a:srgbClr val="0088E7"/>
              </a:solidFill>
              <a:latin typeface="Lucida Sans Typewriter" panose="020B0509030504030204" pitchFamily="49" charset="0"/>
            </a:endParaRPr>
          </a:p>
          <a:p>
            <a:pPr algn="l"/>
            <a:r>
              <a:rPr lang="en-US" altLang="ja-JP" sz="1100" b="0" i="0" dirty="0">
                <a:solidFill>
                  <a:srgbClr val="080000"/>
                </a:solidFill>
                <a:effectLst/>
                <a:latin typeface="72 Light" panose="020B0303030000000003" pitchFamily="34" charset="0"/>
                <a:cs typeface="72 Light" panose="020B0303030000000003" pitchFamily="34" charset="0"/>
              </a:rPr>
              <a:t>DNA</a:t>
            </a:r>
            <a:r>
              <a:rPr lang="ja-JP" altLang="en-US" sz="1100" b="0" i="0" dirty="0">
                <a:solidFill>
                  <a:srgbClr val="080000"/>
                </a:solidFill>
                <a:effectLst/>
                <a:latin typeface="72 Light" panose="020B0303030000000003" pitchFamily="34" charset="0"/>
                <a:cs typeface="72 Light" panose="020B0303030000000003" pitchFamily="34" charset="0"/>
              </a:rPr>
              <a:t>二本鎖切断 </a:t>
            </a:r>
            <a:r>
              <a:rPr lang="en-US" altLang="ja-JP" sz="1100" b="0" i="0" dirty="0">
                <a:solidFill>
                  <a:srgbClr val="080000"/>
                </a:solidFill>
                <a:effectLst/>
                <a:latin typeface="72 Light" panose="020B0303030000000003" pitchFamily="34" charset="0"/>
                <a:cs typeface="72 Light" panose="020B0303030000000003" pitchFamily="34" charset="0"/>
              </a:rPr>
              <a:t>(DSBs)</a:t>
            </a:r>
            <a:r>
              <a:rPr lang="ja-JP" altLang="en-US" sz="1100" b="0" i="0" dirty="0">
                <a:solidFill>
                  <a:srgbClr val="080000"/>
                </a:solidFill>
                <a:effectLst/>
                <a:latin typeface="72 Light" panose="020B0303030000000003" pitchFamily="34" charset="0"/>
                <a:cs typeface="72 Light" panose="020B0303030000000003" pitchFamily="34" charset="0"/>
              </a:rPr>
              <a:t>を介してゲノム編集を実現する</a:t>
            </a:r>
            <a:r>
              <a:rPr lang="en-US" altLang="ja-JP" sz="1100" b="0" i="0" dirty="0">
                <a:solidFill>
                  <a:srgbClr val="080000"/>
                </a:solidFill>
                <a:effectLst/>
                <a:latin typeface="72 Light" panose="020B0303030000000003" pitchFamily="34" charset="0"/>
                <a:cs typeface="72 Light" panose="020B0303030000000003" pitchFamily="34" charset="0"/>
              </a:rPr>
              <a:t>CRISPR-Cas9</a:t>
            </a:r>
            <a:r>
              <a:rPr lang="ja-JP" altLang="en-US" sz="1100" b="0" i="0" dirty="0">
                <a:solidFill>
                  <a:srgbClr val="080000"/>
                </a:solidFill>
                <a:effectLst/>
                <a:latin typeface="72 Light" panose="020B0303030000000003" pitchFamily="34" charset="0"/>
                <a:cs typeface="72 Light" panose="020B0303030000000003" pitchFamily="34" charset="0"/>
              </a:rPr>
              <a:t>については，</a:t>
            </a:r>
            <a:r>
              <a:rPr lang="ja-JP" altLang="en-US" sz="1100" b="1" i="0" u="sng" dirty="0">
                <a:solidFill>
                  <a:srgbClr val="C00000"/>
                </a:solidFill>
                <a:effectLst/>
                <a:latin typeface="72 Light" panose="020B0303030000000003" pitchFamily="34" charset="0"/>
                <a:cs typeface="72 Light" panose="020B0303030000000003" pitchFamily="34" charset="0"/>
              </a:rPr>
              <a:t>オフターゲット部位への小規模な</a:t>
            </a:r>
            <a:r>
              <a:rPr lang="en-US" altLang="ja-JP" sz="1100" b="1" i="0" u="sng" dirty="0">
                <a:solidFill>
                  <a:srgbClr val="C00000"/>
                </a:solidFill>
                <a:effectLst/>
                <a:latin typeface="72 Light" panose="020B0303030000000003" pitchFamily="34" charset="0"/>
                <a:cs typeface="72 Light" panose="020B0303030000000003" pitchFamily="34" charset="0"/>
              </a:rPr>
              <a:t>indels</a:t>
            </a:r>
            <a:r>
              <a:rPr lang="ja-JP" altLang="en-US" sz="1100" b="1" i="0" u="sng" dirty="0">
                <a:solidFill>
                  <a:srgbClr val="C00000"/>
                </a:solidFill>
                <a:effectLst/>
                <a:latin typeface="72 Light" panose="020B0303030000000003" pitchFamily="34" charset="0"/>
                <a:cs typeface="72 Light" panose="020B0303030000000003" pitchFamily="34" charset="0"/>
              </a:rPr>
              <a:t>誘導にかぎらず，オンターゲット部位への望ましくない変異や大規模な欠失や染色体の再編成を誘導することが報告</a:t>
            </a:r>
            <a:r>
              <a:rPr lang="ja-JP" altLang="en-US" sz="1100" b="0" i="0" dirty="0">
                <a:solidFill>
                  <a:srgbClr val="080000"/>
                </a:solidFill>
                <a:effectLst/>
                <a:latin typeface="72 Light" panose="020B0303030000000003" pitchFamily="34" charset="0"/>
                <a:cs typeface="72 Light" panose="020B0303030000000003" pitchFamily="34" charset="0"/>
              </a:rPr>
              <a:t>されてきた。</a:t>
            </a:r>
          </a:p>
          <a:p>
            <a:pPr algn="l"/>
            <a:r>
              <a:rPr lang="ja-JP" altLang="en-US" sz="1100" b="0" i="0" dirty="0">
                <a:solidFill>
                  <a:srgbClr val="080000"/>
                </a:solidFill>
                <a:effectLst/>
                <a:latin typeface="72 Light" panose="020B0303030000000003" pitchFamily="34" charset="0"/>
                <a:cs typeface="72 Light" panose="020B0303030000000003" pitchFamily="34" charset="0"/>
              </a:rPr>
              <a:t>　</a:t>
            </a:r>
            <a:r>
              <a:rPr lang="en-US" altLang="ja-JP" sz="1100" b="0" i="0" dirty="0">
                <a:solidFill>
                  <a:srgbClr val="080000"/>
                </a:solidFill>
                <a:effectLst/>
                <a:latin typeface="72 Light" panose="020B0303030000000003" pitchFamily="34" charset="0"/>
                <a:cs typeface="72 Light" panose="020B0303030000000003" pitchFamily="34" charset="0"/>
              </a:rPr>
              <a:t>Harvard Medical School, St. Jude Children’s Research Hospital, </a:t>
            </a:r>
            <a:r>
              <a:rPr lang="ja-JP" altLang="en-US" sz="1100" b="0" i="0" dirty="0">
                <a:solidFill>
                  <a:srgbClr val="080000"/>
                </a:solidFill>
                <a:effectLst/>
                <a:latin typeface="72 Light" panose="020B0303030000000003" pitchFamily="34" charset="0"/>
                <a:cs typeface="72 Light" panose="020B0303030000000003" pitchFamily="34" charset="0"/>
              </a:rPr>
              <a:t>および</a:t>
            </a:r>
            <a:r>
              <a:rPr lang="en-US" altLang="ja-JP" sz="1100" b="0" i="0" dirty="0">
                <a:solidFill>
                  <a:srgbClr val="080000"/>
                </a:solidFill>
                <a:effectLst/>
                <a:latin typeface="72 Light" panose="020B0303030000000003" pitchFamily="34" charset="0"/>
                <a:cs typeface="72 Light" panose="020B0303030000000003" pitchFamily="34" charset="0"/>
              </a:rPr>
              <a:t>Dana-Farber Cancer Institute</a:t>
            </a:r>
            <a:r>
              <a:rPr lang="ja-JP" altLang="en-US" sz="1100" b="0" i="0" dirty="0">
                <a:solidFill>
                  <a:srgbClr val="080000"/>
                </a:solidFill>
                <a:effectLst/>
                <a:latin typeface="72 Light" panose="020B0303030000000003" pitchFamily="34" charset="0"/>
                <a:cs typeface="72 Light" panose="020B0303030000000003" pitchFamily="34" charset="0"/>
              </a:rPr>
              <a:t>の研究グループは今回，臨床関連細胞における臨床関連遺伝子の編集と共にモデル細胞 </a:t>
            </a:r>
            <a:r>
              <a:rPr lang="en-US" altLang="ja-JP" sz="1100" b="0" i="0" dirty="0">
                <a:solidFill>
                  <a:srgbClr val="080000"/>
                </a:solidFill>
                <a:effectLst/>
                <a:latin typeface="72 Light" panose="020B0303030000000003" pitchFamily="34" charset="0"/>
                <a:cs typeface="72 Light" panose="020B0303030000000003" pitchFamily="34" charset="0"/>
              </a:rPr>
              <a:t>(hTERT</a:t>
            </a:r>
            <a:r>
              <a:rPr lang="ja-JP" altLang="en-US" sz="1100" b="0" i="0" dirty="0">
                <a:solidFill>
                  <a:srgbClr val="080000"/>
                </a:solidFill>
                <a:effectLst/>
                <a:latin typeface="72 Light" panose="020B0303030000000003" pitchFamily="34" charset="0"/>
                <a:cs typeface="72 Light" panose="020B0303030000000003" pitchFamily="34" charset="0"/>
              </a:rPr>
              <a:t>不死化細胞株</a:t>
            </a:r>
            <a:r>
              <a:rPr lang="en-US" altLang="ja-JP" sz="1100" b="0" i="0" dirty="0">
                <a:solidFill>
                  <a:srgbClr val="080000"/>
                </a:solidFill>
                <a:effectLst/>
                <a:latin typeface="72 Light" panose="020B0303030000000003" pitchFamily="34" charset="0"/>
                <a:cs typeface="72 Light" panose="020B0303030000000003" pitchFamily="34" charset="0"/>
              </a:rPr>
              <a:t>RPE-1, </a:t>
            </a:r>
            <a:r>
              <a:rPr lang="ja-JP" altLang="en-US" sz="1100" b="0" i="0" dirty="0">
                <a:solidFill>
                  <a:srgbClr val="080000"/>
                </a:solidFill>
                <a:effectLst/>
                <a:latin typeface="72 Light" panose="020B0303030000000003" pitchFamily="34" charset="0"/>
                <a:cs typeface="72 Light" panose="020B0303030000000003" pitchFamily="34" charset="0"/>
              </a:rPr>
              <a:t>健常人由来</a:t>
            </a:r>
            <a:r>
              <a:rPr lang="en-US" altLang="ja-JP" sz="1100" b="0" i="0" dirty="0">
                <a:solidFill>
                  <a:srgbClr val="080000"/>
                </a:solidFill>
                <a:effectLst/>
                <a:latin typeface="72 Light" panose="020B0303030000000003" pitchFamily="34" charset="0"/>
                <a:cs typeface="72 Light" panose="020B0303030000000003" pitchFamily="34" charset="0"/>
              </a:rPr>
              <a:t>CD34+ HSPCs)</a:t>
            </a:r>
            <a:r>
              <a:rPr lang="ja-JP" altLang="en-US" sz="1100" b="0" i="0" dirty="0">
                <a:solidFill>
                  <a:srgbClr val="080000"/>
                </a:solidFill>
                <a:effectLst/>
                <a:latin typeface="72 Light" panose="020B0303030000000003" pitchFamily="34" charset="0"/>
                <a:cs typeface="72 Light" panose="020B0303030000000003" pitchFamily="34" charset="0"/>
              </a:rPr>
              <a:t>を対象とする</a:t>
            </a:r>
            <a:r>
              <a:rPr lang="en-US" altLang="ja-JP" sz="1100" b="0" i="0" dirty="0">
                <a:solidFill>
                  <a:srgbClr val="080000"/>
                </a:solidFill>
                <a:effectLst/>
                <a:latin typeface="72 Light" panose="020B0303030000000003" pitchFamily="34" charset="0"/>
                <a:cs typeface="72 Light" panose="020B0303030000000003" pitchFamily="34" charset="0"/>
              </a:rPr>
              <a:t>Look-seq</a:t>
            </a:r>
            <a:r>
              <a:rPr lang="ja-JP" altLang="en-US" sz="1100" b="0" i="0" dirty="0">
                <a:solidFill>
                  <a:srgbClr val="080000"/>
                </a:solidFill>
                <a:effectLst/>
                <a:latin typeface="72 Light" panose="020B0303030000000003" pitchFamily="34" charset="0"/>
                <a:cs typeface="72 Light" panose="020B0303030000000003" pitchFamily="34" charset="0"/>
              </a:rPr>
              <a:t>などの手法によって，</a:t>
            </a:r>
            <a:r>
              <a:rPr lang="en-US" altLang="ja-JP" sz="1100" b="0" i="0" dirty="0">
                <a:solidFill>
                  <a:srgbClr val="080000"/>
                </a:solidFill>
                <a:effectLst/>
                <a:latin typeface="72 Light" panose="020B0303030000000003" pitchFamily="34" charset="0"/>
                <a:cs typeface="72 Light" panose="020B0303030000000003" pitchFamily="34" charset="0"/>
              </a:rPr>
              <a:t>CRISPR-Cas9</a:t>
            </a:r>
            <a:r>
              <a:rPr lang="ja-JP" altLang="en-US" sz="1100" b="0" i="0" dirty="0">
                <a:solidFill>
                  <a:srgbClr val="080000"/>
                </a:solidFill>
                <a:effectLst/>
                <a:latin typeface="72 Light" panose="020B0303030000000003" pitchFamily="34" charset="0"/>
                <a:cs typeface="72 Light" panose="020B0303030000000003" pitchFamily="34" charset="0"/>
              </a:rPr>
              <a:t>のオンターゲット編集が，細胞核の構造欠陥，微小核形成，および染色体架橋を誘導し，クロモスリプシスと呼ばれる変異過程の進行を促すことを見出した。</a:t>
            </a:r>
            <a:endParaRPr lang="en-US" altLang="ja-JP" sz="1100" b="0" i="0" dirty="0">
              <a:solidFill>
                <a:srgbClr val="080000"/>
              </a:solidFill>
              <a:effectLst/>
              <a:latin typeface="72 Light" panose="020B0303030000000003" pitchFamily="34" charset="0"/>
              <a:cs typeface="72 Light" panose="020B0303030000000003" pitchFamily="34" charset="0"/>
            </a:endParaRPr>
          </a:p>
          <a:p>
            <a:pPr algn="l"/>
            <a:endParaRPr lang="en-US" altLang="ja-JP" sz="1100" b="0" i="0" dirty="0">
              <a:solidFill>
                <a:srgbClr val="080000"/>
              </a:solidFill>
              <a:effectLst/>
              <a:latin typeface="72 Light" panose="020B0303030000000003" pitchFamily="34" charset="0"/>
              <a:cs typeface="72 Light" panose="020B0303030000000003" pitchFamily="34" charset="0"/>
            </a:endParaRPr>
          </a:p>
          <a:p>
            <a:pPr algn="l"/>
            <a:r>
              <a:rPr lang="ja-JP" altLang="en-US" sz="1100" b="1" i="0" dirty="0">
                <a:solidFill>
                  <a:srgbClr val="C00000"/>
                </a:solidFill>
                <a:effectLst/>
                <a:latin typeface="Helvetica" panose="020B0604020202020204" pitchFamily="34" charset="0"/>
              </a:rPr>
              <a:t>★</a:t>
            </a:r>
            <a:r>
              <a:rPr lang="en-US" altLang="ja-JP" sz="1100" b="1" i="0" dirty="0">
                <a:solidFill>
                  <a:srgbClr val="C00000"/>
                </a:solidFill>
                <a:effectLst/>
                <a:latin typeface="Helvetica" panose="020B0604020202020204" pitchFamily="34" charset="0"/>
              </a:rPr>
              <a:t>2021-10-10 CRISPR-Cas9</a:t>
            </a:r>
            <a:r>
              <a:rPr lang="ja-JP" altLang="en-US" sz="1100" b="1" i="0" dirty="0">
                <a:solidFill>
                  <a:srgbClr val="C00000"/>
                </a:solidFill>
                <a:effectLst/>
                <a:latin typeface="Helvetica" panose="020B0604020202020204" pitchFamily="34" charset="0"/>
              </a:rPr>
              <a:t>は，生体内のオンターゲットおよびオフターゲット部位に構造変異を誘導し，それは，世代を超えて遺伝する．</a:t>
            </a:r>
            <a:r>
              <a:rPr lang="en-US" altLang="ja-JP" sz="1100" b="0" i="0" u="none" strike="noStrike" dirty="0">
                <a:solidFill>
                  <a:srgbClr val="0088E7"/>
                </a:solidFill>
                <a:effectLst/>
                <a:latin typeface="Helvetica" panose="020B0604020202020204" pitchFamily="34" charset="0"/>
                <a:hlinkClick r:id="rId4"/>
              </a:rPr>
              <a:t>https://crisp-bio.blog.jp/archives/27594633.html</a:t>
            </a:r>
            <a:endParaRPr lang="en-US" altLang="ja-JP" sz="1100" b="0" i="0" dirty="0">
              <a:solidFill>
                <a:srgbClr val="080000"/>
              </a:solidFill>
              <a:effectLst/>
              <a:latin typeface="Helvetica" panose="020B0604020202020204" pitchFamily="34" charset="0"/>
            </a:endParaRPr>
          </a:p>
          <a:p>
            <a:pPr algn="l"/>
            <a:r>
              <a:rPr lang="ja-JP" altLang="en-US" sz="1100" b="1" i="0" dirty="0">
                <a:solidFill>
                  <a:srgbClr val="C00000"/>
                </a:solidFill>
                <a:effectLst/>
                <a:latin typeface="UD Digi Kyokasho NK-B" panose="02020700000000000000" pitchFamily="18" charset="-128"/>
                <a:ea typeface="UD Digi Kyokasho NK-B" panose="02020700000000000000" pitchFamily="18" charset="-128"/>
              </a:rPr>
              <a:t>★</a:t>
            </a:r>
            <a:r>
              <a:rPr lang="en-US" altLang="ja-JP" sz="1100" b="1" i="0" dirty="0">
                <a:solidFill>
                  <a:srgbClr val="C00000"/>
                </a:solidFill>
                <a:effectLst/>
                <a:latin typeface="UD Digi Kyokasho NK-B" panose="02020700000000000000" pitchFamily="18" charset="-128"/>
                <a:ea typeface="UD Digi Kyokasho NK-B" panose="02020700000000000000" pitchFamily="18" charset="-128"/>
              </a:rPr>
              <a:t>2021-10-09 </a:t>
            </a:r>
            <a:r>
              <a:rPr lang="en-US" altLang="ja-JP" sz="1100" b="1" i="0" dirty="0" err="1">
                <a:solidFill>
                  <a:srgbClr val="C00000"/>
                </a:solidFill>
                <a:effectLst/>
                <a:latin typeface="UD Digi Kyokasho NK-B" panose="02020700000000000000" pitchFamily="18" charset="-128"/>
                <a:ea typeface="UD Digi Kyokasho NK-B" panose="02020700000000000000" pitchFamily="18" charset="-128"/>
              </a:rPr>
              <a:t>Pellman</a:t>
            </a:r>
            <a:r>
              <a:rPr lang="ja-JP" altLang="en-US" sz="1100" b="1" i="0" dirty="0">
                <a:solidFill>
                  <a:srgbClr val="C00000"/>
                </a:solidFill>
                <a:effectLst/>
                <a:latin typeface="UD Digi Kyokasho NK-B" panose="02020700000000000000" pitchFamily="18" charset="-128"/>
                <a:ea typeface="UD Digi Kyokasho NK-B" panose="02020700000000000000" pitchFamily="18" charset="-128"/>
              </a:rPr>
              <a:t>グループからの関連論文紹介</a:t>
            </a:r>
            <a:r>
              <a:rPr lang="en-US" altLang="ja-JP" sz="1100" b="1" i="0" dirty="0" err="1">
                <a:solidFill>
                  <a:srgbClr val="C00000"/>
                </a:solidFill>
                <a:effectLst/>
                <a:latin typeface="UD Digi Kyokasho NK-B" panose="02020700000000000000" pitchFamily="18" charset="-128"/>
                <a:ea typeface="UD Digi Kyokasho NK-B" panose="02020700000000000000" pitchFamily="18" charset="-128"/>
              </a:rPr>
              <a:t>crisp_bio</a:t>
            </a:r>
            <a:r>
              <a:rPr lang="ja-JP" altLang="en-US" sz="1100" b="1" i="0" dirty="0">
                <a:solidFill>
                  <a:srgbClr val="C00000"/>
                </a:solidFill>
                <a:effectLst/>
                <a:latin typeface="UD Digi Kyokasho NK-B" panose="02020700000000000000" pitchFamily="18" charset="-128"/>
                <a:ea typeface="UD Digi Kyokasho NK-B" panose="02020700000000000000" pitchFamily="18" charset="-128"/>
              </a:rPr>
              <a:t>記事へのリンクを追加 </a:t>
            </a:r>
            <a:r>
              <a:rPr lang="en-US" altLang="ja-JP" sz="1100" b="1" i="0" dirty="0">
                <a:solidFill>
                  <a:srgbClr val="C00000"/>
                </a:solidFill>
                <a:effectLst/>
                <a:latin typeface="UD Digi Kyokasho NK-B" panose="02020700000000000000" pitchFamily="18" charset="-128"/>
                <a:ea typeface="UD Digi Kyokasho NK-B" panose="02020700000000000000" pitchFamily="18" charset="-128"/>
              </a:rPr>
              <a:t>"</a:t>
            </a:r>
            <a:r>
              <a:rPr lang="ja-JP" altLang="en-US" sz="1100" b="1" i="0" dirty="0">
                <a:solidFill>
                  <a:srgbClr val="C00000"/>
                </a:solidFill>
                <a:effectLst/>
                <a:latin typeface="UD Digi Kyokasho NK-B" panose="02020700000000000000" pitchFamily="18" charset="-128"/>
                <a:ea typeface="UD Digi Kyokasho NK-B" panose="02020700000000000000" pitchFamily="18" charset="-128"/>
              </a:rPr>
              <a:t>マウス胚において，</a:t>
            </a:r>
            <a:r>
              <a:rPr lang="en-US" altLang="ja-JP" sz="1100" b="1" i="0" dirty="0">
                <a:solidFill>
                  <a:srgbClr val="C00000"/>
                </a:solidFill>
                <a:effectLst/>
                <a:latin typeface="UD Digi Kyokasho NK-B" panose="02020700000000000000" pitchFamily="18" charset="-128"/>
                <a:ea typeface="UD Digi Kyokasho NK-B" panose="02020700000000000000" pitchFamily="18" charset="-128"/>
              </a:rPr>
              <a:t>CRISPR-Cas9</a:t>
            </a:r>
            <a:r>
              <a:rPr lang="ja-JP" altLang="en-US" sz="1100" b="1" i="0" dirty="0">
                <a:solidFill>
                  <a:srgbClr val="C00000"/>
                </a:solidFill>
                <a:effectLst/>
                <a:latin typeface="UD Digi Kyokasho NK-B" panose="02020700000000000000" pitchFamily="18" charset="-128"/>
                <a:ea typeface="UD Digi Kyokasho NK-B" panose="02020700000000000000" pitchFamily="18" charset="-128"/>
              </a:rPr>
              <a:t>ゲノム編集が全染色体消失とゲノムの不安定化を引き起こす</a:t>
            </a:r>
            <a:r>
              <a:rPr lang="en-US" altLang="ja-JP" sz="1100" b="0" i="0" dirty="0">
                <a:solidFill>
                  <a:srgbClr val="080000"/>
                </a:solidFill>
                <a:effectLst/>
                <a:latin typeface="Helvetica" panose="020B0604020202020204" pitchFamily="34" charset="0"/>
              </a:rPr>
              <a:t>" </a:t>
            </a:r>
            <a:r>
              <a:rPr lang="en-US" altLang="ja-JP" sz="1100" b="0" i="0" u="none" strike="noStrike" dirty="0">
                <a:solidFill>
                  <a:srgbClr val="0088E7"/>
                </a:solidFill>
                <a:effectLst/>
                <a:latin typeface="Helvetica" panose="020B0604020202020204" pitchFamily="34" charset="0"/>
                <a:hlinkClick r:id="rId5"/>
              </a:rPr>
              <a:t>https://crisp-bio.blog.jp/archives/27613654.html</a:t>
            </a:r>
            <a:endParaRPr lang="en-US" altLang="ja-JP" sz="1100" b="0" i="0" dirty="0">
              <a:solidFill>
                <a:srgbClr val="080000"/>
              </a:solidFill>
              <a:effectLst/>
              <a:latin typeface="Helvetica" panose="020B0604020202020204" pitchFamily="34" charset="0"/>
            </a:endParaRPr>
          </a:p>
          <a:p>
            <a:pPr algn="l"/>
            <a:endParaRPr lang="ja-JP" altLang="en-US" sz="1400" dirty="0">
              <a:latin typeface="Lucida Sans Typewriter" panose="020B0509030504030204" pitchFamily="49" charset="0"/>
            </a:endParaRPr>
          </a:p>
        </p:txBody>
      </p:sp>
    </p:spTree>
    <p:extLst>
      <p:ext uri="{BB962C8B-B14F-4D97-AF65-F5344CB8AC3E}">
        <p14:creationId xmlns:p14="http://schemas.microsoft.com/office/powerpoint/2010/main" val="44703916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テキスト ボックス 73">
            <a:extLst>
              <a:ext uri="{FF2B5EF4-FFF2-40B4-BE49-F238E27FC236}">
                <a16:creationId xmlns:a16="http://schemas.microsoft.com/office/drawing/2014/main" id="{358AA015-91FE-4C13-991E-FCA077266A63}"/>
              </a:ext>
            </a:extLst>
          </p:cNvPr>
          <p:cNvSpPr txBox="1"/>
          <p:nvPr/>
        </p:nvSpPr>
        <p:spPr>
          <a:xfrm>
            <a:off x="-9020" y="3046814"/>
            <a:ext cx="12190972" cy="769441"/>
          </a:xfrm>
          <a:prstGeom prst="rect">
            <a:avLst/>
          </a:prstGeom>
          <a:noFill/>
        </p:spPr>
        <p:txBody>
          <a:bodyPr wrap="square">
            <a:spAutoFit/>
          </a:bodyPr>
          <a:lstStyle/>
          <a:p>
            <a:pPr algn="ctr"/>
            <a:r>
              <a:rPr kumimoji="1" lang="ja-JP" altLang="en-US" sz="4400" dirty="0">
                <a:solidFill>
                  <a:sysClr val="windowText" lastClr="000000"/>
                </a:solidFill>
                <a:latin typeface="Yet R" panose="02030504000101010101" pitchFamily="18" charset="-127"/>
                <a:ea typeface="Yet R" panose="02030504000101010101" pitchFamily="18" charset="-127"/>
                <a:cs typeface="72 Black" panose="020B0A04030603020204" pitchFamily="34" charset="0"/>
              </a:rPr>
              <a:t>有難う御座いました</a:t>
            </a:r>
            <a:endParaRPr lang="ja-JP" altLang="en-US" sz="4400" dirty="0">
              <a:latin typeface="Yet R" panose="02030504000101010101" pitchFamily="18" charset="-127"/>
              <a:ea typeface="Yet R" panose="02030504000101010101" pitchFamily="18" charset="-127"/>
            </a:endParaRPr>
          </a:p>
        </p:txBody>
      </p:sp>
    </p:spTree>
    <p:extLst>
      <p:ext uri="{BB962C8B-B14F-4D97-AF65-F5344CB8AC3E}">
        <p14:creationId xmlns:p14="http://schemas.microsoft.com/office/powerpoint/2010/main" val="384200123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13" descr="biz_046">
            <a:extLst>
              <a:ext uri="{FF2B5EF4-FFF2-40B4-BE49-F238E27FC236}">
                <a16:creationId xmlns:a16="http://schemas.microsoft.com/office/drawing/2014/main" id="{1D7FE9E9-B845-4406-9957-AD71B2B1C5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57752" y="6266"/>
            <a:ext cx="780623" cy="782798"/>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a:extLst>
              <a:ext uri="{FF2B5EF4-FFF2-40B4-BE49-F238E27FC236}">
                <a16:creationId xmlns:a16="http://schemas.microsoft.com/office/drawing/2014/main" id="{8F063AC1-B6A1-437D-9E17-09A3FED2F192}"/>
              </a:ext>
            </a:extLst>
          </p:cNvPr>
          <p:cNvSpPr txBox="1"/>
          <p:nvPr/>
        </p:nvSpPr>
        <p:spPr>
          <a:xfrm>
            <a:off x="2653624" y="6396008"/>
            <a:ext cx="6884751" cy="461665"/>
          </a:xfrm>
          <a:prstGeom prst="rect">
            <a:avLst/>
          </a:prstGeom>
          <a:noFill/>
        </p:spPr>
        <p:txBody>
          <a:bodyPr wrap="square">
            <a:spAutoFit/>
          </a:bodyPr>
          <a:lstStyle/>
          <a:p>
            <a:r>
              <a:rPr lang="en-US" altLang="ja-JP" sz="2400" dirty="0">
                <a:latin typeface="Amasis MT Pro Black" panose="02040A04050005020304" pitchFamily="18" charset="0"/>
              </a:rPr>
              <a:t>https://forms.office.com/r/cEJSw5dnPU</a:t>
            </a:r>
            <a:endParaRPr lang="ja-JP" altLang="en-US" sz="2400" dirty="0">
              <a:latin typeface="Amasis MT Pro Black" panose="02040A04050005020304" pitchFamily="18" charset="0"/>
            </a:endParaRPr>
          </a:p>
        </p:txBody>
      </p:sp>
      <p:sp>
        <p:nvSpPr>
          <p:cNvPr id="6" name="テキスト ボックス 5">
            <a:extLst>
              <a:ext uri="{FF2B5EF4-FFF2-40B4-BE49-F238E27FC236}">
                <a16:creationId xmlns:a16="http://schemas.microsoft.com/office/drawing/2014/main" id="{6FCB6D7E-16E5-4246-A99A-4BF78E8C2AC1}"/>
              </a:ext>
            </a:extLst>
          </p:cNvPr>
          <p:cNvSpPr txBox="1"/>
          <p:nvPr/>
        </p:nvSpPr>
        <p:spPr>
          <a:xfrm>
            <a:off x="561320" y="141433"/>
            <a:ext cx="11264628" cy="523220"/>
          </a:xfrm>
          <a:prstGeom prst="rect">
            <a:avLst/>
          </a:prstGeom>
          <a:noFill/>
        </p:spPr>
        <p:txBody>
          <a:bodyPr wrap="square">
            <a:spAutoFit/>
          </a:bodyPr>
          <a:lstStyle/>
          <a:p>
            <a:pPr algn="ctr"/>
            <a:r>
              <a:rPr kumimoji="1" lang="ja-JP" altLang="en-US" sz="2800" dirty="0">
                <a:solidFill>
                  <a:sysClr val="windowText" lastClr="000000"/>
                </a:solidFill>
                <a:latin typeface="72 Black" panose="020B0A04030603020204" pitchFamily="34" charset="0"/>
                <a:ea typeface="BIZ UDP明朝 Medium" panose="02020500000000000000" pitchFamily="18" charset="-128"/>
                <a:cs typeface="72 Black" panose="020B0A04030603020204" pitchFamily="34" charset="0"/>
              </a:rPr>
              <a:t>アンケートにご協力をお願い致します。</a:t>
            </a:r>
            <a:endParaRPr lang="ja-JP" altLang="en-US" sz="2800" dirty="0">
              <a:latin typeface="Amasis MT Pro Black" panose="02040A04050005020304" pitchFamily="18" charset="0"/>
            </a:endParaRPr>
          </a:p>
        </p:txBody>
      </p:sp>
      <p:pic>
        <p:nvPicPr>
          <p:cNvPr id="8" name="図 13">
            <a:extLst>
              <a:ext uri="{FF2B5EF4-FFF2-40B4-BE49-F238E27FC236}">
                <a16:creationId xmlns:a16="http://schemas.microsoft.com/office/drawing/2014/main" id="{B18A2A1A-FB5E-4E81-9AE1-0A13DBBF28C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151253" y="5716993"/>
            <a:ext cx="966733" cy="1053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図 3" descr="QR コード&#10;&#10;自動的に生成された説明">
            <a:extLst>
              <a:ext uri="{FF2B5EF4-FFF2-40B4-BE49-F238E27FC236}">
                <a16:creationId xmlns:a16="http://schemas.microsoft.com/office/drawing/2014/main" id="{797B4BD2-52B1-4B6A-9203-0C31D03647E9}"/>
              </a:ext>
            </a:extLst>
          </p:cNvPr>
          <p:cNvPicPr>
            <a:picLocks noChangeAspect="1"/>
          </p:cNvPicPr>
          <p:nvPr/>
        </p:nvPicPr>
        <p:blipFill>
          <a:blip r:embed="rId4"/>
          <a:stretch>
            <a:fillRect/>
          </a:stretch>
        </p:blipFill>
        <p:spPr>
          <a:xfrm>
            <a:off x="3139273" y="687351"/>
            <a:ext cx="5833068" cy="5833068"/>
          </a:xfrm>
          <a:prstGeom prst="rect">
            <a:avLst/>
          </a:prstGeom>
        </p:spPr>
      </p:pic>
    </p:spTree>
    <p:extLst>
      <p:ext uri="{BB962C8B-B14F-4D97-AF65-F5344CB8AC3E}">
        <p14:creationId xmlns:p14="http://schemas.microsoft.com/office/powerpoint/2010/main" val="143389026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8F063AC1-B6A1-437D-9E17-09A3FED2F192}"/>
              </a:ext>
            </a:extLst>
          </p:cNvPr>
          <p:cNvSpPr txBox="1"/>
          <p:nvPr/>
        </p:nvSpPr>
        <p:spPr>
          <a:xfrm rot="20250570">
            <a:off x="2617112" y="2921168"/>
            <a:ext cx="6884751" cy="1015663"/>
          </a:xfrm>
          <a:prstGeom prst="rect">
            <a:avLst/>
          </a:prstGeom>
          <a:noFill/>
        </p:spPr>
        <p:txBody>
          <a:bodyPr wrap="square">
            <a:spAutoFit/>
          </a:bodyPr>
          <a:lstStyle/>
          <a:p>
            <a:pPr algn="ctr"/>
            <a:r>
              <a:rPr lang="en-US" altLang="ja-JP" sz="6000" dirty="0">
                <a:latin typeface="Yet R" panose="02030504000101010101" pitchFamily="18" charset="-127"/>
                <a:ea typeface="Yet R" panose="02030504000101010101" pitchFamily="18" charset="-127"/>
              </a:rPr>
              <a:t>Backup Slide</a:t>
            </a:r>
            <a:endParaRPr lang="ja-JP" altLang="en-US" sz="6000" dirty="0">
              <a:latin typeface="Yet R" panose="02030504000101010101" pitchFamily="18" charset="-127"/>
              <a:ea typeface="Yet R" panose="02030504000101010101" pitchFamily="18" charset="-127"/>
            </a:endParaRPr>
          </a:p>
        </p:txBody>
      </p:sp>
    </p:spTree>
    <p:extLst>
      <p:ext uri="{BB962C8B-B14F-4D97-AF65-F5344CB8AC3E}">
        <p14:creationId xmlns:p14="http://schemas.microsoft.com/office/powerpoint/2010/main" val="128592995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BF0E8547-A04E-4325-8EFB-C3EB142595C5}"/>
              </a:ext>
            </a:extLst>
          </p:cNvPr>
          <p:cNvSpPr txBox="1"/>
          <p:nvPr/>
        </p:nvSpPr>
        <p:spPr>
          <a:xfrm>
            <a:off x="1522657" y="282991"/>
            <a:ext cx="9073662" cy="584775"/>
          </a:xfrm>
          <a:prstGeom prst="rect">
            <a:avLst/>
          </a:prstGeom>
          <a:noFill/>
        </p:spPr>
        <p:txBody>
          <a:bodyPr wrap="square" rtlCol="0">
            <a:spAutoFit/>
          </a:bodyPr>
          <a:lstStyle/>
          <a:p>
            <a:pPr algn="ctr"/>
            <a:r>
              <a:rPr lang="ja-JP" altLang="en-US" sz="3200" dirty="0">
                <a:latin typeface="UD Digi Kyokasho NK-B" panose="02020700000000000000" pitchFamily="18" charset="-128"/>
                <a:ea typeface="UD Digi Kyokasho NK-B" panose="02020700000000000000" pitchFamily="18" charset="-128"/>
              </a:rPr>
              <a:t>ウィルス再構成技術に関する参照</a:t>
            </a:r>
            <a:r>
              <a:rPr lang="en-US" altLang="ja-JP" sz="3200" dirty="0">
                <a:latin typeface="UD Digi Kyokasho NK-B" panose="02020700000000000000" pitchFamily="18" charset="-128"/>
                <a:ea typeface="UD Digi Kyokasho NK-B" panose="02020700000000000000" pitchFamily="18" charset="-128"/>
              </a:rPr>
              <a:t>URL</a:t>
            </a:r>
            <a:endParaRPr kumimoji="1" lang="ja-JP" altLang="en-US" sz="3200" dirty="0">
              <a:latin typeface="UD Digi Kyokasho NK-B" panose="02020700000000000000" pitchFamily="18" charset="-128"/>
              <a:ea typeface="UD Digi Kyokasho NK-B" panose="02020700000000000000" pitchFamily="18" charset="-128"/>
            </a:endParaRPr>
          </a:p>
        </p:txBody>
      </p:sp>
      <p:sp>
        <p:nvSpPr>
          <p:cNvPr id="7" name="テキスト ボックス 6">
            <a:extLst>
              <a:ext uri="{FF2B5EF4-FFF2-40B4-BE49-F238E27FC236}">
                <a16:creationId xmlns:a16="http://schemas.microsoft.com/office/drawing/2014/main" id="{82F763E2-5013-4882-810E-4CB9DC934161}"/>
              </a:ext>
            </a:extLst>
          </p:cNvPr>
          <p:cNvSpPr txBox="1"/>
          <p:nvPr/>
        </p:nvSpPr>
        <p:spPr>
          <a:xfrm>
            <a:off x="902563" y="1174974"/>
            <a:ext cx="10386873" cy="5078313"/>
          </a:xfrm>
          <a:prstGeom prst="rect">
            <a:avLst/>
          </a:prstGeom>
          <a:noFill/>
        </p:spPr>
        <p:txBody>
          <a:bodyPr wrap="square">
            <a:spAutoFit/>
          </a:bodyPr>
          <a:lstStyle/>
          <a:p>
            <a:r>
              <a:rPr lang="ja-JP" altLang="en-US" sz="1400" dirty="0">
                <a:solidFill>
                  <a:srgbClr val="000000"/>
                </a:solidFill>
                <a:effectLst/>
                <a:latin typeface="UD Digi Kyokasho NP-B" panose="02020700000000000000" pitchFamily="18" charset="-128"/>
                <a:ea typeface="UD Digi Kyokasho NP-B" panose="02020700000000000000" pitchFamily="18" charset="-128"/>
                <a:cs typeface="ＭＳ Ｐゴシック" panose="020B0600070205080204" pitchFamily="50" charset="-128"/>
              </a:rPr>
              <a:t>米国家情報長官室が発表した新型コロナウイルス起源調査の概要（といっても</a:t>
            </a:r>
            <a:r>
              <a:rPr lang="en-US" altLang="ja-JP" sz="1400" dirty="0">
                <a:solidFill>
                  <a:srgbClr val="000000"/>
                </a:solidFill>
                <a:effectLst/>
                <a:latin typeface="UD Digi Kyokasho NP-B" panose="02020700000000000000" pitchFamily="18" charset="-128"/>
                <a:ea typeface="UD Digi Kyokasho NP-B" panose="02020700000000000000" pitchFamily="18" charset="-128"/>
                <a:cs typeface="ＭＳ Ｐゴシック" panose="020B0600070205080204" pitchFamily="50" charset="-128"/>
              </a:rPr>
              <a:t>2</a:t>
            </a:r>
            <a:r>
              <a:rPr lang="ja-JP" altLang="en-US" sz="1400" dirty="0">
                <a:solidFill>
                  <a:srgbClr val="000000"/>
                </a:solidFill>
                <a:effectLst/>
                <a:latin typeface="UD Digi Kyokasho NP-B" panose="02020700000000000000" pitchFamily="18" charset="-128"/>
                <a:ea typeface="UD Digi Kyokasho NP-B" panose="02020700000000000000" pitchFamily="18" charset="-128"/>
                <a:cs typeface="ＭＳ Ｐゴシック" panose="020B0600070205080204" pitchFamily="50" charset="-128"/>
              </a:rPr>
              <a:t>ページしかないが</a:t>
            </a:r>
            <a:r>
              <a:rPr lang="en-US" altLang="ja-JP" sz="1400" dirty="0">
                <a:solidFill>
                  <a:srgbClr val="000000"/>
                </a:solidFill>
                <a:effectLst/>
                <a:latin typeface="UD Digi Kyokasho NP-B" panose="02020700000000000000" pitchFamily="18" charset="-128"/>
                <a:ea typeface="UD Digi Kyokasho NP-B" panose="02020700000000000000" pitchFamily="18" charset="-128"/>
                <a:cs typeface="ＭＳ Ｐゴシック" panose="020B0600070205080204" pitchFamily="50" charset="-128"/>
              </a:rPr>
              <a:t>…</a:t>
            </a:r>
            <a:r>
              <a:rPr lang="ja-JP" altLang="en-US" sz="1400" dirty="0">
                <a:solidFill>
                  <a:srgbClr val="000000"/>
                </a:solidFill>
                <a:effectLst/>
                <a:latin typeface="UD Digi Kyokasho NP-B" panose="02020700000000000000" pitchFamily="18" charset="-128"/>
                <a:ea typeface="UD Digi Kyokasho NP-B" panose="02020700000000000000" pitchFamily="18" charset="-128"/>
                <a:cs typeface="ＭＳ Ｐゴシック" panose="020B0600070205080204" pitchFamily="50" charset="-128"/>
              </a:rPr>
              <a:t>）</a:t>
            </a:r>
            <a:endParaRPr lang="en-US" altLang="ja-JP" sz="1400" dirty="0">
              <a:solidFill>
                <a:srgbClr val="000000"/>
              </a:solidFill>
              <a:effectLst/>
              <a:latin typeface="UD Digi Kyokasho NP-B" panose="02020700000000000000" pitchFamily="18" charset="-128"/>
              <a:ea typeface="UD Digi Kyokasho NP-B" panose="02020700000000000000" pitchFamily="18" charset="-128"/>
              <a:cs typeface="ＭＳ Ｐゴシック" panose="020B0600070205080204" pitchFamily="50" charset="-128"/>
            </a:endParaRPr>
          </a:p>
          <a:p>
            <a:r>
              <a:rPr lang="en-US" altLang="ja-JP" sz="1400" dirty="0">
                <a:solidFill>
                  <a:srgbClr val="000000"/>
                </a:solidFill>
                <a:effectLst/>
                <a:latin typeface="UD Digi Kyokasho NP-B" panose="02020700000000000000" pitchFamily="18" charset="-128"/>
                <a:ea typeface="UD Digi Kyokasho NP-B" panose="02020700000000000000" pitchFamily="18" charset="-128"/>
                <a:cs typeface="ＭＳ Ｐゴシック" panose="020B0600070205080204" pitchFamily="50" charset="-128"/>
              </a:rPr>
              <a:t>ODNI Issues Summary of Assessment on COVID-19 Origins</a:t>
            </a:r>
            <a:r>
              <a:rPr lang="ja-JP" altLang="ja-JP" sz="1400" dirty="0">
                <a:solidFill>
                  <a:srgbClr val="000000"/>
                </a:solidFill>
                <a:effectLst/>
                <a:latin typeface="UD Digi Kyokasho NP-B" panose="02020700000000000000" pitchFamily="18" charset="-128"/>
                <a:ea typeface="UD Digi Kyokasho NP-B" panose="02020700000000000000" pitchFamily="18" charset="-128"/>
                <a:cs typeface="ＭＳ Ｐゴシック" panose="020B0600070205080204" pitchFamily="50" charset="-128"/>
              </a:rPr>
              <a:t>』 </a:t>
            </a:r>
            <a:r>
              <a:rPr lang="en-US" altLang="ja-JP" sz="1400" dirty="0">
                <a:solidFill>
                  <a:srgbClr val="333333"/>
                </a:solidFill>
                <a:effectLst/>
                <a:latin typeface="UD Digi Kyokasho NP-B" panose="02020700000000000000" pitchFamily="18" charset="-128"/>
                <a:ea typeface="UD Digi Kyokasho NP-B" panose="02020700000000000000" pitchFamily="18" charset="-128"/>
                <a:cs typeface="ＭＳ Ｐゴシック" panose="020B0600070205080204" pitchFamily="50" charset="-128"/>
              </a:rPr>
              <a:t>The Office of the Director of National Intelligence, 2021</a:t>
            </a:r>
            <a:r>
              <a:rPr lang="ja-JP" altLang="ja-JP" sz="1400" dirty="0">
                <a:solidFill>
                  <a:srgbClr val="333333"/>
                </a:solidFill>
                <a:effectLst/>
                <a:latin typeface="UD Digi Kyokasho NP-B" panose="02020700000000000000" pitchFamily="18" charset="-128"/>
                <a:ea typeface="UD Digi Kyokasho NP-B" panose="02020700000000000000" pitchFamily="18" charset="-128"/>
                <a:cs typeface="ＭＳ Ｐゴシック" panose="020B0600070205080204" pitchFamily="50" charset="-128"/>
              </a:rPr>
              <a:t>年</a:t>
            </a:r>
            <a:r>
              <a:rPr lang="en-US" altLang="ja-JP" sz="1400" dirty="0">
                <a:solidFill>
                  <a:srgbClr val="333333"/>
                </a:solidFill>
                <a:effectLst/>
                <a:latin typeface="UD Digi Kyokasho NP-B" panose="02020700000000000000" pitchFamily="18" charset="-128"/>
                <a:ea typeface="UD Digi Kyokasho NP-B" panose="02020700000000000000" pitchFamily="18" charset="-128"/>
                <a:cs typeface="ＭＳ Ｐゴシック" panose="020B0600070205080204" pitchFamily="50" charset="-128"/>
              </a:rPr>
              <a:t>8</a:t>
            </a:r>
            <a:r>
              <a:rPr lang="ja-JP" altLang="ja-JP" sz="1400" dirty="0">
                <a:solidFill>
                  <a:srgbClr val="333333"/>
                </a:solidFill>
                <a:effectLst/>
                <a:latin typeface="UD Digi Kyokasho NP-B" panose="02020700000000000000" pitchFamily="18" charset="-128"/>
                <a:ea typeface="UD Digi Kyokasho NP-B" panose="02020700000000000000" pitchFamily="18" charset="-128"/>
                <a:cs typeface="ＭＳ Ｐゴシック" panose="020B0600070205080204" pitchFamily="50" charset="-128"/>
              </a:rPr>
              <a:t>月</a:t>
            </a:r>
            <a:r>
              <a:rPr lang="en-US" altLang="ja-JP" sz="1400" dirty="0">
                <a:solidFill>
                  <a:srgbClr val="333333"/>
                </a:solidFill>
                <a:effectLst/>
                <a:latin typeface="UD Digi Kyokasho NP-B" panose="02020700000000000000" pitchFamily="18" charset="-128"/>
                <a:ea typeface="UD Digi Kyokasho NP-B" panose="02020700000000000000" pitchFamily="18" charset="-128"/>
                <a:cs typeface="ＭＳ Ｐゴシック" panose="020B0600070205080204" pitchFamily="50" charset="-128"/>
              </a:rPr>
              <a:t>30</a:t>
            </a:r>
            <a:r>
              <a:rPr lang="ja-JP" altLang="ja-JP" sz="1400" dirty="0">
                <a:solidFill>
                  <a:srgbClr val="333333"/>
                </a:solidFill>
                <a:effectLst/>
                <a:latin typeface="UD Digi Kyokasho NP-B" panose="02020700000000000000" pitchFamily="18" charset="-128"/>
                <a:ea typeface="UD Digi Kyokasho NP-B" panose="02020700000000000000" pitchFamily="18" charset="-128"/>
                <a:cs typeface="ＭＳ Ｐゴシック" panose="020B0600070205080204" pitchFamily="50" charset="-128"/>
              </a:rPr>
              <a:t>日</a:t>
            </a:r>
            <a:endParaRPr lang="ja-JP" altLang="ja-JP" sz="1400" dirty="0">
              <a:effectLst/>
              <a:latin typeface="UD Digi Kyokasho NP-B" panose="02020700000000000000" pitchFamily="18" charset="-128"/>
              <a:ea typeface="UD Digi Kyokasho NP-B" panose="02020700000000000000" pitchFamily="18" charset="-128"/>
              <a:cs typeface="ＭＳ Ｐゴシック" panose="020B0600070205080204" pitchFamily="50" charset="-128"/>
            </a:endParaRPr>
          </a:p>
          <a:p>
            <a:r>
              <a:rPr lang="en-US" altLang="ja-JP" sz="1400" dirty="0">
                <a:latin typeface="UD Digi Kyokasho NP-B" panose="02020700000000000000" pitchFamily="18" charset="-128"/>
                <a:ea typeface="UD Digi Kyokasho NP-B" panose="02020700000000000000" pitchFamily="18" charset="-128"/>
                <a:hlinkClick r:id="rId2"/>
              </a:rPr>
              <a:t>Unclassified-Summary-of-Assessment-on-COVID-19-Origins.pdf (dni.gov)</a:t>
            </a:r>
            <a:r>
              <a:rPr lang="ja-JP" altLang="en-US" sz="1400" u="sng" dirty="0">
                <a:solidFill>
                  <a:srgbClr val="0563C1"/>
                </a:solidFill>
                <a:latin typeface="UD Digi Kyokasho NP-B" panose="02020700000000000000" pitchFamily="18" charset="-128"/>
                <a:ea typeface="UD Digi Kyokasho NP-B" panose="02020700000000000000" pitchFamily="18" charset="-128"/>
              </a:rPr>
              <a:t>　</a:t>
            </a:r>
            <a:endParaRPr lang="en-US" altLang="ja-JP" sz="1400" b="1" dirty="0">
              <a:effectLst/>
              <a:latin typeface="UD Digi Kyokasho NP-B" panose="02020700000000000000" pitchFamily="18" charset="-128"/>
              <a:ea typeface="UD Digi Kyokasho NP-B" panose="02020700000000000000" pitchFamily="18" charset="-128"/>
              <a:cs typeface="Khmer UI" panose="020B0502040204020203" pitchFamily="34" charset="0"/>
            </a:endParaRPr>
          </a:p>
          <a:p>
            <a:endParaRPr lang="en-US" altLang="ja-JP" sz="1400" dirty="0">
              <a:latin typeface="UD Digi Kyokasho NP-B" panose="02020700000000000000" pitchFamily="18" charset="-128"/>
              <a:ea typeface="UD Digi Kyokasho NP-B" panose="02020700000000000000" pitchFamily="18" charset="-128"/>
              <a:cs typeface="Khmer UI" panose="020B0502040204020203" pitchFamily="34" charset="0"/>
            </a:endParaRPr>
          </a:p>
          <a:p>
            <a:r>
              <a:rPr lang="ja-JP" altLang="en-US" sz="1400" dirty="0">
                <a:effectLst/>
                <a:latin typeface="UD Digi Kyokasho NP-B" panose="02020700000000000000" pitchFamily="18" charset="-128"/>
                <a:ea typeface="UD Digi Kyokasho NP-B" panose="02020700000000000000" pitchFamily="18" charset="-128"/>
                <a:cs typeface="Khmer UI" panose="020B0502040204020203" pitchFamily="34" charset="0"/>
              </a:rPr>
              <a:t>共和党が新型コロナウイルスに関する調査報告書のファイナル版</a:t>
            </a:r>
            <a:endParaRPr lang="en-US" altLang="ja-JP" sz="1400" dirty="0">
              <a:effectLst/>
              <a:latin typeface="UD Digi Kyokasho NP-B" panose="02020700000000000000" pitchFamily="18" charset="-128"/>
              <a:ea typeface="UD Digi Kyokasho NP-B" panose="02020700000000000000" pitchFamily="18" charset="-128"/>
              <a:cs typeface="Khmer UI" panose="020B0502040204020203" pitchFamily="34" charset="0"/>
            </a:endParaRPr>
          </a:p>
          <a:p>
            <a:r>
              <a:rPr lang="en-US" altLang="ja-JP" sz="1400" dirty="0">
                <a:effectLst/>
                <a:latin typeface="UD Digi Kyokasho NP-B" panose="02020700000000000000" pitchFamily="18" charset="-128"/>
                <a:ea typeface="UD Digi Kyokasho NP-B" panose="02020700000000000000" pitchFamily="18" charset="-128"/>
                <a:cs typeface="Khmer UI" panose="020B0502040204020203" pitchFamily="34" charset="0"/>
              </a:rPr>
              <a:t>THE ORIGINS OF THE COVID-19 GLOBAL PANDEMIC, INCLUDING THE ROLES OF THE CHINESE COMMUNIST PARTY AND THE WORLD HEALTH ORGANIZATION</a:t>
            </a:r>
            <a:br>
              <a:rPr lang="en-US" altLang="ja-JP" sz="1400" dirty="0">
                <a:effectLst/>
                <a:latin typeface="UD Digi Kyokasho NP-B" panose="02020700000000000000" pitchFamily="18" charset="-128"/>
                <a:ea typeface="UD Digi Kyokasho NP-B" panose="02020700000000000000" pitchFamily="18" charset="-128"/>
                <a:cs typeface="Khmer UI" panose="020B0502040204020203" pitchFamily="34" charset="0"/>
              </a:rPr>
            </a:br>
            <a:r>
              <a:rPr lang="en-US" altLang="ja-JP" sz="1400" u="sng" dirty="0">
                <a:solidFill>
                  <a:srgbClr val="0000FF"/>
                </a:solidFill>
                <a:effectLst/>
                <a:latin typeface="UD Digi Kyokasho NP-B" panose="02020700000000000000" pitchFamily="18" charset="-128"/>
                <a:ea typeface="UD Digi Kyokasho NP-B" panose="02020700000000000000" pitchFamily="18" charset="-128"/>
                <a:cs typeface="Khmer UI" panose="020B0502040204020203" pitchFamily="34" charset="0"/>
                <a:hlinkClick r:id="rId3"/>
              </a:rPr>
              <a:t>https://gop-foreignaffairs.house.gov/wp-content/uploads/2020/09/Final-Minority-Report-on-the-Origins-of-the-COVID-19-Global-Pandemic-Including-the-Roles-of-the-CCP-and-WHO-9.20.20-Coverpage.pdf</a:t>
            </a:r>
            <a:br>
              <a:rPr lang="en-US" altLang="ja-JP" sz="1400" dirty="0">
                <a:effectLst/>
                <a:latin typeface="UD Digi Kyokasho NP-B" panose="02020700000000000000" pitchFamily="18" charset="-128"/>
                <a:ea typeface="UD Digi Kyokasho NP-B" panose="02020700000000000000" pitchFamily="18" charset="-128"/>
                <a:cs typeface="Khmer UI" panose="020B0502040204020203" pitchFamily="34" charset="0"/>
              </a:rPr>
            </a:br>
            <a:endParaRPr lang="en-US" altLang="ja-JP" sz="1400" dirty="0">
              <a:effectLst/>
              <a:latin typeface="UD Digi Kyokasho NP-B" panose="02020700000000000000" pitchFamily="18" charset="-128"/>
              <a:ea typeface="UD Digi Kyokasho NP-B" panose="02020700000000000000" pitchFamily="18" charset="-128"/>
              <a:cs typeface="Khmer UI" panose="020B0502040204020203" pitchFamily="34" charset="0"/>
            </a:endParaRPr>
          </a:p>
          <a:p>
            <a:r>
              <a:rPr lang="ja-JP" altLang="en-US" sz="1400" dirty="0">
                <a:effectLst/>
                <a:latin typeface="UD Digi Kyokasho NP-B" panose="02020700000000000000" pitchFamily="18" charset="-128"/>
                <a:ea typeface="UD Digi Kyokasho NP-B" panose="02020700000000000000" pitchFamily="18" charset="-128"/>
                <a:cs typeface="Khmer UI" panose="020B0502040204020203" pitchFamily="34" charset="0"/>
              </a:rPr>
              <a:t>ウイルス改変技術が掲載されている報告書</a:t>
            </a:r>
            <a:r>
              <a:rPr lang="ja-JP" altLang="en-US" sz="1400" dirty="0">
                <a:latin typeface="UD Digi Kyokasho NP-B" panose="02020700000000000000" pitchFamily="18" charset="-128"/>
                <a:ea typeface="UD Digi Kyokasho NP-B" panose="02020700000000000000" pitchFamily="18" charset="-128"/>
                <a:cs typeface="Khmer UI" panose="020B0502040204020203" pitchFamily="34" charset="0"/>
              </a:rPr>
              <a:t>（</a:t>
            </a:r>
            <a:r>
              <a:rPr lang="ja-JP" altLang="en-US" sz="1400" dirty="0">
                <a:effectLst/>
                <a:latin typeface="UD Digi Kyokasho NP-B" panose="02020700000000000000" pitchFamily="18" charset="-128"/>
                <a:ea typeface="UD Digi Kyokasho NP-B" panose="02020700000000000000" pitchFamily="18" charset="-128"/>
                <a:cs typeface="Khmer UI" panose="020B0502040204020203" pitchFamily="34" charset="0"/>
              </a:rPr>
              <a:t>上記報告書の追補版）</a:t>
            </a:r>
            <a:endParaRPr lang="en-US" altLang="ja-JP" sz="1400" dirty="0">
              <a:effectLst/>
              <a:latin typeface="UD Digi Kyokasho NP-B" panose="02020700000000000000" pitchFamily="18" charset="-128"/>
              <a:ea typeface="UD Digi Kyokasho NP-B" panose="02020700000000000000" pitchFamily="18" charset="-128"/>
              <a:cs typeface="Khmer UI" panose="020B0502040204020203" pitchFamily="34" charset="0"/>
            </a:endParaRPr>
          </a:p>
          <a:p>
            <a:r>
              <a:rPr lang="ja-JP" altLang="ja-JP" sz="1600" dirty="0">
                <a:solidFill>
                  <a:schemeClr val="accent5">
                    <a:lumMod val="50000"/>
                  </a:schemeClr>
                </a:solidFill>
                <a:effectLst/>
                <a:latin typeface="UD Digi Kyokasho NP-B" panose="02020700000000000000" pitchFamily="18" charset="-128"/>
                <a:ea typeface="UD Digi Kyokasho NP-B" panose="02020700000000000000" pitchFamily="18" charset="-128"/>
                <a:cs typeface="Khmer UI" panose="020B0502040204020203" pitchFamily="34" charset="0"/>
              </a:rPr>
              <a:t>『</a:t>
            </a:r>
            <a:r>
              <a:rPr lang="en-US" altLang="ja-JP" sz="1600" dirty="0">
                <a:solidFill>
                  <a:schemeClr val="accent5">
                    <a:lumMod val="50000"/>
                  </a:schemeClr>
                </a:solidFill>
                <a:effectLst/>
                <a:latin typeface="UD Digi Kyokasho NP-B" panose="02020700000000000000" pitchFamily="18" charset="-128"/>
                <a:ea typeface="UD Digi Kyokasho NP-B" panose="02020700000000000000" pitchFamily="18" charset="-128"/>
                <a:cs typeface="Khmer UI" panose="020B0502040204020203" pitchFamily="34" charset="0"/>
              </a:rPr>
              <a:t>THE ORIGINS of COVID-19:an investigation of the </a:t>
            </a:r>
            <a:r>
              <a:rPr lang="en-US" altLang="ja-JP" sz="1600" dirty="0" err="1">
                <a:solidFill>
                  <a:schemeClr val="accent5">
                    <a:lumMod val="50000"/>
                  </a:schemeClr>
                </a:solidFill>
                <a:effectLst/>
                <a:latin typeface="UD Digi Kyokasho NP-B" panose="02020700000000000000" pitchFamily="18" charset="-128"/>
                <a:ea typeface="UD Digi Kyokasho NP-B" panose="02020700000000000000" pitchFamily="18" charset="-128"/>
                <a:cs typeface="Khmer UI" panose="020B0502040204020203" pitchFamily="34" charset="0"/>
              </a:rPr>
              <a:t>wuhan</a:t>
            </a:r>
            <a:r>
              <a:rPr lang="en-US" altLang="ja-JP" sz="1600" dirty="0">
                <a:solidFill>
                  <a:schemeClr val="accent5">
                    <a:lumMod val="50000"/>
                  </a:schemeClr>
                </a:solidFill>
                <a:effectLst/>
                <a:latin typeface="UD Digi Kyokasho NP-B" panose="02020700000000000000" pitchFamily="18" charset="-128"/>
                <a:ea typeface="UD Digi Kyokasho NP-B" panose="02020700000000000000" pitchFamily="18" charset="-128"/>
                <a:cs typeface="Khmer UI" panose="020B0502040204020203" pitchFamily="34" charset="0"/>
              </a:rPr>
              <a:t> institute of virology</a:t>
            </a:r>
            <a:r>
              <a:rPr lang="ja-JP" altLang="ja-JP" sz="1600" dirty="0">
                <a:solidFill>
                  <a:schemeClr val="accent5">
                    <a:lumMod val="50000"/>
                  </a:schemeClr>
                </a:solidFill>
                <a:effectLst/>
                <a:latin typeface="UD Digi Kyokasho NP-B" panose="02020700000000000000" pitchFamily="18" charset="-128"/>
                <a:ea typeface="UD Digi Kyokasho NP-B" panose="02020700000000000000" pitchFamily="18" charset="-128"/>
                <a:cs typeface="Khmer UI" panose="020B0502040204020203" pitchFamily="34" charset="0"/>
              </a:rPr>
              <a:t>』</a:t>
            </a:r>
          </a:p>
          <a:p>
            <a:r>
              <a:rPr lang="en-US" altLang="ja-JP" sz="1400" u="sng" dirty="0">
                <a:solidFill>
                  <a:srgbClr val="0000FF"/>
                </a:solidFill>
                <a:effectLst/>
                <a:latin typeface="UD Digi Kyokasho NP-B" panose="02020700000000000000" pitchFamily="18" charset="-128"/>
                <a:ea typeface="UD Digi Kyokasho NP-B" panose="02020700000000000000" pitchFamily="18" charset="-128"/>
                <a:cs typeface="Khmer UI" panose="020B0502040204020203" pitchFamily="34" charset="0"/>
                <a:hlinkClick r:id="rId4"/>
              </a:rPr>
              <a:t>https://gop-foreignaffairs.house.gov/wp-content/uploads/2021/08/ORIGINS-OF-COVID-19-REPORT.pdf</a:t>
            </a:r>
            <a:br>
              <a:rPr lang="en-US" altLang="ja-JP" sz="1400" dirty="0">
                <a:effectLst/>
                <a:latin typeface="UD Digi Kyokasho NP-B" panose="02020700000000000000" pitchFamily="18" charset="-128"/>
                <a:ea typeface="UD Digi Kyokasho NP-B" panose="02020700000000000000" pitchFamily="18" charset="-128"/>
                <a:cs typeface="Khmer UI" panose="020B0502040204020203" pitchFamily="34" charset="0"/>
              </a:rPr>
            </a:br>
            <a:endParaRPr lang="en-US" altLang="ja-JP" sz="1400" dirty="0">
              <a:effectLst/>
              <a:latin typeface="UD Digi Kyokasho NP-B" panose="02020700000000000000" pitchFamily="18" charset="-128"/>
              <a:ea typeface="UD Digi Kyokasho NP-B" panose="02020700000000000000" pitchFamily="18" charset="-128"/>
              <a:cs typeface="Khmer UI" panose="020B0502040204020203" pitchFamily="34" charset="0"/>
            </a:endParaRPr>
          </a:p>
          <a:p>
            <a:endParaRPr lang="en-US" altLang="ja-JP" sz="1400" dirty="0">
              <a:effectLst/>
              <a:latin typeface="UD Digi Kyokasho NP-B" panose="02020700000000000000" pitchFamily="18" charset="-128"/>
              <a:ea typeface="UD Digi Kyokasho NP-B" panose="02020700000000000000" pitchFamily="18" charset="-128"/>
              <a:cs typeface="Khmer UI" panose="020B0502040204020203" pitchFamily="34" charset="0"/>
            </a:endParaRPr>
          </a:p>
          <a:p>
            <a:r>
              <a:rPr lang="en-US" altLang="ja-JP" sz="1400" dirty="0">
                <a:latin typeface="UD Digi Kyokasho NP-B" panose="02020700000000000000" pitchFamily="18" charset="-128"/>
                <a:ea typeface="UD Digi Kyokasho NP-B" panose="02020700000000000000" pitchFamily="18" charset="-128"/>
                <a:cs typeface="Khmer UI" panose="020B0502040204020203" pitchFamily="34" charset="0"/>
              </a:rPr>
              <a:t>Gain</a:t>
            </a:r>
            <a:r>
              <a:rPr lang="ja-JP" altLang="en-US" sz="1400" dirty="0">
                <a:latin typeface="UD Digi Kyokasho NP-B" panose="02020700000000000000" pitchFamily="18" charset="-128"/>
                <a:ea typeface="UD Digi Kyokasho NP-B" panose="02020700000000000000" pitchFamily="18" charset="-128"/>
                <a:cs typeface="Khmer UI" panose="020B0502040204020203" pitchFamily="34" charset="0"/>
              </a:rPr>
              <a:t> </a:t>
            </a:r>
            <a:r>
              <a:rPr lang="en-US" altLang="ja-JP" sz="1400" dirty="0">
                <a:latin typeface="UD Digi Kyokasho NP-B" panose="02020700000000000000" pitchFamily="18" charset="-128"/>
                <a:ea typeface="UD Digi Kyokasho NP-B" panose="02020700000000000000" pitchFamily="18" charset="-128"/>
                <a:cs typeface="Khmer UI" panose="020B0502040204020203" pitchFamily="34" charset="0"/>
              </a:rPr>
              <a:t>of</a:t>
            </a:r>
            <a:r>
              <a:rPr lang="ja-JP" altLang="en-US" sz="1400" dirty="0">
                <a:latin typeface="UD Digi Kyokasho NP-B" panose="02020700000000000000" pitchFamily="18" charset="-128"/>
                <a:ea typeface="UD Digi Kyokasho NP-B" panose="02020700000000000000" pitchFamily="18" charset="-128"/>
                <a:cs typeface="Khmer UI" panose="020B0502040204020203" pitchFamily="34" charset="0"/>
              </a:rPr>
              <a:t> </a:t>
            </a:r>
            <a:r>
              <a:rPr lang="en-US" altLang="ja-JP" sz="1400" dirty="0">
                <a:latin typeface="UD Digi Kyokasho NP-B" panose="02020700000000000000" pitchFamily="18" charset="-128"/>
                <a:ea typeface="UD Digi Kyokasho NP-B" panose="02020700000000000000" pitchFamily="18" charset="-128"/>
                <a:cs typeface="Khmer UI" panose="020B0502040204020203" pitchFamily="34" charset="0"/>
              </a:rPr>
              <a:t>Function</a:t>
            </a:r>
            <a:r>
              <a:rPr lang="ja-JP" altLang="en-US" sz="1400" dirty="0">
                <a:latin typeface="UD Digi Kyokasho NP-B" panose="02020700000000000000" pitchFamily="18" charset="-128"/>
                <a:ea typeface="UD Digi Kyokasho NP-B" panose="02020700000000000000" pitchFamily="18" charset="-128"/>
                <a:cs typeface="Khmer UI" panose="020B0502040204020203" pitchFamily="34" charset="0"/>
              </a:rPr>
              <a:t>関連：情報公開法で開示（</a:t>
            </a:r>
            <a:r>
              <a:rPr lang="en-US" altLang="ja-JP" sz="1400" dirty="0">
                <a:latin typeface="UD Digi Kyokasho NP-B" panose="02020700000000000000" pitchFamily="18" charset="-128"/>
                <a:ea typeface="UD Digi Kyokasho NP-B" panose="02020700000000000000" pitchFamily="18" charset="-128"/>
                <a:cs typeface="Khmer UI" panose="020B0502040204020203" pitchFamily="34" charset="0"/>
              </a:rPr>
              <a:t>528</a:t>
            </a:r>
            <a:r>
              <a:rPr lang="ja-JP" altLang="en-US" sz="1400" dirty="0">
                <a:latin typeface="UD Digi Kyokasho NP-B" panose="02020700000000000000" pitchFamily="18" charset="-128"/>
                <a:ea typeface="UD Digi Kyokasho NP-B" panose="02020700000000000000" pitchFamily="18" charset="-128"/>
                <a:cs typeface="Khmer UI" panose="020B0502040204020203" pitchFamily="34" charset="0"/>
              </a:rPr>
              <a:t>ページあります～）</a:t>
            </a:r>
            <a:br>
              <a:rPr lang="en-US" altLang="ja-JP" sz="1400" dirty="0">
                <a:effectLst/>
                <a:latin typeface="UD Digi Kyokasho NP-B" panose="02020700000000000000" pitchFamily="18" charset="-128"/>
                <a:ea typeface="UD Digi Kyokasho NP-B" panose="02020700000000000000" pitchFamily="18" charset="-128"/>
                <a:cs typeface="Khmer UI" panose="020B0502040204020203" pitchFamily="34" charset="0"/>
              </a:rPr>
            </a:br>
            <a:r>
              <a:rPr lang="en-US" altLang="ja-JP" sz="1400" u="sng" dirty="0">
                <a:solidFill>
                  <a:srgbClr val="0000FF"/>
                </a:solidFill>
                <a:effectLst/>
                <a:latin typeface="UD Digi Kyokasho NP-B" panose="02020700000000000000" pitchFamily="18" charset="-128"/>
                <a:ea typeface="UD Digi Kyokasho NP-B" panose="02020700000000000000" pitchFamily="18" charset="-128"/>
                <a:cs typeface="Khmer UI" panose="020B0502040204020203" pitchFamily="34" charset="0"/>
                <a:hlinkClick r:id="rId5"/>
              </a:rPr>
              <a:t>https://s3.documentcloud.org/documents/21055989/understanding-risk-bat-coronavirus-emergence-grant-notice.pdf</a:t>
            </a:r>
            <a:endParaRPr lang="en-US" altLang="ja-JP" sz="1400" u="sng" dirty="0">
              <a:solidFill>
                <a:srgbClr val="0000FF"/>
              </a:solidFill>
              <a:effectLst/>
              <a:latin typeface="UD Digi Kyokasho NP-B" panose="02020700000000000000" pitchFamily="18" charset="-128"/>
              <a:ea typeface="UD Digi Kyokasho NP-B" panose="02020700000000000000" pitchFamily="18" charset="-128"/>
              <a:cs typeface="Khmer UI" panose="020B0502040204020203" pitchFamily="34" charset="0"/>
            </a:endParaRPr>
          </a:p>
          <a:p>
            <a:endParaRPr lang="en-US" altLang="ja-JP" sz="1400" u="sng" dirty="0">
              <a:solidFill>
                <a:srgbClr val="0000FF"/>
              </a:solidFill>
              <a:latin typeface="UD Digi Kyokasho NP-B" panose="02020700000000000000" pitchFamily="18" charset="-128"/>
              <a:ea typeface="UD Digi Kyokasho NP-B" panose="02020700000000000000" pitchFamily="18" charset="-128"/>
              <a:cs typeface="Khmer UI" panose="020B0502040204020203" pitchFamily="34" charset="0"/>
            </a:endParaRPr>
          </a:p>
          <a:p>
            <a:r>
              <a:rPr lang="en-US" altLang="ja-JP" sz="1400" dirty="0">
                <a:latin typeface="UD Digi Kyokasho NP-B" panose="02020700000000000000" pitchFamily="18" charset="-128"/>
                <a:ea typeface="UD Digi Kyokasho NP-B" panose="02020700000000000000" pitchFamily="18" charset="-128"/>
                <a:cs typeface="Khmer UI" panose="020B0502040204020203" pitchFamily="34" charset="0"/>
              </a:rPr>
              <a:t>DNA</a:t>
            </a:r>
            <a:r>
              <a:rPr lang="ja-JP" altLang="en-US" sz="1400" dirty="0">
                <a:latin typeface="UD Digi Kyokasho NP-B" panose="02020700000000000000" pitchFamily="18" charset="-128"/>
                <a:ea typeface="UD Digi Kyokasho NP-B" panose="02020700000000000000" pitchFamily="18" charset="-128"/>
                <a:cs typeface="Khmer UI" panose="020B0502040204020203" pitchFamily="34" charset="0"/>
              </a:rPr>
              <a:t>を修復するよりも</a:t>
            </a:r>
            <a:r>
              <a:rPr lang="en-US" altLang="ja-JP" sz="1400" dirty="0">
                <a:latin typeface="UD Digi Kyokasho NP-B" panose="02020700000000000000" pitchFamily="18" charset="-128"/>
                <a:ea typeface="UD Digi Kyokasho NP-B" panose="02020700000000000000" pitchFamily="18" charset="-128"/>
                <a:cs typeface="Khmer UI" panose="020B0502040204020203" pitchFamily="34" charset="0"/>
              </a:rPr>
              <a:t>RNA</a:t>
            </a:r>
            <a:r>
              <a:rPr lang="ja-JP" altLang="en-US" sz="1400" dirty="0">
                <a:latin typeface="UD Digi Kyokasho NP-B" panose="02020700000000000000" pitchFamily="18" charset="-128"/>
                <a:ea typeface="UD Digi Kyokasho NP-B" panose="02020700000000000000" pitchFamily="18" charset="-128"/>
                <a:cs typeface="Khmer UI" panose="020B0502040204020203" pitchFamily="34" charset="0"/>
              </a:rPr>
              <a:t>を利用した</a:t>
            </a:r>
            <a:r>
              <a:rPr lang="en-US" altLang="ja-JP" sz="1400" dirty="0">
                <a:latin typeface="UD Digi Kyokasho NP-B" panose="02020700000000000000" pitchFamily="18" charset="-128"/>
                <a:ea typeface="UD Digi Kyokasho NP-B" panose="02020700000000000000" pitchFamily="18" charset="-128"/>
                <a:cs typeface="Khmer UI" panose="020B0502040204020203" pitchFamily="34" charset="0"/>
              </a:rPr>
              <a:t>DNA</a:t>
            </a:r>
            <a:r>
              <a:rPr lang="ja-JP" altLang="en-US" sz="1400" dirty="0">
                <a:latin typeface="UD Digi Kyokasho NP-B" panose="02020700000000000000" pitchFamily="18" charset="-128"/>
                <a:ea typeface="UD Digi Kyokasho NP-B" panose="02020700000000000000" pitchFamily="18" charset="-128"/>
                <a:cs typeface="Khmer UI" panose="020B0502040204020203" pitchFamily="34" charset="0"/>
              </a:rPr>
              <a:t>修復の方が効率的という逆転写酵素に関する論文</a:t>
            </a:r>
            <a:endParaRPr lang="en-US" altLang="ja-JP" sz="1400" dirty="0">
              <a:latin typeface="UD Digi Kyokasho NP-B" panose="02020700000000000000" pitchFamily="18" charset="-128"/>
              <a:ea typeface="UD Digi Kyokasho NP-B" panose="02020700000000000000" pitchFamily="18" charset="-128"/>
              <a:cs typeface="Khmer UI" panose="020B0502040204020203" pitchFamily="34" charset="0"/>
            </a:endParaRPr>
          </a:p>
          <a:p>
            <a:r>
              <a:rPr lang="en-US" altLang="ja-JP" sz="1400" dirty="0" err="1">
                <a:latin typeface="UD Digi Kyokasho NP-B" panose="02020700000000000000" pitchFamily="18" charset="-128"/>
                <a:ea typeface="UD Digi Kyokasho NP-B" panose="02020700000000000000" pitchFamily="18" charset="-128"/>
                <a:cs typeface="Khmer UI" panose="020B0502040204020203" pitchFamily="34" charset="0"/>
              </a:rPr>
              <a:t>PolΘ</a:t>
            </a:r>
            <a:r>
              <a:rPr lang="en-US" altLang="ja-JP" sz="1400" dirty="0">
                <a:latin typeface="UD Digi Kyokasho NP-B" panose="02020700000000000000" pitchFamily="18" charset="-128"/>
                <a:ea typeface="UD Digi Kyokasho NP-B" panose="02020700000000000000" pitchFamily="18" charset="-128"/>
                <a:cs typeface="Khmer UI" panose="020B0502040204020203" pitchFamily="34" charset="0"/>
              </a:rPr>
              <a:t> reverse transcribes RNA and promotes RNA-templated DNA repair</a:t>
            </a:r>
            <a:endParaRPr lang="ja-JP" altLang="ja-JP" sz="1400" dirty="0">
              <a:effectLst/>
              <a:latin typeface="UD Digi Kyokasho NP-B" panose="02020700000000000000" pitchFamily="18" charset="-128"/>
              <a:ea typeface="UD Digi Kyokasho NP-B" panose="02020700000000000000" pitchFamily="18" charset="-128"/>
              <a:cs typeface="Khmer UI" panose="020B0502040204020203" pitchFamily="34" charset="0"/>
            </a:endParaRPr>
          </a:p>
          <a:p>
            <a:r>
              <a:rPr lang="en-US" altLang="ja-JP" sz="1400" u="sng" dirty="0">
                <a:solidFill>
                  <a:srgbClr val="0000FF"/>
                </a:solidFill>
                <a:effectLst/>
                <a:latin typeface="UD Digi Kyokasho NP-B" panose="02020700000000000000" pitchFamily="18" charset="-128"/>
                <a:ea typeface="UD Digi Kyokasho NP-B" panose="02020700000000000000" pitchFamily="18" charset="-128"/>
                <a:cs typeface="Khmer UI" panose="020B0502040204020203" pitchFamily="34" charset="0"/>
                <a:hlinkClick r:id="rId6"/>
              </a:rPr>
              <a:t>https://www.sciencedaily.com/releases/2021/06/210611174037.htm</a:t>
            </a:r>
            <a:endParaRPr lang="ja-JP" altLang="ja-JP" sz="1400" dirty="0">
              <a:effectLst/>
              <a:latin typeface="UD Digi Kyokasho NP-B" panose="02020700000000000000" pitchFamily="18" charset="-128"/>
              <a:ea typeface="UD Digi Kyokasho NP-B" panose="02020700000000000000" pitchFamily="18" charset="-128"/>
              <a:cs typeface="Khmer UI" panose="020B0502040204020203" pitchFamily="34" charset="0"/>
            </a:endParaRPr>
          </a:p>
        </p:txBody>
      </p:sp>
    </p:spTree>
    <p:extLst>
      <p:ext uri="{BB962C8B-B14F-4D97-AF65-F5344CB8AC3E}">
        <p14:creationId xmlns:p14="http://schemas.microsoft.com/office/powerpoint/2010/main" val="394430796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テキスト ボックス 25"/>
          <p:cNvSpPr txBox="1"/>
          <p:nvPr/>
        </p:nvSpPr>
        <p:spPr>
          <a:xfrm>
            <a:off x="2863018" y="504497"/>
            <a:ext cx="6482781" cy="584775"/>
          </a:xfrm>
          <a:prstGeom prst="rect">
            <a:avLst/>
          </a:prstGeom>
          <a:noFill/>
        </p:spPr>
        <p:txBody>
          <a:bodyPr wrap="square" rtlCol="0">
            <a:spAutoFit/>
          </a:bodyPr>
          <a:lstStyle/>
          <a:p>
            <a:pPr algn="ctr"/>
            <a:r>
              <a:rPr kumimoji="1" lang="ja-JP" altLang="en-US" sz="3200" b="1" dirty="0">
                <a:latin typeface="UD デジタル 教科書体 NK-B" panose="02020700000000000000" pitchFamily="18" charset="-128"/>
                <a:ea typeface="UD デジタル 教科書体 NK-B" panose="02020700000000000000" pitchFamily="18" charset="-128"/>
              </a:rPr>
              <a:t>塩基対</a:t>
            </a:r>
          </a:p>
        </p:txBody>
      </p:sp>
      <p:pic>
        <p:nvPicPr>
          <p:cNvPr id="4" name="図 3"/>
          <p:cNvPicPr>
            <a:picLocks noChangeAspect="1"/>
          </p:cNvPicPr>
          <p:nvPr/>
        </p:nvPicPr>
        <p:blipFill>
          <a:blip r:embed="rId2"/>
          <a:stretch>
            <a:fillRect/>
          </a:stretch>
        </p:blipFill>
        <p:spPr>
          <a:xfrm>
            <a:off x="408128" y="1569027"/>
            <a:ext cx="11392560" cy="4101921"/>
          </a:xfrm>
          <a:prstGeom prst="rect">
            <a:avLst/>
          </a:prstGeom>
        </p:spPr>
      </p:pic>
    </p:spTree>
    <p:extLst>
      <p:ext uri="{BB962C8B-B14F-4D97-AF65-F5344CB8AC3E}">
        <p14:creationId xmlns:p14="http://schemas.microsoft.com/office/powerpoint/2010/main" val="18587123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テキスト ボックス 73">
            <a:extLst>
              <a:ext uri="{FF2B5EF4-FFF2-40B4-BE49-F238E27FC236}">
                <a16:creationId xmlns:a16="http://schemas.microsoft.com/office/drawing/2014/main" id="{358AA015-91FE-4C13-991E-FCA077266A63}"/>
              </a:ext>
            </a:extLst>
          </p:cNvPr>
          <p:cNvSpPr txBox="1"/>
          <p:nvPr/>
        </p:nvSpPr>
        <p:spPr>
          <a:xfrm>
            <a:off x="3332938" y="275604"/>
            <a:ext cx="5561789" cy="523220"/>
          </a:xfrm>
          <a:prstGeom prst="rect">
            <a:avLst/>
          </a:prstGeom>
          <a:noFill/>
        </p:spPr>
        <p:txBody>
          <a:bodyPr wrap="square">
            <a:spAutoFit/>
          </a:bodyPr>
          <a:lstStyle/>
          <a:p>
            <a:pPr algn="ctr"/>
            <a:r>
              <a:rPr kumimoji="1" lang="ja-JP" altLang="en-US" sz="2800" dirty="0">
                <a:solidFill>
                  <a:sysClr val="windowText" lastClr="000000"/>
                </a:solidFill>
                <a:latin typeface="72 Black" panose="020B0A04030603020204" pitchFamily="34" charset="0"/>
                <a:ea typeface="BIZ UDP明朝 Medium" panose="02020500000000000000" pitchFamily="18" charset="-128"/>
                <a:cs typeface="72 Black" panose="020B0A04030603020204" pitchFamily="34" charset="0"/>
              </a:rPr>
              <a:t>突如として登場する</a:t>
            </a:r>
            <a:r>
              <a:rPr kumimoji="1" lang="en-US" altLang="ja-JP" sz="2800" dirty="0" err="1">
                <a:solidFill>
                  <a:sysClr val="windowText" lastClr="000000"/>
                </a:solidFill>
                <a:latin typeface="Amasis MT Pro Black" panose="02040A04050005020304" pitchFamily="18" charset="0"/>
                <a:ea typeface="BIZ UDP明朝 Medium" panose="02020500000000000000" pitchFamily="18" charset="-128"/>
                <a:cs typeface="72 Black" panose="020B0A04030603020204" pitchFamily="34" charset="0"/>
              </a:rPr>
              <a:t>EmTech</a:t>
            </a:r>
            <a:endParaRPr lang="ja-JP" altLang="en-US" sz="2800" dirty="0">
              <a:latin typeface="Amasis MT Pro Black" panose="02040A04050005020304" pitchFamily="18" charset="0"/>
            </a:endParaRPr>
          </a:p>
        </p:txBody>
      </p:sp>
      <p:pic>
        <p:nvPicPr>
          <p:cNvPr id="8" name="Picture 6">
            <a:extLst>
              <a:ext uri="{FF2B5EF4-FFF2-40B4-BE49-F238E27FC236}">
                <a16:creationId xmlns:a16="http://schemas.microsoft.com/office/drawing/2014/main" id="{4A30452D-9AFC-4395-94C0-FC529BF41F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5217" y="1875205"/>
            <a:ext cx="4151117" cy="399862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a:extLst>
              <a:ext uri="{FF2B5EF4-FFF2-40B4-BE49-F238E27FC236}">
                <a16:creationId xmlns:a16="http://schemas.microsoft.com/office/drawing/2014/main" id="{8299C107-4247-4C3C-B145-F0C790EBB4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8771" y="5789003"/>
            <a:ext cx="2857500" cy="69532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a:extLst>
              <a:ext uri="{FF2B5EF4-FFF2-40B4-BE49-F238E27FC236}">
                <a16:creationId xmlns:a16="http://schemas.microsoft.com/office/drawing/2014/main" id="{EB4EAC9E-D4F9-4786-8020-E1B3FC4523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12636" y="5549921"/>
            <a:ext cx="1133475" cy="116205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8" descr="Crispr concept. Cas9 dna and gene engineering biotechnology. Human genome modification medical 58158267">
            <a:extLst>
              <a:ext uri="{FF2B5EF4-FFF2-40B4-BE49-F238E27FC236}">
                <a16:creationId xmlns:a16="http://schemas.microsoft.com/office/drawing/2014/main" id="{E8A5C102-52F0-43A7-898A-4AACD6A60F4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0" y="2266087"/>
            <a:ext cx="5920481" cy="3710168"/>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a:extLst>
              <a:ext uri="{FF2B5EF4-FFF2-40B4-BE49-F238E27FC236}">
                <a16:creationId xmlns:a16="http://schemas.microsoft.com/office/drawing/2014/main" id="{6A59CC59-3F38-4504-9BEE-BE5C0CD03953}"/>
              </a:ext>
            </a:extLst>
          </p:cNvPr>
          <p:cNvSpPr txBox="1"/>
          <p:nvPr/>
        </p:nvSpPr>
        <p:spPr>
          <a:xfrm>
            <a:off x="476654" y="1167319"/>
            <a:ext cx="5619346" cy="707886"/>
          </a:xfrm>
          <a:prstGeom prst="rect">
            <a:avLst/>
          </a:prstGeom>
          <a:noFill/>
        </p:spPr>
        <p:txBody>
          <a:bodyPr wrap="square" rtlCol="0">
            <a:spAutoFit/>
          </a:bodyPr>
          <a:lstStyle/>
          <a:p>
            <a:r>
              <a:rPr kumimoji="1" lang="ja-JP" altLang="en-US" sz="2000" dirty="0">
                <a:latin typeface="Amasis MT Pro Black" panose="02040A04050005020304" pitchFamily="18" charset="0"/>
                <a:ea typeface="BIZ UDP明朝 Medium" panose="02020500000000000000" pitchFamily="18" charset="-128"/>
              </a:rPr>
              <a:t>・</a:t>
            </a:r>
            <a:r>
              <a:rPr kumimoji="1" lang="en-US" altLang="ja-JP" sz="2000" dirty="0">
                <a:latin typeface="Amasis MT Pro Black" panose="02040A04050005020304" pitchFamily="18" charset="0"/>
                <a:ea typeface="BIZ UDP明朝 Medium" panose="02020500000000000000" pitchFamily="18" charset="-128"/>
              </a:rPr>
              <a:t>2011</a:t>
            </a:r>
            <a:r>
              <a:rPr kumimoji="1" lang="ja-JP" altLang="en-US" sz="2000" dirty="0">
                <a:latin typeface="Amasis MT Pro Black" panose="02040A04050005020304" pitchFamily="18" charset="0"/>
                <a:ea typeface="BIZ UDP明朝 Medium" panose="02020500000000000000" pitchFamily="18" charset="-128"/>
              </a:rPr>
              <a:t>年に突如として登場</a:t>
            </a:r>
            <a:endParaRPr kumimoji="1" lang="en-US" altLang="ja-JP" sz="2000" dirty="0">
              <a:latin typeface="Amasis MT Pro Black" panose="02040A04050005020304" pitchFamily="18" charset="0"/>
              <a:ea typeface="BIZ UDP明朝 Medium" panose="02020500000000000000" pitchFamily="18" charset="-128"/>
            </a:endParaRPr>
          </a:p>
          <a:p>
            <a:r>
              <a:rPr kumimoji="1" lang="ja-JP" altLang="en-US" sz="2000" dirty="0">
                <a:latin typeface="Amasis MT Pro Black" panose="02040A04050005020304" pitchFamily="18" charset="0"/>
                <a:ea typeface="BIZ UDP明朝 Medium" panose="02020500000000000000" pitchFamily="18" charset="-128"/>
              </a:rPr>
              <a:t>・開発されました～ではなく</a:t>
            </a:r>
            <a:r>
              <a:rPr kumimoji="1" lang="en-US" altLang="ja-JP" sz="2000" dirty="0">
                <a:latin typeface="Amasis MT Pro Black" panose="02040A04050005020304" pitchFamily="18" charset="0"/>
                <a:ea typeface="BIZ UDP明朝 Medium" panose="02020500000000000000" pitchFamily="18" charset="-128"/>
              </a:rPr>
              <a:t>『</a:t>
            </a:r>
            <a:r>
              <a:rPr kumimoji="1" lang="ja-JP" altLang="en-US" sz="2000" b="1" dirty="0">
                <a:latin typeface="Amasis MT Pro Black" panose="02040A04050005020304" pitchFamily="18" charset="0"/>
                <a:ea typeface="BIZ UDP明朝 Medium" panose="02020500000000000000" pitchFamily="18" charset="-128"/>
              </a:rPr>
              <a:t>商用化</a:t>
            </a:r>
            <a:r>
              <a:rPr kumimoji="1" lang="en-US" altLang="ja-JP" sz="2000" b="1" dirty="0">
                <a:latin typeface="Amasis MT Pro Black" panose="02040A04050005020304" pitchFamily="18" charset="0"/>
                <a:ea typeface="BIZ UDP明朝 Medium" panose="02020500000000000000" pitchFamily="18" charset="-128"/>
              </a:rPr>
              <a:t>』</a:t>
            </a:r>
            <a:r>
              <a:rPr kumimoji="1" lang="ja-JP" altLang="en-US" sz="2000" dirty="0">
                <a:latin typeface="Amasis MT Pro Black" panose="02040A04050005020304" pitchFamily="18" charset="0"/>
                <a:ea typeface="BIZ UDP明朝 Medium" panose="02020500000000000000" pitchFamily="18" charset="-128"/>
              </a:rPr>
              <a:t>されました</a:t>
            </a:r>
            <a:r>
              <a:rPr kumimoji="1" lang="en-US" altLang="ja-JP" sz="2000" dirty="0">
                <a:latin typeface="Amasis MT Pro Black" panose="02040A04050005020304" pitchFamily="18" charset="0"/>
                <a:ea typeface="BIZ UDP明朝 Medium" panose="02020500000000000000" pitchFamily="18" charset="-128"/>
              </a:rPr>
              <a:t>…</a:t>
            </a:r>
            <a:endParaRPr kumimoji="1" lang="ja-JP" altLang="en-US" sz="2000" dirty="0">
              <a:latin typeface="Amasis MT Pro Black" panose="02040A04050005020304" pitchFamily="18" charset="0"/>
              <a:ea typeface="BIZ UDP明朝 Medium" panose="02020500000000000000" pitchFamily="18" charset="-128"/>
            </a:endParaRPr>
          </a:p>
        </p:txBody>
      </p:sp>
      <p:sp>
        <p:nvSpPr>
          <p:cNvPr id="13" name="テキスト ボックス 12">
            <a:extLst>
              <a:ext uri="{FF2B5EF4-FFF2-40B4-BE49-F238E27FC236}">
                <a16:creationId xmlns:a16="http://schemas.microsoft.com/office/drawing/2014/main" id="{AFAC7AE7-1316-4122-9081-133F23B94D8F}"/>
              </a:ext>
            </a:extLst>
          </p:cNvPr>
          <p:cNvSpPr txBox="1"/>
          <p:nvPr/>
        </p:nvSpPr>
        <p:spPr>
          <a:xfrm>
            <a:off x="6379749" y="1167319"/>
            <a:ext cx="5379235" cy="1015663"/>
          </a:xfrm>
          <a:prstGeom prst="rect">
            <a:avLst/>
          </a:prstGeom>
          <a:noFill/>
        </p:spPr>
        <p:txBody>
          <a:bodyPr wrap="square" rtlCol="0">
            <a:spAutoFit/>
          </a:bodyPr>
          <a:lstStyle/>
          <a:p>
            <a:r>
              <a:rPr kumimoji="1" lang="ja-JP" altLang="en-US" sz="2000" dirty="0">
                <a:latin typeface="Amasis MT Pro Black" panose="02040A04050005020304" pitchFamily="18" charset="0"/>
                <a:ea typeface="BIZ UDP明朝 Medium" panose="02020500000000000000" pitchFamily="18" charset="-128"/>
              </a:rPr>
              <a:t>・</a:t>
            </a:r>
            <a:r>
              <a:rPr kumimoji="1" lang="en-US" altLang="ja-JP" sz="2000" dirty="0">
                <a:latin typeface="Amasis MT Pro Black" panose="02040A04050005020304" pitchFamily="18" charset="0"/>
                <a:ea typeface="BIZ UDP明朝 Medium" panose="02020500000000000000" pitchFamily="18" charset="-128"/>
              </a:rPr>
              <a:t>2012</a:t>
            </a:r>
            <a:r>
              <a:rPr kumimoji="1" lang="ja-JP" altLang="en-US" sz="2000" dirty="0">
                <a:latin typeface="Amasis MT Pro Black" panose="02040A04050005020304" pitchFamily="18" charset="0"/>
                <a:ea typeface="BIZ UDP明朝 Medium" panose="02020500000000000000" pitchFamily="18" charset="-128"/>
              </a:rPr>
              <a:t>年に突如として登場</a:t>
            </a:r>
            <a:endParaRPr kumimoji="1" lang="en-US" altLang="ja-JP" sz="2000" dirty="0">
              <a:latin typeface="Amasis MT Pro Black" panose="02040A04050005020304" pitchFamily="18" charset="0"/>
              <a:ea typeface="BIZ UDP明朝 Medium" panose="02020500000000000000" pitchFamily="18" charset="-128"/>
            </a:endParaRPr>
          </a:p>
          <a:p>
            <a:r>
              <a:rPr kumimoji="1" lang="ja-JP" altLang="en-US" sz="2000" dirty="0">
                <a:latin typeface="Amasis MT Pro Black" panose="02040A04050005020304" pitchFamily="18" charset="0"/>
                <a:ea typeface="BIZ UDP明朝 Medium" panose="02020500000000000000" pitchFamily="18" charset="-128"/>
              </a:rPr>
              <a:t>・世界の研究者は</a:t>
            </a:r>
            <a:r>
              <a:rPr kumimoji="1" lang="en-US" altLang="ja-JP" sz="2000" dirty="0">
                <a:latin typeface="Amasis MT Pro Black" panose="02040A04050005020304" pitchFamily="18" charset="0"/>
                <a:ea typeface="BIZ UDP明朝 Medium" panose="02020500000000000000" pitchFamily="18" charset="-128"/>
              </a:rPr>
              <a:t>2010</a:t>
            </a:r>
            <a:r>
              <a:rPr kumimoji="1" lang="ja-JP" altLang="en-US" sz="2000" dirty="0">
                <a:latin typeface="Amasis MT Pro Black" panose="02040A04050005020304" pitchFamily="18" charset="0"/>
                <a:ea typeface="BIZ UDP明朝 Medium" panose="02020500000000000000" pitchFamily="18" charset="-128"/>
              </a:rPr>
              <a:t>年に登場したゲノム編集技術</a:t>
            </a:r>
            <a:r>
              <a:rPr kumimoji="1" lang="en-US" altLang="ja-JP" sz="2000" dirty="0">
                <a:latin typeface="Amasis MT Pro Black" panose="02040A04050005020304" pitchFamily="18" charset="0"/>
                <a:ea typeface="BIZ UDP明朝 Medium" panose="02020500000000000000" pitchFamily="18" charset="-128"/>
              </a:rPr>
              <a:t>TALEN</a:t>
            </a:r>
            <a:r>
              <a:rPr kumimoji="1" lang="ja-JP" altLang="en-US" sz="2000" dirty="0">
                <a:latin typeface="Amasis MT Pro Black" panose="02040A04050005020304" pitchFamily="18" charset="0"/>
                <a:ea typeface="BIZ UDP明朝 Medium" panose="02020500000000000000" pitchFamily="18" charset="-128"/>
              </a:rPr>
              <a:t>に夢中になっていた・・・</a:t>
            </a:r>
          </a:p>
        </p:txBody>
      </p:sp>
      <p:sp>
        <p:nvSpPr>
          <p:cNvPr id="12" name="テキスト ボックス 11">
            <a:extLst>
              <a:ext uri="{FF2B5EF4-FFF2-40B4-BE49-F238E27FC236}">
                <a16:creationId xmlns:a16="http://schemas.microsoft.com/office/drawing/2014/main" id="{21D39148-FBAF-47E8-9C86-4DB657BC861D}"/>
              </a:ext>
            </a:extLst>
          </p:cNvPr>
          <p:cNvSpPr txBox="1"/>
          <p:nvPr/>
        </p:nvSpPr>
        <p:spPr>
          <a:xfrm>
            <a:off x="11841484" y="6529494"/>
            <a:ext cx="349488" cy="338554"/>
          </a:xfrm>
          <a:prstGeom prst="rect">
            <a:avLst/>
          </a:prstGeom>
          <a:noFill/>
        </p:spPr>
        <p:txBody>
          <a:bodyPr wrap="square" rtlCol="0">
            <a:spAutoFit/>
          </a:bodyPr>
          <a:lstStyle/>
          <a:p>
            <a:pPr algn="r"/>
            <a:r>
              <a:rPr kumimoji="1" lang="ja-JP" altLang="en-US" sz="1600" dirty="0">
                <a:latin typeface="UD Digi Kyokasho NK-B" panose="02020700000000000000" pitchFamily="18" charset="-128"/>
                <a:ea typeface="UD Digi Kyokasho NK-B" panose="02020700000000000000" pitchFamily="18" charset="-128"/>
              </a:rPr>
              <a:t>４</a:t>
            </a:r>
            <a:endParaRPr kumimoji="1" lang="en-US" altLang="ja-JP" sz="1600" dirty="0">
              <a:latin typeface="UD Digi Kyokasho NK-B" panose="02020700000000000000" pitchFamily="18" charset="-128"/>
              <a:ea typeface="UD Digi Kyokasho NK-B" panose="02020700000000000000" pitchFamily="18" charset="-128"/>
            </a:endParaRPr>
          </a:p>
        </p:txBody>
      </p:sp>
    </p:spTree>
    <p:extLst>
      <p:ext uri="{BB962C8B-B14F-4D97-AF65-F5344CB8AC3E}">
        <p14:creationId xmlns:p14="http://schemas.microsoft.com/office/powerpoint/2010/main" val="114438308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表 2"/>
          <p:cNvGraphicFramePr>
            <a:graphicFrameLocks noGrp="1"/>
          </p:cNvGraphicFramePr>
          <p:nvPr/>
        </p:nvGraphicFramePr>
        <p:xfrm>
          <a:off x="570288" y="484624"/>
          <a:ext cx="10924674" cy="4328160"/>
        </p:xfrm>
        <a:graphic>
          <a:graphicData uri="http://schemas.openxmlformats.org/drawingml/2006/table">
            <a:tbl>
              <a:tblPr firstRow="1" bandRow="1">
                <a:tableStyleId>{74C1A8A3-306A-4EB7-A6B1-4F7E0EB9C5D6}</a:tableStyleId>
              </a:tblPr>
              <a:tblGrid>
                <a:gridCol w="1796717">
                  <a:extLst>
                    <a:ext uri="{9D8B030D-6E8A-4147-A177-3AD203B41FA5}">
                      <a16:colId xmlns:a16="http://schemas.microsoft.com/office/drawing/2014/main" val="4236404457"/>
                    </a:ext>
                  </a:extLst>
                </a:gridCol>
                <a:gridCol w="4010526">
                  <a:extLst>
                    <a:ext uri="{9D8B030D-6E8A-4147-A177-3AD203B41FA5}">
                      <a16:colId xmlns:a16="http://schemas.microsoft.com/office/drawing/2014/main" val="558160911"/>
                    </a:ext>
                  </a:extLst>
                </a:gridCol>
                <a:gridCol w="2362406">
                  <a:extLst>
                    <a:ext uri="{9D8B030D-6E8A-4147-A177-3AD203B41FA5}">
                      <a16:colId xmlns:a16="http://schemas.microsoft.com/office/drawing/2014/main" val="951545064"/>
                    </a:ext>
                  </a:extLst>
                </a:gridCol>
                <a:gridCol w="2755025">
                  <a:extLst>
                    <a:ext uri="{9D8B030D-6E8A-4147-A177-3AD203B41FA5}">
                      <a16:colId xmlns:a16="http://schemas.microsoft.com/office/drawing/2014/main" val="3135161338"/>
                    </a:ext>
                  </a:extLst>
                </a:gridCol>
              </a:tblGrid>
              <a:tr h="370840">
                <a:tc>
                  <a:txBody>
                    <a:bodyPr/>
                    <a:lstStyle/>
                    <a:p>
                      <a:pPr algn="ctr"/>
                      <a:r>
                        <a:rPr kumimoji="1" lang="ja-JP" altLang="en-US" sz="2000" dirty="0">
                          <a:latin typeface="UD デジタル 教科書体 NK-B" panose="02020700000000000000" pitchFamily="18" charset="-128"/>
                          <a:ea typeface="UD デジタル 教科書体 NK-B" panose="02020700000000000000" pitchFamily="18" charset="-128"/>
                        </a:rPr>
                        <a:t>名称</a:t>
                      </a:r>
                    </a:p>
                  </a:txBody>
                  <a:tcPr anchor="ctr">
                    <a:solidFill>
                      <a:srgbClr val="C00000"/>
                    </a:solidFill>
                  </a:tcPr>
                </a:tc>
                <a:tc>
                  <a:txBody>
                    <a:bodyPr/>
                    <a:lstStyle/>
                    <a:p>
                      <a:pPr algn="ctr"/>
                      <a:r>
                        <a:rPr kumimoji="1" lang="ja-JP" altLang="en-US" sz="2000" dirty="0">
                          <a:latin typeface="UD デジタル 教科書体 NK-B" panose="02020700000000000000" pitchFamily="18" charset="-128"/>
                          <a:ea typeface="UD デジタル 教科書体 NK-B" panose="02020700000000000000" pitchFamily="18" charset="-128"/>
                        </a:rPr>
                        <a:t>構成</a:t>
                      </a:r>
                    </a:p>
                  </a:txBody>
                  <a:tcPr anchor="ctr">
                    <a:solidFill>
                      <a:srgbClr val="C00000"/>
                    </a:solidFill>
                  </a:tcPr>
                </a:tc>
                <a:tc>
                  <a:txBody>
                    <a:bodyPr/>
                    <a:lstStyle/>
                    <a:p>
                      <a:pPr algn="ctr"/>
                      <a:r>
                        <a:rPr kumimoji="1" lang="ja-JP" altLang="en-US" sz="2000" dirty="0">
                          <a:latin typeface="UD デジタル 教科書体 NK-B" panose="02020700000000000000" pitchFamily="18" charset="-128"/>
                          <a:ea typeface="UD デジタル 教科書体 NK-B" panose="02020700000000000000" pitchFamily="18" charset="-128"/>
                        </a:rPr>
                        <a:t>変換</a:t>
                      </a:r>
                    </a:p>
                  </a:txBody>
                  <a:tcPr anchor="ctr">
                    <a:solidFill>
                      <a:srgbClr val="C00000"/>
                    </a:solidFill>
                  </a:tcPr>
                </a:tc>
                <a:tc>
                  <a:txBody>
                    <a:bodyPr/>
                    <a:lstStyle/>
                    <a:p>
                      <a:pPr algn="ctr"/>
                      <a:r>
                        <a:rPr kumimoji="1" lang="ja-JP" altLang="en-US" sz="2000" dirty="0">
                          <a:latin typeface="UD デジタル 教科書体 NK-B" panose="02020700000000000000" pitchFamily="18" charset="-128"/>
                          <a:ea typeface="UD デジタル 教科書体 NK-B" panose="02020700000000000000" pitchFamily="18" charset="-128"/>
                        </a:rPr>
                        <a:t>備考</a:t>
                      </a:r>
                    </a:p>
                  </a:txBody>
                  <a:tcPr anchor="ctr">
                    <a:solidFill>
                      <a:srgbClr val="C00000"/>
                    </a:solidFill>
                  </a:tcPr>
                </a:tc>
                <a:extLst>
                  <a:ext uri="{0D108BD9-81ED-4DB2-BD59-A6C34878D82A}">
                    <a16:rowId xmlns:a16="http://schemas.microsoft.com/office/drawing/2014/main" val="4145343442"/>
                  </a:ext>
                </a:extLst>
              </a:tr>
              <a:tr h="632684">
                <a:tc>
                  <a:txBody>
                    <a:bodyPr/>
                    <a:lstStyle/>
                    <a:p>
                      <a:pPr algn="ctr"/>
                      <a:r>
                        <a:rPr kumimoji="1" lang="en-US" altLang="ja-JP" sz="2000" dirty="0">
                          <a:latin typeface="Cooper Black" panose="0208090404030B020404" pitchFamily="18" charset="0"/>
                          <a:ea typeface="UD デジタル 教科書体 NK-B" panose="02020700000000000000" pitchFamily="18" charset="-128"/>
                        </a:rPr>
                        <a:t>ADAR</a:t>
                      </a:r>
                      <a:r>
                        <a:rPr kumimoji="1" lang="en-US" altLang="ja-JP" sz="2000" dirty="0">
                          <a:latin typeface="Arial Rounded MT Bold" panose="020F0704030504030204" pitchFamily="34" charset="0"/>
                          <a:ea typeface="UD デジタル 教科書体 NK-R" panose="02020400000000000000" pitchFamily="18" charset="-128"/>
                        </a:rPr>
                        <a:t>1</a:t>
                      </a:r>
                      <a:endParaRPr kumimoji="1" lang="ja-JP" altLang="en-US" sz="2000" dirty="0">
                        <a:latin typeface="Arial Rounded MT Bold" panose="020F0704030504030204" pitchFamily="34" charset="0"/>
                        <a:ea typeface="UD デジタル 教科書体 NK-R" panose="02020400000000000000" pitchFamily="18" charset="-128"/>
                      </a:endParaRPr>
                    </a:p>
                  </a:txBody>
                  <a:tcPr anchor="ctr"/>
                </a:tc>
                <a:tc>
                  <a:txBody>
                    <a:bodyPr/>
                    <a:lstStyle/>
                    <a:p>
                      <a:r>
                        <a:rPr kumimoji="1" lang="en-US" altLang="ja-JP" sz="1600" dirty="0">
                          <a:latin typeface="UD デジタル 教科書体 NK-B" panose="02020700000000000000" pitchFamily="18" charset="-128"/>
                          <a:ea typeface="UD デジタル 教科書体 NK-B" panose="02020700000000000000" pitchFamily="18" charset="-128"/>
                        </a:rPr>
                        <a:t>Adenosine</a:t>
                      </a:r>
                      <a:r>
                        <a:rPr kumimoji="1" lang="en-US" altLang="ja-JP" sz="1600" baseline="0" dirty="0">
                          <a:latin typeface="UD デジタル 教科書体 NK-B" panose="02020700000000000000" pitchFamily="18" charset="-128"/>
                          <a:ea typeface="UD デジタル 教科書体 NK-B" panose="02020700000000000000" pitchFamily="18" charset="-128"/>
                        </a:rPr>
                        <a:t> Deaminase ADAR1</a:t>
                      </a:r>
                    </a:p>
                    <a:p>
                      <a:r>
                        <a:rPr kumimoji="1" lang="ja-JP" altLang="en-US" sz="1600" baseline="0" dirty="0">
                          <a:latin typeface="UD デジタル 教科書体 NK-B" panose="02020700000000000000" pitchFamily="18" charset="-128"/>
                          <a:ea typeface="UD デジタル 教科書体 NK-B" panose="02020700000000000000" pitchFamily="18" charset="-128"/>
                        </a:rPr>
                        <a:t>＋　ガイド</a:t>
                      </a:r>
                      <a:r>
                        <a:rPr kumimoji="1" lang="en-US" altLang="ja-JP" sz="1600" baseline="0" dirty="0">
                          <a:latin typeface="UD デジタル 教科書体 NK-B" panose="02020700000000000000" pitchFamily="18" charset="-128"/>
                          <a:ea typeface="UD デジタル 教科書体 NK-B" panose="02020700000000000000" pitchFamily="18" charset="-128"/>
                        </a:rPr>
                        <a:t>RNA</a:t>
                      </a:r>
                      <a:endParaRPr kumimoji="1" lang="ja-JP" altLang="en-US" sz="1600" dirty="0">
                        <a:latin typeface="UD デジタル 教科書体 NK-B" panose="02020700000000000000" pitchFamily="18" charset="-128"/>
                        <a:ea typeface="UD デジタル 教科書体 NK-B" panose="02020700000000000000" pitchFamily="18" charset="-128"/>
                      </a:endParaRPr>
                    </a:p>
                  </a:txBody>
                  <a:tcPr anchor="ctr"/>
                </a:tc>
                <a:tc>
                  <a:txBody>
                    <a:bodyPr/>
                    <a:lstStyle/>
                    <a:p>
                      <a:pPr algn="ctr"/>
                      <a:r>
                        <a:rPr kumimoji="1" lang="en-US" altLang="ja-JP" sz="2400" b="1" u="sng" dirty="0">
                          <a:latin typeface="Cooper Black" panose="0208090404030B020404" pitchFamily="18" charset="0"/>
                          <a:ea typeface="UD デジタル 教科書体 NK-B" panose="02020700000000000000" pitchFamily="18" charset="-128"/>
                        </a:rPr>
                        <a:t>A</a:t>
                      </a:r>
                      <a:r>
                        <a:rPr kumimoji="1" lang="ja-JP" altLang="en-US" sz="2400" b="1" u="sng" dirty="0">
                          <a:latin typeface="Cooper Black" panose="0208090404030B020404" pitchFamily="18" charset="0"/>
                          <a:ea typeface="UD デジタル 教科書体 NK-B" panose="02020700000000000000" pitchFamily="18" charset="-128"/>
                        </a:rPr>
                        <a:t> </a:t>
                      </a:r>
                      <a:r>
                        <a:rPr kumimoji="1" lang="en-US" altLang="ja-JP" sz="2400" b="1" u="sng" dirty="0">
                          <a:latin typeface="Cooper Black" panose="0208090404030B020404" pitchFamily="18" charset="0"/>
                          <a:ea typeface="UD デジタル 教科書体 NK-B" panose="02020700000000000000" pitchFamily="18" charset="-128"/>
                        </a:rPr>
                        <a:t>to</a:t>
                      </a:r>
                      <a:r>
                        <a:rPr kumimoji="1" lang="ja-JP" altLang="en-US" sz="2400" b="1" u="sng" dirty="0">
                          <a:latin typeface="Cooper Black" panose="0208090404030B020404" pitchFamily="18" charset="0"/>
                          <a:ea typeface="UD デジタル 教科書体 NK-B" panose="02020700000000000000" pitchFamily="18" charset="-128"/>
                        </a:rPr>
                        <a:t> </a:t>
                      </a:r>
                      <a:r>
                        <a:rPr kumimoji="1" lang="en-US" altLang="ja-JP" sz="2400" b="1" u="sng" dirty="0">
                          <a:latin typeface="Cooper Black" panose="0208090404030B020404" pitchFamily="18" charset="0"/>
                          <a:ea typeface="UD デジタル 教科書体 NK-B" panose="02020700000000000000" pitchFamily="18" charset="-128"/>
                        </a:rPr>
                        <a:t>I</a:t>
                      </a:r>
                      <a:r>
                        <a:rPr kumimoji="1" lang="ja-JP" altLang="en-US" sz="2400" b="1" u="sng" dirty="0">
                          <a:latin typeface="Cooper Black" panose="0208090404030B020404" pitchFamily="18" charset="0"/>
                          <a:ea typeface="UD デジタル 教科書体 NK-B" panose="02020700000000000000" pitchFamily="18" charset="-128"/>
                        </a:rPr>
                        <a:t>変換</a:t>
                      </a:r>
                      <a:endParaRPr kumimoji="1" lang="en-US" altLang="ja-JP" sz="2400" b="1" u="sng" dirty="0">
                        <a:latin typeface="Cooper Black" panose="0208090404030B020404" pitchFamily="18" charset="0"/>
                        <a:ea typeface="UD デジタル 教科書体 NK-B" panose="02020700000000000000" pitchFamily="18" charset="-128"/>
                      </a:endParaRPr>
                    </a:p>
                    <a:p>
                      <a:pPr algn="ctr"/>
                      <a:r>
                        <a:rPr kumimoji="1" lang="ja-JP" altLang="en-US" sz="1400" dirty="0">
                          <a:latin typeface="UD デジタル 教科書体 NK-B" panose="02020700000000000000" pitchFamily="18" charset="-128"/>
                          <a:ea typeface="UD デジタル 教科書体 NK-B" panose="02020700000000000000" pitchFamily="18" charset="-128"/>
                        </a:rPr>
                        <a:t>（アデノシン→イノシン）</a:t>
                      </a:r>
                    </a:p>
                  </a:txBody>
                  <a:tcPr/>
                </a:tc>
                <a:tc>
                  <a:txBody>
                    <a:bodyPr/>
                    <a:lstStyle/>
                    <a:p>
                      <a:r>
                        <a:rPr kumimoji="1" lang="ja-JP" altLang="en-US" sz="1600" dirty="0">
                          <a:latin typeface="UD デジタル 教科書体 NK-B" panose="02020700000000000000" pitchFamily="18" charset="-128"/>
                          <a:ea typeface="UD デジタル 教科書体 NK-B" panose="02020700000000000000" pitchFamily="18" charset="-128"/>
                        </a:rPr>
                        <a:t>最初の</a:t>
                      </a:r>
                      <a:r>
                        <a:rPr kumimoji="1" lang="en-US" altLang="ja-JP" sz="1600" dirty="0">
                          <a:latin typeface="UD デジタル 教科書体 NK-B" panose="02020700000000000000" pitchFamily="18" charset="-128"/>
                          <a:ea typeface="UD デジタル 教科書体 NK-B" panose="02020700000000000000" pitchFamily="18" charset="-128"/>
                        </a:rPr>
                        <a:t>RNA</a:t>
                      </a:r>
                      <a:r>
                        <a:rPr kumimoji="1" lang="ja-JP" altLang="en-US" sz="1600" dirty="0">
                          <a:latin typeface="UD デジタル 教科書体 NK-B" panose="02020700000000000000" pitchFamily="18" charset="-128"/>
                          <a:ea typeface="UD デジタル 教科書体 NK-B" panose="02020700000000000000" pitchFamily="18" charset="-128"/>
                        </a:rPr>
                        <a:t>一塩基編集技術</a:t>
                      </a:r>
                    </a:p>
                  </a:txBody>
                  <a:tcPr anchor="ctr"/>
                </a:tc>
                <a:extLst>
                  <a:ext uri="{0D108BD9-81ED-4DB2-BD59-A6C34878D82A}">
                    <a16:rowId xmlns:a16="http://schemas.microsoft.com/office/drawing/2014/main" val="1889096983"/>
                  </a:ext>
                </a:extLst>
              </a:tr>
              <a:tr h="370840">
                <a:tc>
                  <a:txBody>
                    <a:bodyPr/>
                    <a:lstStyle/>
                    <a:p>
                      <a:pPr algn="ctr"/>
                      <a:r>
                        <a:rPr kumimoji="1" lang="en-US" altLang="ja-JP" sz="2000" dirty="0">
                          <a:latin typeface="Cooper Black" panose="0208090404030B020404" pitchFamily="18" charset="0"/>
                          <a:ea typeface="UD デジタル 教科書体 NK-B" panose="02020700000000000000" pitchFamily="18" charset="-128"/>
                        </a:rPr>
                        <a:t>REPAIR</a:t>
                      </a:r>
                      <a:endParaRPr kumimoji="1" lang="ja-JP" altLang="en-US" sz="2000" dirty="0">
                        <a:latin typeface="Cooper Black" panose="0208090404030B020404" pitchFamily="18" charset="0"/>
                        <a:ea typeface="UD デジタル 教科書体 NK-B" panose="02020700000000000000" pitchFamily="18" charset="-128"/>
                      </a:endParaRPr>
                    </a:p>
                  </a:txBody>
                  <a:tcPr anchor="ctr"/>
                </a:tc>
                <a:tc>
                  <a:txBody>
                    <a:bodyPr/>
                    <a:lstStyle/>
                    <a:p>
                      <a:r>
                        <a:rPr kumimoji="1" lang="en-US" altLang="ja-JP" sz="1600" dirty="0">
                          <a:latin typeface="UD デジタル 教科書体 NK-B" panose="02020700000000000000" pitchFamily="18" charset="-128"/>
                          <a:ea typeface="UD デジタル 教科書体 NK-B" panose="02020700000000000000" pitchFamily="18" charset="-128"/>
                        </a:rPr>
                        <a:t>Adenosine</a:t>
                      </a:r>
                      <a:r>
                        <a:rPr kumimoji="1" lang="ja-JP" altLang="en-US" sz="1600" dirty="0">
                          <a:latin typeface="UD デジタル 教科書体 NK-B" panose="02020700000000000000" pitchFamily="18" charset="-128"/>
                          <a:ea typeface="UD デジタル 教科書体 NK-B" panose="02020700000000000000" pitchFamily="18" charset="-128"/>
                        </a:rPr>
                        <a:t> </a:t>
                      </a:r>
                      <a:r>
                        <a:rPr kumimoji="1" lang="en-US" altLang="ja-JP" sz="1600" dirty="0">
                          <a:latin typeface="UD デジタル 教科書体 NK-B" panose="02020700000000000000" pitchFamily="18" charset="-128"/>
                          <a:ea typeface="UD デジタル 教科書体 NK-B" panose="02020700000000000000" pitchFamily="18" charset="-128"/>
                        </a:rPr>
                        <a:t>Deaminase</a:t>
                      </a:r>
                      <a:r>
                        <a:rPr kumimoji="1" lang="ja-JP" altLang="en-US" sz="1600" dirty="0">
                          <a:latin typeface="UD デジタル 教科書体 NK-B" panose="02020700000000000000" pitchFamily="18" charset="-128"/>
                          <a:ea typeface="UD デジタル 教科書体 NK-B" panose="02020700000000000000" pitchFamily="18" charset="-128"/>
                        </a:rPr>
                        <a:t>　</a:t>
                      </a:r>
                      <a:r>
                        <a:rPr kumimoji="1" lang="en-US" altLang="ja-JP" sz="1600" dirty="0">
                          <a:latin typeface="UD デジタル 教科書体 NK-B" panose="02020700000000000000" pitchFamily="18" charset="-128"/>
                          <a:ea typeface="UD デジタル 教科書体 NK-B" panose="02020700000000000000" pitchFamily="18" charset="-128"/>
                        </a:rPr>
                        <a:t>ADAR2</a:t>
                      </a:r>
                    </a:p>
                    <a:p>
                      <a:r>
                        <a:rPr kumimoji="1" lang="ja-JP" altLang="en-US" sz="1600" dirty="0">
                          <a:latin typeface="UD デジタル 教科書体 NK-B" panose="02020700000000000000" pitchFamily="18" charset="-128"/>
                          <a:ea typeface="UD デジタル 教科書体 NK-B" panose="02020700000000000000" pitchFamily="18" charset="-128"/>
                        </a:rPr>
                        <a:t>＋　</a:t>
                      </a:r>
                      <a:r>
                        <a:rPr kumimoji="1" lang="en-US" altLang="ja-JP" sz="1600" dirty="0">
                          <a:latin typeface="UD デジタル 教科書体 NK-B" panose="02020700000000000000" pitchFamily="18" charset="-128"/>
                          <a:ea typeface="UD デジタル 教科書体 NK-B" panose="02020700000000000000" pitchFamily="18" charset="-128"/>
                        </a:rPr>
                        <a:t>dPspCas13</a:t>
                      </a:r>
                      <a:endParaRPr kumimoji="1" lang="ja-JP" altLang="en-US" sz="1600" dirty="0">
                        <a:latin typeface="UD デジタル 教科書体 NK-B" panose="02020700000000000000" pitchFamily="18" charset="-128"/>
                        <a:ea typeface="UD デジタル 教科書体 NK-B" panose="02020700000000000000" pitchFamily="18" charset="-128"/>
                      </a:endParaRPr>
                    </a:p>
                  </a:txBody>
                  <a:tcPr anchor="ctr"/>
                </a:tc>
                <a:tc>
                  <a:txBody>
                    <a:bodyPr/>
                    <a:lstStyle/>
                    <a:p>
                      <a:pPr algn="ctr"/>
                      <a:r>
                        <a:rPr kumimoji="1" lang="en-US" altLang="ja-JP" sz="2400" u="sng" dirty="0">
                          <a:latin typeface="Cooper Black" panose="0208090404030B020404" pitchFamily="18" charset="0"/>
                          <a:ea typeface="UD デジタル 教科書体 NK-B" panose="02020700000000000000" pitchFamily="18" charset="-128"/>
                        </a:rPr>
                        <a:t>A</a:t>
                      </a:r>
                      <a:r>
                        <a:rPr kumimoji="1" lang="ja-JP" altLang="en-US" sz="2400" u="sng" dirty="0">
                          <a:latin typeface="Cooper Black" panose="0208090404030B020404" pitchFamily="18" charset="0"/>
                          <a:ea typeface="UD デジタル 教科書体 NK-B" panose="02020700000000000000" pitchFamily="18" charset="-128"/>
                        </a:rPr>
                        <a:t> </a:t>
                      </a:r>
                      <a:r>
                        <a:rPr kumimoji="1" lang="en-US" altLang="ja-JP" sz="2400" u="sng" dirty="0">
                          <a:latin typeface="Cooper Black" panose="0208090404030B020404" pitchFamily="18" charset="0"/>
                          <a:ea typeface="UD デジタル 教科書体 NK-B" panose="02020700000000000000" pitchFamily="18" charset="-128"/>
                        </a:rPr>
                        <a:t>to</a:t>
                      </a:r>
                      <a:r>
                        <a:rPr kumimoji="1" lang="ja-JP" altLang="en-US" sz="2400" u="sng" dirty="0">
                          <a:latin typeface="Cooper Black" panose="0208090404030B020404" pitchFamily="18" charset="0"/>
                          <a:ea typeface="UD デジタル 教科書体 NK-B" panose="02020700000000000000" pitchFamily="18" charset="-128"/>
                        </a:rPr>
                        <a:t> </a:t>
                      </a:r>
                      <a:r>
                        <a:rPr kumimoji="1" lang="en-US" altLang="ja-JP" sz="2400" u="sng" dirty="0">
                          <a:latin typeface="Cooper Black" panose="0208090404030B020404" pitchFamily="18" charset="0"/>
                          <a:ea typeface="UD デジタル 教科書体 NK-B" panose="02020700000000000000" pitchFamily="18" charset="-128"/>
                        </a:rPr>
                        <a:t>I</a:t>
                      </a:r>
                      <a:r>
                        <a:rPr kumimoji="1" lang="ja-JP" altLang="en-US" sz="2400" u="sng" dirty="0">
                          <a:latin typeface="Cooper Black" panose="0208090404030B020404" pitchFamily="18" charset="0"/>
                          <a:ea typeface="UD デジタル 教科書体 NK-B" panose="02020700000000000000" pitchFamily="18" charset="-128"/>
                        </a:rPr>
                        <a:t>変換</a:t>
                      </a:r>
                      <a:endParaRPr kumimoji="1" lang="en-US" altLang="ja-JP" sz="2400" u="sng" dirty="0">
                        <a:latin typeface="Cooper Black" panose="0208090404030B020404" pitchFamily="18" charset="0"/>
                        <a:ea typeface="UD デジタル 教科書体 NK-B" panose="02020700000000000000" pitchFamily="18" charset="-128"/>
                      </a:endParaRPr>
                    </a:p>
                    <a:p>
                      <a:pPr algn="ctr"/>
                      <a:r>
                        <a:rPr kumimoji="1" lang="ja-JP" altLang="en-US" sz="1400" dirty="0">
                          <a:latin typeface="UD デジタル 教科書体 NK-B" panose="02020700000000000000" pitchFamily="18" charset="-128"/>
                          <a:ea typeface="UD デジタル 教科書体 NK-B" panose="02020700000000000000" pitchFamily="18" charset="-128"/>
                        </a:rPr>
                        <a:t>（アデノシン→イノシン）</a:t>
                      </a:r>
                    </a:p>
                  </a:txBody>
                  <a:tcPr/>
                </a:tc>
                <a:tc>
                  <a:txBody>
                    <a:bodyPr/>
                    <a:lstStyle/>
                    <a:p>
                      <a:r>
                        <a:rPr kumimoji="1" lang="ja-JP" altLang="en-US" sz="1600" dirty="0">
                          <a:latin typeface="UD デジタル 教科書体 NK-B" panose="02020700000000000000" pitchFamily="18" charset="-128"/>
                          <a:ea typeface="UD デジタル 教科書体 NK-B" panose="02020700000000000000" pitchFamily="18" charset="-128"/>
                        </a:rPr>
                        <a:t>ヒト細胞で変換成功</a:t>
                      </a:r>
                    </a:p>
                  </a:txBody>
                  <a:tcPr anchor="ctr"/>
                </a:tc>
                <a:extLst>
                  <a:ext uri="{0D108BD9-81ED-4DB2-BD59-A6C34878D82A}">
                    <a16:rowId xmlns:a16="http://schemas.microsoft.com/office/drawing/2014/main" val="2408216392"/>
                  </a:ext>
                </a:extLst>
              </a:tr>
              <a:tr h="370840">
                <a:tc>
                  <a:txBody>
                    <a:bodyPr/>
                    <a:lstStyle/>
                    <a:p>
                      <a:pPr algn="ctr"/>
                      <a:r>
                        <a:rPr kumimoji="1" lang="en-US" altLang="ja-JP" sz="2000" dirty="0">
                          <a:latin typeface="Cooper Black" panose="0208090404030B020404" pitchFamily="18" charset="0"/>
                          <a:ea typeface="UD デジタル 教科書体 NK-B" panose="02020700000000000000" pitchFamily="18" charset="-128"/>
                        </a:rPr>
                        <a:t>RESURE</a:t>
                      </a:r>
                      <a:endParaRPr kumimoji="1" lang="ja-JP" altLang="en-US" sz="2000" dirty="0">
                        <a:latin typeface="Cooper Black" panose="0208090404030B020404" pitchFamily="18" charset="0"/>
                        <a:ea typeface="UD デジタル 教科書体 NK-B" panose="02020700000000000000" pitchFamily="18" charset="-128"/>
                      </a:endParaRPr>
                    </a:p>
                  </a:txBody>
                  <a:tcPr anchor="ctr"/>
                </a:tc>
                <a:tc>
                  <a:txBody>
                    <a:bodyPr/>
                    <a:lstStyle/>
                    <a:p>
                      <a:r>
                        <a:rPr kumimoji="1" lang="en-US" altLang="ja-JP" sz="1600" dirty="0" err="1">
                          <a:latin typeface="UD デジタル 教科書体 NK-B" panose="02020700000000000000" pitchFamily="18" charset="-128"/>
                          <a:ea typeface="UD デジタル 教科書体 NK-B" panose="02020700000000000000" pitchFamily="18" charset="-128"/>
                        </a:rPr>
                        <a:t>Cyto</a:t>
                      </a:r>
                      <a:r>
                        <a:rPr kumimoji="1" lang="ja-JP" altLang="en-US" sz="1600" dirty="0" err="1">
                          <a:latin typeface="UD デジタル 教科書体 NK-B" panose="02020700000000000000" pitchFamily="18" charset="-128"/>
                          <a:ea typeface="UD デジタル 教科書体 NK-B" panose="02020700000000000000" pitchFamily="18" charset="-128"/>
                        </a:rPr>
                        <a:t>ｓ</a:t>
                      </a:r>
                      <a:r>
                        <a:rPr kumimoji="1" lang="en-US" altLang="ja-JP" sz="1600" dirty="0" err="1">
                          <a:latin typeface="UD デジタル 教科書体 NK-B" panose="02020700000000000000" pitchFamily="18" charset="-128"/>
                          <a:ea typeface="UD デジタル 教科書体 NK-B" panose="02020700000000000000" pitchFamily="18" charset="-128"/>
                        </a:rPr>
                        <a:t>ine</a:t>
                      </a:r>
                      <a:r>
                        <a:rPr kumimoji="1" lang="en-US" altLang="ja-JP" sz="1600" dirty="0">
                          <a:latin typeface="UD デジタル 教科書体 NK-B" panose="02020700000000000000" pitchFamily="18" charset="-128"/>
                          <a:ea typeface="UD デジタル 教科書体 NK-B" panose="02020700000000000000" pitchFamily="18" charset="-128"/>
                        </a:rPr>
                        <a:t> Deaminase</a:t>
                      </a:r>
                      <a:r>
                        <a:rPr kumimoji="1" lang="ja-JP" altLang="en-US" sz="1600" dirty="0">
                          <a:latin typeface="UD デジタル 教科書体 NK-B" panose="02020700000000000000" pitchFamily="18" charset="-128"/>
                          <a:ea typeface="UD デジタル 教科書体 NK-B" panose="02020700000000000000" pitchFamily="18" charset="-128"/>
                        </a:rPr>
                        <a:t>＋</a:t>
                      </a:r>
                      <a:r>
                        <a:rPr kumimoji="1" lang="en-US" altLang="ja-JP" sz="1600" dirty="0">
                          <a:latin typeface="UD デジタル 教科書体 NK-B" panose="02020700000000000000" pitchFamily="18" charset="-128"/>
                          <a:ea typeface="UD デジタル 教科書体 NK-B" panose="02020700000000000000" pitchFamily="18" charset="-128"/>
                        </a:rPr>
                        <a:t>dRamCas13</a:t>
                      </a:r>
                    </a:p>
                  </a:txBody>
                  <a:tcPr anchor="ctr"/>
                </a:tc>
                <a:tc>
                  <a:txBody>
                    <a:bodyPr/>
                    <a:lstStyle/>
                    <a:p>
                      <a:pPr algn="ctr"/>
                      <a:r>
                        <a:rPr kumimoji="1" lang="en-US" altLang="ja-JP" sz="2400" u="sng" dirty="0">
                          <a:latin typeface="Cooper Black" panose="0208090404030B020404" pitchFamily="18" charset="0"/>
                          <a:ea typeface="UD デジタル 教科書体 NK-B" panose="02020700000000000000" pitchFamily="18" charset="-128"/>
                        </a:rPr>
                        <a:t>C to U</a:t>
                      </a:r>
                      <a:r>
                        <a:rPr kumimoji="1" lang="ja-JP" altLang="en-US" sz="2400" u="sng" dirty="0">
                          <a:latin typeface="Cooper Black" panose="0208090404030B020404" pitchFamily="18" charset="0"/>
                          <a:ea typeface="UD デジタル 教科書体 NK-B" panose="02020700000000000000" pitchFamily="18" charset="-128"/>
                        </a:rPr>
                        <a:t>変換</a:t>
                      </a:r>
                      <a:endParaRPr kumimoji="1" lang="en-US" altLang="ja-JP" sz="2400" u="sng" dirty="0">
                        <a:latin typeface="Cooper Black" panose="0208090404030B020404" pitchFamily="18" charset="0"/>
                        <a:ea typeface="UD デジタル 教科書体 NK-B" panose="02020700000000000000" pitchFamily="18" charset="-128"/>
                      </a:endParaRPr>
                    </a:p>
                    <a:p>
                      <a:pPr algn="ctr"/>
                      <a:r>
                        <a:rPr kumimoji="1" lang="ja-JP" altLang="en-US" sz="1400" dirty="0">
                          <a:latin typeface="UD デジタル 教科書体 NK-B" panose="02020700000000000000" pitchFamily="18" charset="-128"/>
                          <a:ea typeface="UD デジタル 教科書体 NK-B" panose="02020700000000000000" pitchFamily="18" charset="-128"/>
                        </a:rPr>
                        <a:t>（シトシン→ウラシル）</a:t>
                      </a:r>
                      <a:endParaRPr kumimoji="1" lang="en-US" altLang="ja-JP" sz="1400" dirty="0">
                        <a:latin typeface="UD デジタル 教科書体 NK-B" panose="02020700000000000000" pitchFamily="18" charset="-128"/>
                        <a:ea typeface="UD デジタル 教科書体 NK-B" panose="02020700000000000000" pitchFamily="18" charset="-128"/>
                      </a:endParaRPr>
                    </a:p>
                    <a:p>
                      <a:pPr algn="ctr"/>
                      <a:r>
                        <a:rPr kumimoji="1" lang="en-US" altLang="ja-JP" sz="2400" u="sng" dirty="0">
                          <a:latin typeface="Cooper Black" panose="0208090404030B020404" pitchFamily="18" charset="0"/>
                          <a:ea typeface="UD デジタル 教科書体 NK-B" panose="02020700000000000000" pitchFamily="18" charset="-128"/>
                        </a:rPr>
                        <a:t>A</a:t>
                      </a:r>
                      <a:r>
                        <a:rPr kumimoji="1" lang="ja-JP" altLang="en-US" sz="2400" u="sng" dirty="0">
                          <a:latin typeface="Cooper Black" panose="0208090404030B020404" pitchFamily="18" charset="0"/>
                          <a:ea typeface="UD デジタル 教科書体 NK-B" panose="02020700000000000000" pitchFamily="18" charset="-128"/>
                        </a:rPr>
                        <a:t> </a:t>
                      </a:r>
                      <a:r>
                        <a:rPr kumimoji="1" lang="en-US" altLang="ja-JP" sz="2400" u="sng" dirty="0">
                          <a:latin typeface="Cooper Black" panose="0208090404030B020404" pitchFamily="18" charset="0"/>
                          <a:ea typeface="UD デジタル 教科書体 NK-B" panose="02020700000000000000" pitchFamily="18" charset="-128"/>
                        </a:rPr>
                        <a:t>to</a:t>
                      </a:r>
                      <a:r>
                        <a:rPr kumimoji="1" lang="ja-JP" altLang="en-US" sz="2400" u="sng" dirty="0">
                          <a:latin typeface="Cooper Black" panose="0208090404030B020404" pitchFamily="18" charset="0"/>
                          <a:ea typeface="UD デジタル 教科書体 NK-B" panose="02020700000000000000" pitchFamily="18" charset="-128"/>
                        </a:rPr>
                        <a:t> </a:t>
                      </a:r>
                      <a:r>
                        <a:rPr kumimoji="1" lang="en-US" altLang="ja-JP" sz="2400" u="sng" dirty="0">
                          <a:latin typeface="Cooper Black" panose="0208090404030B020404" pitchFamily="18" charset="0"/>
                          <a:ea typeface="UD デジタル 教科書体 NK-B" panose="02020700000000000000" pitchFamily="18" charset="-128"/>
                        </a:rPr>
                        <a:t>I</a:t>
                      </a:r>
                      <a:r>
                        <a:rPr kumimoji="1" lang="ja-JP" altLang="en-US" sz="2400" u="sng" dirty="0">
                          <a:latin typeface="Cooper Black" panose="0208090404030B020404" pitchFamily="18" charset="0"/>
                          <a:ea typeface="UD デジタル 教科書体 NK-B" panose="02020700000000000000" pitchFamily="18" charset="-128"/>
                        </a:rPr>
                        <a:t>変換</a:t>
                      </a:r>
                      <a:endParaRPr kumimoji="1" lang="en-US" altLang="ja-JP" sz="2400" u="sng" dirty="0">
                        <a:latin typeface="Cooper Black" panose="0208090404030B020404" pitchFamily="18" charset="0"/>
                        <a:ea typeface="UD デジタル 教科書体 NK-B" panose="02020700000000000000" pitchFamily="18" charset="-128"/>
                      </a:endParaRPr>
                    </a:p>
                    <a:p>
                      <a:pPr algn="ctr"/>
                      <a:r>
                        <a:rPr kumimoji="1" lang="ja-JP" altLang="en-US" sz="1400" dirty="0">
                          <a:latin typeface="UD デジタル 教科書体 NK-B" panose="02020700000000000000" pitchFamily="18" charset="-128"/>
                          <a:ea typeface="UD デジタル 教科書体 NK-B" panose="02020700000000000000" pitchFamily="18" charset="-128"/>
                        </a:rPr>
                        <a:t>（アデノシン→イノシン）</a:t>
                      </a:r>
                    </a:p>
                  </a:txBody>
                  <a:tcPr/>
                </a:tc>
                <a:tc>
                  <a:txBody>
                    <a:bodyPr/>
                    <a:lstStyle/>
                    <a:p>
                      <a:r>
                        <a:rPr kumimoji="1" lang="ja-JP" altLang="en-US" sz="1600" dirty="0">
                          <a:latin typeface="UD デジタル 教科書体 NK-B" panose="02020700000000000000" pitchFamily="18" charset="-128"/>
                          <a:ea typeface="UD デジタル 教科書体 NK-B" panose="02020700000000000000" pitchFamily="18" charset="-128"/>
                        </a:rPr>
                        <a:t>一塩基編集の適用拡大</a:t>
                      </a:r>
                    </a:p>
                  </a:txBody>
                  <a:tcPr anchor="ctr"/>
                </a:tc>
                <a:extLst>
                  <a:ext uri="{0D108BD9-81ED-4DB2-BD59-A6C34878D82A}">
                    <a16:rowId xmlns:a16="http://schemas.microsoft.com/office/drawing/2014/main" val="3221957789"/>
                  </a:ext>
                </a:extLst>
              </a:tr>
              <a:tr h="370840">
                <a:tc>
                  <a:txBody>
                    <a:bodyPr/>
                    <a:lstStyle/>
                    <a:p>
                      <a:pPr algn="ctr"/>
                      <a:r>
                        <a:rPr kumimoji="1" lang="en-US" altLang="ja-JP" sz="2000" dirty="0">
                          <a:latin typeface="Cooper Black" panose="0208090404030B020404" pitchFamily="18" charset="0"/>
                          <a:ea typeface="UD デジタル 教科書体 NK-B" panose="02020700000000000000" pitchFamily="18" charset="-128"/>
                        </a:rPr>
                        <a:t>RESTORE</a:t>
                      </a:r>
                      <a:endParaRPr kumimoji="1" lang="ja-JP" altLang="en-US" sz="2000" dirty="0">
                        <a:latin typeface="Cooper Black" panose="0208090404030B020404" pitchFamily="18" charset="0"/>
                        <a:ea typeface="UD デジタル 教科書体 NK-B" panose="02020700000000000000" pitchFamily="18" charset="-128"/>
                      </a:endParaRPr>
                    </a:p>
                  </a:txBody>
                  <a:tcPr anchor="ctr"/>
                </a:tc>
                <a:tc>
                  <a:txBody>
                    <a:bodyPr/>
                    <a:lstStyle/>
                    <a:p>
                      <a:r>
                        <a:rPr kumimoji="1" lang="ja-JP" altLang="en-US" sz="1600" dirty="0">
                          <a:latin typeface="UD デジタル 教科書体 NK-B" panose="02020700000000000000" pitchFamily="18" charset="-128"/>
                          <a:ea typeface="UD デジタル 教科書体 NK-B" panose="02020700000000000000" pitchFamily="18" charset="-128"/>
                        </a:rPr>
                        <a:t>改変オリゴ</a:t>
                      </a:r>
                      <a:r>
                        <a:rPr kumimoji="1" lang="en-US" altLang="ja-JP" sz="1600" dirty="0">
                          <a:latin typeface="UD デジタル 教科書体 NK-B" panose="02020700000000000000" pitchFamily="18" charset="-128"/>
                          <a:ea typeface="UD デジタル 教科書体 NK-B" panose="02020700000000000000" pitchFamily="18" charset="-128"/>
                        </a:rPr>
                        <a:t>RNA</a:t>
                      </a:r>
                      <a:r>
                        <a:rPr kumimoji="1" lang="ja-JP" altLang="en-US" sz="1600" dirty="0">
                          <a:latin typeface="UD デジタル 教科書体 NK-B" panose="02020700000000000000" pitchFamily="18" charset="-128"/>
                          <a:ea typeface="UD デジタル 教科書体 NK-B" panose="02020700000000000000" pitchFamily="18" charset="-128"/>
                        </a:rPr>
                        <a:t>　</a:t>
                      </a:r>
                      <a:endParaRPr kumimoji="1" lang="en-US" altLang="ja-JP" sz="1600" dirty="0">
                        <a:latin typeface="UD デジタル 教科書体 NK-B" panose="02020700000000000000" pitchFamily="18" charset="-128"/>
                        <a:ea typeface="UD デジタル 教科書体 NK-B" panose="02020700000000000000" pitchFamily="18" charset="-128"/>
                      </a:endParaRPr>
                    </a:p>
                    <a:p>
                      <a:r>
                        <a:rPr kumimoji="1" lang="ja-JP" altLang="en-US" sz="1600" dirty="0">
                          <a:latin typeface="UD デジタル 教科書体 NK-B" panose="02020700000000000000" pitchFamily="18" charset="-128"/>
                          <a:ea typeface="UD デジタル 教科書体 NK-B" panose="02020700000000000000" pitchFamily="18" charset="-128"/>
                        </a:rPr>
                        <a:t>（＋細胞内に存在する</a:t>
                      </a:r>
                      <a:r>
                        <a:rPr kumimoji="1" lang="en-US" altLang="ja-JP" sz="1600" dirty="0">
                          <a:latin typeface="UD デジタル 教科書体 NK-B" panose="02020700000000000000" pitchFamily="18" charset="-128"/>
                          <a:ea typeface="UD デジタル 教科書体 NK-B" panose="02020700000000000000" pitchFamily="18" charset="-128"/>
                        </a:rPr>
                        <a:t>ADAR2</a:t>
                      </a:r>
                      <a:r>
                        <a:rPr kumimoji="1" lang="ja-JP" altLang="en-US" sz="1600" dirty="0">
                          <a:latin typeface="UD デジタル 教科書体 NK-B" panose="02020700000000000000" pitchFamily="18" charset="-128"/>
                          <a:ea typeface="UD デジタル 教科書体 NK-B" panose="02020700000000000000" pitchFamily="18" charset="-128"/>
                        </a:rPr>
                        <a:t>を利用）</a:t>
                      </a:r>
                    </a:p>
                  </a:txBody>
                  <a:tcPr anchor="ctr"/>
                </a:tc>
                <a:tc>
                  <a:txBody>
                    <a:bodyPr/>
                    <a:lstStyle/>
                    <a:p>
                      <a:pPr algn="ctr"/>
                      <a:r>
                        <a:rPr kumimoji="1" lang="en-US" altLang="ja-JP" sz="2400" u="sng" dirty="0">
                          <a:latin typeface="Cooper Black" panose="0208090404030B020404" pitchFamily="18" charset="0"/>
                          <a:ea typeface="UD デジタル 教科書体 NK-B" panose="02020700000000000000" pitchFamily="18" charset="-128"/>
                        </a:rPr>
                        <a:t>A</a:t>
                      </a:r>
                      <a:r>
                        <a:rPr kumimoji="1" lang="ja-JP" altLang="en-US" sz="2400" u="sng" dirty="0">
                          <a:latin typeface="Cooper Black" panose="0208090404030B020404" pitchFamily="18" charset="0"/>
                          <a:ea typeface="UD デジタル 教科書体 NK-B" panose="02020700000000000000" pitchFamily="18" charset="-128"/>
                        </a:rPr>
                        <a:t> </a:t>
                      </a:r>
                      <a:r>
                        <a:rPr kumimoji="1" lang="en-US" altLang="ja-JP" sz="2400" u="sng" dirty="0">
                          <a:latin typeface="Cooper Black" panose="0208090404030B020404" pitchFamily="18" charset="0"/>
                          <a:ea typeface="UD デジタル 教科書体 NK-B" panose="02020700000000000000" pitchFamily="18" charset="-128"/>
                        </a:rPr>
                        <a:t>to</a:t>
                      </a:r>
                      <a:r>
                        <a:rPr kumimoji="1" lang="ja-JP" altLang="en-US" sz="2400" u="sng" dirty="0">
                          <a:latin typeface="Cooper Black" panose="0208090404030B020404" pitchFamily="18" charset="0"/>
                          <a:ea typeface="UD デジタル 教科書体 NK-B" panose="02020700000000000000" pitchFamily="18" charset="-128"/>
                        </a:rPr>
                        <a:t> </a:t>
                      </a:r>
                      <a:r>
                        <a:rPr kumimoji="1" lang="en-US" altLang="ja-JP" sz="2400" u="sng" dirty="0">
                          <a:latin typeface="Cooper Black" panose="0208090404030B020404" pitchFamily="18" charset="0"/>
                          <a:ea typeface="UD デジタル 教科書体 NK-B" panose="02020700000000000000" pitchFamily="18" charset="-128"/>
                        </a:rPr>
                        <a:t>I</a:t>
                      </a:r>
                      <a:r>
                        <a:rPr kumimoji="1" lang="ja-JP" altLang="en-US" sz="2400" u="sng" dirty="0">
                          <a:latin typeface="Cooper Black" panose="0208090404030B020404" pitchFamily="18" charset="0"/>
                          <a:ea typeface="UD デジタル 教科書体 NK-B" panose="02020700000000000000" pitchFamily="18" charset="-128"/>
                        </a:rPr>
                        <a:t>変換</a:t>
                      </a:r>
                      <a:endParaRPr kumimoji="1" lang="en-US" altLang="ja-JP" sz="2400" u="sng" dirty="0">
                        <a:latin typeface="Cooper Black" panose="0208090404030B020404" pitchFamily="18" charset="0"/>
                        <a:ea typeface="UD デジタル 教科書体 NK-B" panose="02020700000000000000" pitchFamily="18" charset="-128"/>
                      </a:endParaRPr>
                    </a:p>
                    <a:p>
                      <a:pPr algn="ctr"/>
                      <a:r>
                        <a:rPr kumimoji="1" lang="ja-JP" altLang="en-US" sz="1400" dirty="0">
                          <a:latin typeface="UD デジタル 教科書体 NK-B" panose="02020700000000000000" pitchFamily="18" charset="-128"/>
                          <a:ea typeface="UD デジタル 教科書体 NK-B" panose="02020700000000000000" pitchFamily="18" charset="-128"/>
                        </a:rPr>
                        <a:t>（アデノシン→イノシン）</a:t>
                      </a:r>
                    </a:p>
                  </a:txBody>
                  <a:tcPr/>
                </a:tc>
                <a:tc>
                  <a:txBody>
                    <a:bodyPr/>
                    <a:lstStyle/>
                    <a:p>
                      <a:r>
                        <a:rPr kumimoji="1" lang="ja-JP" altLang="en-US" sz="1600" dirty="0">
                          <a:latin typeface="UD デジタル 教科書体 NK-B" panose="02020700000000000000" pitchFamily="18" charset="-128"/>
                          <a:ea typeface="UD デジタル 教科書体 NK-B" panose="02020700000000000000" pitchFamily="18" charset="-128"/>
                        </a:rPr>
                        <a:t>最初の</a:t>
                      </a:r>
                      <a:r>
                        <a:rPr kumimoji="1" lang="en-US" altLang="ja-JP" sz="1600" dirty="0">
                          <a:solidFill>
                            <a:srgbClr val="C00000"/>
                          </a:solidFill>
                          <a:latin typeface="UD デジタル 教科書体 NK-B" panose="02020700000000000000" pitchFamily="18" charset="-128"/>
                          <a:ea typeface="UD デジタル 教科書体 NK-B" panose="02020700000000000000" pitchFamily="18" charset="-128"/>
                        </a:rPr>
                        <a:t>CRISPR</a:t>
                      </a:r>
                      <a:r>
                        <a:rPr kumimoji="1" lang="ja-JP" altLang="en-US" sz="1600" dirty="0">
                          <a:solidFill>
                            <a:srgbClr val="C00000"/>
                          </a:solidFill>
                          <a:latin typeface="UD デジタル 教科書体 NK-B" panose="02020700000000000000" pitchFamily="18" charset="-128"/>
                          <a:ea typeface="UD デジタル 教科書体 NK-B" panose="02020700000000000000" pitchFamily="18" charset="-128"/>
                        </a:rPr>
                        <a:t>フリー</a:t>
                      </a:r>
                      <a:r>
                        <a:rPr kumimoji="1" lang="en-US" altLang="ja-JP" sz="1600" dirty="0">
                          <a:latin typeface="UD デジタル 教科書体 NK-B" panose="02020700000000000000" pitchFamily="18" charset="-128"/>
                          <a:ea typeface="UD デジタル 教科書体 NK-B" panose="02020700000000000000" pitchFamily="18" charset="-128"/>
                        </a:rPr>
                        <a:t>RNA</a:t>
                      </a:r>
                      <a:r>
                        <a:rPr kumimoji="1" lang="ja-JP" altLang="en-US" sz="1600" dirty="0">
                          <a:latin typeface="UD デジタル 教科書体 NK-B" panose="02020700000000000000" pitchFamily="18" charset="-128"/>
                          <a:ea typeface="UD デジタル 教科書体 NK-B" panose="02020700000000000000" pitchFamily="18" charset="-128"/>
                        </a:rPr>
                        <a:t>一塩基編集技術</a:t>
                      </a:r>
                    </a:p>
                  </a:txBody>
                  <a:tcPr anchor="ctr"/>
                </a:tc>
                <a:extLst>
                  <a:ext uri="{0D108BD9-81ED-4DB2-BD59-A6C34878D82A}">
                    <a16:rowId xmlns:a16="http://schemas.microsoft.com/office/drawing/2014/main" val="3822472762"/>
                  </a:ext>
                </a:extLst>
              </a:tr>
              <a:tr h="370840">
                <a:tc>
                  <a:txBody>
                    <a:bodyPr/>
                    <a:lstStyle/>
                    <a:p>
                      <a:pPr algn="ctr"/>
                      <a:r>
                        <a:rPr kumimoji="1" lang="en-US" altLang="ja-JP" sz="2000" dirty="0">
                          <a:latin typeface="Cooper Black" panose="0208090404030B020404" pitchFamily="18" charset="0"/>
                          <a:ea typeface="UD デジタル 教科書体 NK-B" panose="02020700000000000000" pitchFamily="18" charset="-128"/>
                        </a:rPr>
                        <a:t>LEAPER</a:t>
                      </a:r>
                      <a:endParaRPr kumimoji="1" lang="ja-JP" altLang="en-US" sz="2000" dirty="0">
                        <a:latin typeface="Cooper Black" panose="0208090404030B020404" pitchFamily="18" charset="0"/>
                        <a:ea typeface="UD デジタル 教科書体 NK-B" panose="02020700000000000000" pitchFamily="18" charset="-128"/>
                      </a:endParaRPr>
                    </a:p>
                  </a:txBody>
                  <a:tcPr anchor="ctr"/>
                </a:tc>
                <a:tc>
                  <a:txBody>
                    <a:bodyPr/>
                    <a:lstStyle/>
                    <a:p>
                      <a:r>
                        <a:rPr kumimoji="1" lang="ja-JP" altLang="en-US" sz="1600" dirty="0">
                          <a:latin typeface="UD デジタル 教科書体 NK-B" panose="02020700000000000000" pitchFamily="18" charset="-128"/>
                          <a:ea typeface="UD デジタル 教科書体 NK-B" panose="02020700000000000000" pitchFamily="18" charset="-128"/>
                        </a:rPr>
                        <a:t>アンチセンス</a:t>
                      </a:r>
                      <a:r>
                        <a:rPr kumimoji="1" lang="en-US" altLang="ja-JP" sz="1600" dirty="0">
                          <a:latin typeface="UD デジタル 教科書体 NK-B" panose="02020700000000000000" pitchFamily="18" charset="-128"/>
                          <a:ea typeface="UD デジタル 教科書体 NK-B" panose="02020700000000000000" pitchFamily="18" charset="-128"/>
                        </a:rPr>
                        <a:t>RNA</a:t>
                      </a:r>
                      <a:r>
                        <a:rPr kumimoji="1" lang="ja-JP" altLang="en-US" sz="1600" dirty="0">
                          <a:latin typeface="UD デジタル 教科書体 NK-B" panose="02020700000000000000" pitchFamily="18" charset="-128"/>
                          <a:ea typeface="UD デジタル 教科書体 NK-B" panose="02020700000000000000" pitchFamily="18" charset="-128"/>
                        </a:rPr>
                        <a:t>　</a:t>
                      </a:r>
                      <a:endParaRPr kumimoji="1" lang="en-US" altLang="ja-JP" sz="1600" dirty="0">
                        <a:latin typeface="UD デジタル 教科書体 NK-B" panose="02020700000000000000" pitchFamily="18" charset="-128"/>
                        <a:ea typeface="UD デジタル 教科書体 NK-B" panose="02020700000000000000" pitchFamily="18" charset="-128"/>
                      </a:endParaRPr>
                    </a:p>
                    <a:p>
                      <a:r>
                        <a:rPr kumimoji="1" lang="ja-JP" altLang="en-US" sz="1600" dirty="0">
                          <a:latin typeface="UD デジタル 教科書体 NK-B" panose="02020700000000000000" pitchFamily="18" charset="-128"/>
                          <a:ea typeface="UD デジタル 教科書体 NK-B" panose="02020700000000000000" pitchFamily="18" charset="-128"/>
                        </a:rPr>
                        <a:t>（＋細胞内に存在する</a:t>
                      </a:r>
                      <a:r>
                        <a:rPr kumimoji="1" lang="en-US" altLang="ja-JP" sz="1600" dirty="0">
                          <a:latin typeface="UD デジタル 教科書体 NK-B" panose="02020700000000000000" pitchFamily="18" charset="-128"/>
                          <a:ea typeface="UD デジタル 教科書体 NK-B" panose="02020700000000000000" pitchFamily="18" charset="-128"/>
                        </a:rPr>
                        <a:t>ADAR2</a:t>
                      </a:r>
                      <a:r>
                        <a:rPr kumimoji="1" lang="ja-JP" altLang="en-US" sz="1600" dirty="0">
                          <a:latin typeface="UD デジタル 教科書体 NK-B" panose="02020700000000000000" pitchFamily="18" charset="-128"/>
                          <a:ea typeface="UD デジタル 教科書体 NK-B" panose="02020700000000000000" pitchFamily="18" charset="-128"/>
                        </a:rPr>
                        <a:t>を利用）</a:t>
                      </a:r>
                    </a:p>
                  </a:txBody>
                  <a:tcPr anchor="ctr"/>
                </a:tc>
                <a:tc>
                  <a:txBody>
                    <a:bodyPr/>
                    <a:lstStyle/>
                    <a:p>
                      <a:pPr algn="ctr"/>
                      <a:r>
                        <a:rPr kumimoji="1" lang="en-US" altLang="ja-JP" sz="2400" u="sng" dirty="0">
                          <a:latin typeface="Cooper Black" panose="0208090404030B020404" pitchFamily="18" charset="0"/>
                          <a:ea typeface="UD デジタル 教科書体 NK-B" panose="02020700000000000000" pitchFamily="18" charset="-128"/>
                        </a:rPr>
                        <a:t>A</a:t>
                      </a:r>
                      <a:r>
                        <a:rPr kumimoji="1" lang="ja-JP" altLang="en-US" sz="2400" u="sng" dirty="0">
                          <a:latin typeface="Cooper Black" panose="0208090404030B020404" pitchFamily="18" charset="0"/>
                          <a:ea typeface="UD デジタル 教科書体 NK-B" panose="02020700000000000000" pitchFamily="18" charset="-128"/>
                        </a:rPr>
                        <a:t> </a:t>
                      </a:r>
                      <a:r>
                        <a:rPr kumimoji="1" lang="en-US" altLang="ja-JP" sz="2400" u="sng" dirty="0">
                          <a:latin typeface="Cooper Black" panose="0208090404030B020404" pitchFamily="18" charset="0"/>
                          <a:ea typeface="UD デジタル 教科書体 NK-B" panose="02020700000000000000" pitchFamily="18" charset="-128"/>
                        </a:rPr>
                        <a:t>to</a:t>
                      </a:r>
                      <a:r>
                        <a:rPr kumimoji="1" lang="ja-JP" altLang="en-US" sz="2400" u="sng" dirty="0">
                          <a:latin typeface="Cooper Black" panose="0208090404030B020404" pitchFamily="18" charset="0"/>
                          <a:ea typeface="UD デジタル 教科書体 NK-B" panose="02020700000000000000" pitchFamily="18" charset="-128"/>
                        </a:rPr>
                        <a:t> </a:t>
                      </a:r>
                      <a:r>
                        <a:rPr kumimoji="1" lang="en-US" altLang="ja-JP" sz="2400" u="sng" dirty="0">
                          <a:latin typeface="Cooper Black" panose="0208090404030B020404" pitchFamily="18" charset="0"/>
                          <a:ea typeface="UD デジタル 教科書体 NK-B" panose="02020700000000000000" pitchFamily="18" charset="-128"/>
                        </a:rPr>
                        <a:t>I</a:t>
                      </a:r>
                      <a:r>
                        <a:rPr kumimoji="1" lang="ja-JP" altLang="en-US" sz="2400" u="sng" dirty="0">
                          <a:latin typeface="Cooper Black" panose="0208090404030B020404" pitchFamily="18" charset="0"/>
                          <a:ea typeface="UD デジタル 教科書体 NK-B" panose="02020700000000000000" pitchFamily="18" charset="-128"/>
                        </a:rPr>
                        <a:t>変換</a:t>
                      </a:r>
                      <a:endParaRPr kumimoji="1" lang="en-US" altLang="ja-JP" sz="2400" u="sng" dirty="0">
                        <a:latin typeface="Cooper Black" panose="0208090404030B020404" pitchFamily="18" charset="0"/>
                        <a:ea typeface="UD デジタル 教科書体 NK-B" panose="02020700000000000000" pitchFamily="18" charset="-128"/>
                      </a:endParaRPr>
                    </a:p>
                    <a:p>
                      <a:pPr algn="ctr"/>
                      <a:r>
                        <a:rPr kumimoji="1" lang="ja-JP" altLang="en-US" sz="1400" dirty="0">
                          <a:latin typeface="UD デジタル 教科書体 NK-B" panose="02020700000000000000" pitchFamily="18" charset="-128"/>
                          <a:ea typeface="UD デジタル 教科書体 NK-B" panose="02020700000000000000" pitchFamily="18" charset="-128"/>
                        </a:rPr>
                        <a:t>（アデノシン→イノシン）</a:t>
                      </a:r>
                    </a:p>
                  </a:txBody>
                  <a:tcPr/>
                </a:tc>
                <a:tc>
                  <a:txBody>
                    <a:bodyPr/>
                    <a:lstStyle/>
                    <a:p>
                      <a:r>
                        <a:rPr kumimoji="1" lang="ja-JP" altLang="en-US" sz="1600" b="1" dirty="0">
                          <a:solidFill>
                            <a:srgbClr val="C00000"/>
                          </a:solidFill>
                          <a:latin typeface="UD デジタル 教科書体 NK-B" panose="02020700000000000000" pitchFamily="18" charset="-128"/>
                          <a:ea typeface="UD デジタル 教科書体 NK-B" panose="02020700000000000000" pitchFamily="18" charset="-128"/>
                        </a:rPr>
                        <a:t>Ｃ</a:t>
                      </a:r>
                      <a:r>
                        <a:rPr kumimoji="1" lang="en-US" altLang="ja-JP" sz="1600" b="1" dirty="0">
                          <a:solidFill>
                            <a:srgbClr val="C00000"/>
                          </a:solidFill>
                          <a:latin typeface="UD デジタル 教科書体 NK-B" panose="02020700000000000000" pitchFamily="18" charset="-128"/>
                          <a:ea typeface="UD デジタル 教科書体 NK-B" panose="02020700000000000000" pitchFamily="18" charset="-128"/>
                        </a:rPr>
                        <a:t>RISPR</a:t>
                      </a:r>
                      <a:r>
                        <a:rPr kumimoji="1" lang="ja-JP" altLang="en-US" sz="1600" b="1" dirty="0">
                          <a:solidFill>
                            <a:srgbClr val="C00000"/>
                          </a:solidFill>
                          <a:latin typeface="UD デジタル 教科書体 NK-B" panose="02020700000000000000" pitchFamily="18" charset="-128"/>
                          <a:ea typeface="UD デジタル 教科書体 NK-B" panose="02020700000000000000" pitchFamily="18" charset="-128"/>
                        </a:rPr>
                        <a:t>フリー</a:t>
                      </a:r>
                      <a:endParaRPr kumimoji="1" lang="en-US" altLang="ja-JP" sz="1600" b="1" dirty="0">
                        <a:solidFill>
                          <a:srgbClr val="C00000"/>
                        </a:solidFill>
                        <a:latin typeface="UD デジタル 教科書体 NK-B" panose="02020700000000000000" pitchFamily="18" charset="-128"/>
                        <a:ea typeface="UD デジタル 教科書体 NK-B" panose="02020700000000000000" pitchFamily="18" charset="-128"/>
                      </a:endParaRPr>
                    </a:p>
                    <a:p>
                      <a:r>
                        <a:rPr kumimoji="1" lang="ja-JP" altLang="en-US" sz="1600" dirty="0">
                          <a:latin typeface="UD デジタル 教科書体 NK-B" panose="02020700000000000000" pitchFamily="18" charset="-128"/>
                          <a:ea typeface="UD デジタル 教科書体 NK-B" panose="02020700000000000000" pitchFamily="18" charset="-128"/>
                        </a:rPr>
                        <a:t>細胞導入手法が多様</a:t>
                      </a:r>
                    </a:p>
                  </a:txBody>
                  <a:tcPr anchor="ctr"/>
                </a:tc>
                <a:extLst>
                  <a:ext uri="{0D108BD9-81ED-4DB2-BD59-A6C34878D82A}">
                    <a16:rowId xmlns:a16="http://schemas.microsoft.com/office/drawing/2014/main" val="1554456976"/>
                  </a:ext>
                </a:extLst>
              </a:tr>
            </a:tbl>
          </a:graphicData>
        </a:graphic>
      </p:graphicFrame>
      <p:sp>
        <p:nvSpPr>
          <p:cNvPr id="4" name="テキスト ボックス 3"/>
          <p:cNvSpPr txBox="1"/>
          <p:nvPr/>
        </p:nvSpPr>
        <p:spPr>
          <a:xfrm>
            <a:off x="770020" y="5342492"/>
            <a:ext cx="11365831" cy="1077218"/>
          </a:xfrm>
          <a:prstGeom prst="rect">
            <a:avLst/>
          </a:prstGeom>
          <a:noFill/>
        </p:spPr>
        <p:txBody>
          <a:bodyPr wrap="square" rtlCol="0">
            <a:spAutoFit/>
          </a:bodyPr>
          <a:lstStyle/>
          <a:p>
            <a:r>
              <a:rPr kumimoji="1" lang="en-US" altLang="ja-JP" sz="1600" dirty="0">
                <a:latin typeface="Cooper Black" panose="0208090404030B020404" pitchFamily="18" charset="0"/>
              </a:rPr>
              <a:t>REPAIR     : </a:t>
            </a:r>
            <a:r>
              <a:rPr kumimoji="1" lang="en-US" altLang="ja-JP" sz="1600" dirty="0">
                <a:solidFill>
                  <a:srgbClr val="C00000"/>
                </a:solidFill>
                <a:latin typeface="Cooper Black" panose="0208090404030B020404" pitchFamily="18" charset="0"/>
              </a:rPr>
              <a:t>RNA</a:t>
            </a:r>
            <a:r>
              <a:rPr kumimoji="1" lang="en-US" altLang="ja-JP" sz="1600" dirty="0">
                <a:latin typeface="Cooper Black" panose="0208090404030B020404" pitchFamily="18" charset="0"/>
              </a:rPr>
              <a:t> editing for programmable </a:t>
            </a:r>
            <a:r>
              <a:rPr kumimoji="1" lang="en-US" altLang="ja-JP" sz="1600" dirty="0">
                <a:solidFill>
                  <a:srgbClr val="C00000"/>
                </a:solidFill>
                <a:latin typeface="Cooper Black" panose="0208090404030B020404" pitchFamily="18" charset="0"/>
              </a:rPr>
              <a:t>A to I </a:t>
            </a:r>
            <a:r>
              <a:rPr kumimoji="1" lang="en-US" altLang="ja-JP" sz="1600" dirty="0">
                <a:latin typeface="Cooper Black" panose="0208090404030B020404" pitchFamily="18" charset="0"/>
              </a:rPr>
              <a:t>replacement</a:t>
            </a:r>
          </a:p>
          <a:p>
            <a:r>
              <a:rPr lang="en-US" altLang="ja-JP" sz="1600" dirty="0">
                <a:latin typeface="Cooper Black" panose="0208090404030B020404" pitchFamily="18" charset="0"/>
              </a:rPr>
              <a:t>RESURE	   : </a:t>
            </a:r>
            <a:r>
              <a:rPr lang="en-US" altLang="ja-JP" sz="1600" dirty="0">
                <a:solidFill>
                  <a:srgbClr val="C00000"/>
                </a:solidFill>
                <a:latin typeface="Cooper Black" panose="0208090404030B020404" pitchFamily="18" charset="0"/>
              </a:rPr>
              <a:t>RNA</a:t>
            </a:r>
            <a:r>
              <a:rPr lang="en-US" altLang="ja-JP" sz="1600" dirty="0">
                <a:latin typeface="Cooper Black" panose="0208090404030B020404" pitchFamily="18" charset="0"/>
              </a:rPr>
              <a:t> editing for specific </a:t>
            </a:r>
            <a:r>
              <a:rPr lang="en-US" altLang="ja-JP" sz="1600" dirty="0">
                <a:solidFill>
                  <a:srgbClr val="C00000"/>
                </a:solidFill>
                <a:latin typeface="Cooper Black" panose="0208090404030B020404" pitchFamily="18" charset="0"/>
              </a:rPr>
              <a:t>C to U </a:t>
            </a:r>
            <a:r>
              <a:rPr lang="en-US" altLang="ja-JP" sz="1600" dirty="0">
                <a:latin typeface="Cooper Black" panose="0208090404030B020404" pitchFamily="18" charset="0"/>
              </a:rPr>
              <a:t>exchange</a:t>
            </a:r>
          </a:p>
          <a:p>
            <a:r>
              <a:rPr lang="en-US" altLang="ja-JP" sz="1600" dirty="0">
                <a:latin typeface="Cooper Black" panose="0208090404030B020404" pitchFamily="18" charset="0"/>
              </a:rPr>
              <a:t>RESTORE : recruiting endogenous </a:t>
            </a:r>
            <a:r>
              <a:rPr lang="en-US" altLang="ja-JP" sz="1600" dirty="0">
                <a:solidFill>
                  <a:srgbClr val="C00000"/>
                </a:solidFill>
                <a:latin typeface="Cooper Black" panose="0208090404030B020404" pitchFamily="18" charset="0"/>
              </a:rPr>
              <a:t>ADAR</a:t>
            </a:r>
            <a:r>
              <a:rPr lang="en-US" altLang="ja-JP" sz="1600" dirty="0">
                <a:latin typeface="Cooper Black" panose="0208090404030B020404" pitchFamily="18" charset="0"/>
              </a:rPr>
              <a:t> to specific transcripts for oligonucleotide-mediated </a:t>
            </a:r>
            <a:r>
              <a:rPr lang="en-US" altLang="ja-JP" sz="1600" dirty="0">
                <a:solidFill>
                  <a:srgbClr val="C00000"/>
                </a:solidFill>
                <a:latin typeface="Cooper Black" panose="0208090404030B020404" pitchFamily="18" charset="0"/>
              </a:rPr>
              <a:t>RNA</a:t>
            </a:r>
            <a:r>
              <a:rPr lang="en-US" altLang="ja-JP" sz="1600" dirty="0">
                <a:latin typeface="Cooper Black" panose="0208090404030B020404" pitchFamily="18" charset="0"/>
              </a:rPr>
              <a:t> editing</a:t>
            </a:r>
          </a:p>
          <a:p>
            <a:r>
              <a:rPr lang="en-US" altLang="ja-JP" sz="1600" dirty="0">
                <a:latin typeface="Cooper Black" panose="0208090404030B020404" pitchFamily="18" charset="0"/>
              </a:rPr>
              <a:t>LEAPER	   : leveraging editing endogenous </a:t>
            </a:r>
            <a:r>
              <a:rPr lang="en-US" altLang="ja-JP" sz="1600" dirty="0">
                <a:solidFill>
                  <a:srgbClr val="C00000"/>
                </a:solidFill>
                <a:latin typeface="Cooper Black" panose="0208090404030B020404" pitchFamily="18" charset="0"/>
              </a:rPr>
              <a:t>ADAR</a:t>
            </a:r>
            <a:r>
              <a:rPr lang="en-US" altLang="ja-JP" sz="1600" dirty="0">
                <a:latin typeface="Cooper Black" panose="0208090404030B020404" pitchFamily="18" charset="0"/>
              </a:rPr>
              <a:t> for programmable editing of </a:t>
            </a:r>
            <a:r>
              <a:rPr lang="en-US" altLang="ja-JP" sz="1600" dirty="0">
                <a:solidFill>
                  <a:srgbClr val="C00000"/>
                </a:solidFill>
                <a:latin typeface="Cooper Black" panose="0208090404030B020404" pitchFamily="18" charset="0"/>
              </a:rPr>
              <a:t>RNA</a:t>
            </a:r>
            <a:r>
              <a:rPr lang="en-US" altLang="ja-JP" sz="1600" dirty="0">
                <a:latin typeface="Cooper Black" panose="0208090404030B020404" pitchFamily="18" charset="0"/>
              </a:rPr>
              <a:t> </a:t>
            </a:r>
            <a:endParaRPr kumimoji="1" lang="ja-JP" altLang="en-US" sz="1600" dirty="0">
              <a:latin typeface="Cooper Black" panose="0208090404030B020404" pitchFamily="18" charset="0"/>
            </a:endParaRPr>
          </a:p>
        </p:txBody>
      </p:sp>
      <p:sp>
        <p:nvSpPr>
          <p:cNvPr id="5" name="テキスト ボックス 4"/>
          <p:cNvSpPr txBox="1"/>
          <p:nvPr/>
        </p:nvSpPr>
        <p:spPr>
          <a:xfrm>
            <a:off x="770020" y="5003938"/>
            <a:ext cx="8526381" cy="338554"/>
          </a:xfrm>
          <a:prstGeom prst="rect">
            <a:avLst/>
          </a:prstGeom>
          <a:noFill/>
        </p:spPr>
        <p:txBody>
          <a:bodyPr wrap="square" rtlCol="0">
            <a:spAutoFit/>
          </a:bodyPr>
          <a:lstStyle/>
          <a:p>
            <a:r>
              <a:rPr kumimoji="1" lang="en-US" altLang="ja-JP" sz="1600" dirty="0">
                <a:latin typeface="Cooper Black" panose="0208090404030B020404" pitchFamily="18" charset="0"/>
                <a:ea typeface="UD デジタル 教科書体 NK-B" panose="02020700000000000000" pitchFamily="18" charset="-128"/>
              </a:rPr>
              <a:t>ADAR</a:t>
            </a:r>
            <a:r>
              <a:rPr kumimoji="1" lang="ja-JP" altLang="en-US" sz="1600" dirty="0">
                <a:latin typeface="Cooper Black" panose="0208090404030B020404" pitchFamily="18" charset="0"/>
                <a:ea typeface="UD デジタル 教科書体 NK-B" panose="02020700000000000000" pitchFamily="18" charset="-128"/>
              </a:rPr>
              <a:t>は、</a:t>
            </a:r>
            <a:r>
              <a:rPr kumimoji="1" lang="en-US" altLang="ja-JP" sz="1600" dirty="0">
                <a:solidFill>
                  <a:srgbClr val="C00000"/>
                </a:solidFill>
                <a:latin typeface="Cooper Black" panose="0208090404030B020404" pitchFamily="18" charset="0"/>
                <a:ea typeface="UD デジタル 教科書体 NK-B" panose="02020700000000000000" pitchFamily="18" charset="-128"/>
              </a:rPr>
              <a:t>RNA</a:t>
            </a:r>
            <a:r>
              <a:rPr kumimoji="1" lang="ja-JP" altLang="en-US" sz="1600" dirty="0">
                <a:solidFill>
                  <a:srgbClr val="C00000"/>
                </a:solidFill>
                <a:latin typeface="Cooper Black" panose="0208090404030B020404" pitchFamily="18" charset="0"/>
                <a:ea typeface="UD デジタル 教科書体 NK-B" panose="02020700000000000000" pitchFamily="18" charset="-128"/>
              </a:rPr>
              <a:t>編集酵素</a:t>
            </a:r>
            <a:r>
              <a:rPr kumimoji="1" lang="ja-JP" altLang="en-US" sz="1600" dirty="0">
                <a:latin typeface="Cooper Black" panose="0208090404030B020404" pitchFamily="18" charset="0"/>
                <a:ea typeface="UD デジタル 教科書体 NK-B" panose="02020700000000000000" pitchFamily="18" charset="-128"/>
              </a:rPr>
              <a:t>（</a:t>
            </a:r>
            <a:r>
              <a:rPr kumimoji="1" lang="en-US" altLang="ja-JP" sz="1600" dirty="0">
                <a:latin typeface="Cooper Black" panose="0208090404030B020404" pitchFamily="18" charset="0"/>
                <a:ea typeface="UD デジタル 教科書体 NK-B" panose="02020700000000000000" pitchFamily="18" charset="-128"/>
              </a:rPr>
              <a:t>Adenosine deaminase acting on RNA</a:t>
            </a:r>
            <a:r>
              <a:rPr kumimoji="1" lang="ja-JP" altLang="en-US" sz="1600" dirty="0">
                <a:latin typeface="Cooper Black" panose="0208090404030B020404" pitchFamily="18" charset="0"/>
                <a:ea typeface="UD デジタル 教科書体 NK-B" panose="02020700000000000000" pitchFamily="18" charset="-128"/>
              </a:rPr>
              <a:t>）細胞内に存在する</a:t>
            </a:r>
          </a:p>
        </p:txBody>
      </p:sp>
    </p:spTree>
    <p:extLst>
      <p:ext uri="{BB962C8B-B14F-4D97-AF65-F5344CB8AC3E}">
        <p14:creationId xmlns:p14="http://schemas.microsoft.com/office/powerpoint/2010/main" val="195683715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p:cNvSpPr/>
          <p:nvPr/>
        </p:nvSpPr>
        <p:spPr>
          <a:xfrm>
            <a:off x="4849505" y="296029"/>
            <a:ext cx="2492990" cy="646331"/>
          </a:xfrm>
          <a:prstGeom prst="rect">
            <a:avLst/>
          </a:prstGeom>
        </p:spPr>
        <p:txBody>
          <a:bodyPr wrap="none">
            <a:spAutoFit/>
          </a:bodyPr>
          <a:lstStyle/>
          <a:p>
            <a:r>
              <a:rPr lang="ja-JP" altLang="en-US" sz="3600" dirty="0">
                <a:solidFill>
                  <a:schemeClr val="bg2">
                    <a:lumMod val="25000"/>
                  </a:schemeClr>
                </a:solidFill>
                <a:effectLst>
                  <a:glow rad="63500">
                    <a:schemeClr val="accent3">
                      <a:satMod val="175000"/>
                      <a:alpha val="40000"/>
                    </a:schemeClr>
                  </a:glow>
                </a:effectLst>
                <a:latin typeface="UD デジタル 教科書体 NK-B" panose="02020700000000000000" pitchFamily="18" charset="-128"/>
                <a:ea typeface="UD デジタル 教科書体 NK-B" panose="02020700000000000000" pitchFamily="18" charset="-128"/>
              </a:rPr>
              <a:t>一塩基編集</a:t>
            </a:r>
            <a:endParaRPr lang="en-US" altLang="ja-JP" sz="3600" dirty="0">
              <a:solidFill>
                <a:schemeClr val="bg2">
                  <a:lumMod val="25000"/>
                </a:schemeClr>
              </a:solidFill>
              <a:effectLst>
                <a:glow rad="63500">
                  <a:schemeClr val="accent3">
                    <a:satMod val="175000"/>
                    <a:alpha val="40000"/>
                  </a:schemeClr>
                </a:glow>
              </a:effectLst>
              <a:latin typeface="UD デジタル 教科書体 NK-B" panose="02020700000000000000" pitchFamily="18" charset="-128"/>
              <a:ea typeface="UD デジタル 教科書体 NK-B" panose="02020700000000000000" pitchFamily="18" charset="-128"/>
            </a:endParaRPr>
          </a:p>
        </p:txBody>
      </p:sp>
      <p:pic>
        <p:nvPicPr>
          <p:cNvPr id="6" name="図 5"/>
          <p:cNvPicPr>
            <a:picLocks noChangeAspect="1"/>
          </p:cNvPicPr>
          <p:nvPr/>
        </p:nvPicPr>
        <p:blipFill>
          <a:blip r:embed="rId2"/>
          <a:stretch>
            <a:fillRect/>
          </a:stretch>
        </p:blipFill>
        <p:spPr>
          <a:xfrm>
            <a:off x="805669" y="942360"/>
            <a:ext cx="10580662" cy="5773073"/>
          </a:xfrm>
          <a:prstGeom prst="rect">
            <a:avLst/>
          </a:prstGeom>
        </p:spPr>
      </p:pic>
      <p:sp>
        <p:nvSpPr>
          <p:cNvPr id="2" name="テキスト ボックス 1"/>
          <p:cNvSpPr txBox="1"/>
          <p:nvPr/>
        </p:nvSpPr>
        <p:spPr>
          <a:xfrm>
            <a:off x="8039834" y="323989"/>
            <a:ext cx="3578943" cy="646331"/>
          </a:xfrm>
          <a:prstGeom prst="rect">
            <a:avLst/>
          </a:prstGeom>
          <a:noFill/>
        </p:spPr>
        <p:txBody>
          <a:bodyPr wrap="square" rtlCol="0">
            <a:spAutoFit/>
          </a:bodyPr>
          <a:lstStyle/>
          <a:p>
            <a:pPr algn="ctr"/>
            <a:r>
              <a:rPr kumimoji="1" lang="en-US" altLang="ja-JP" b="1" dirty="0">
                <a:latin typeface="Meiryo UI" panose="020B0604030504040204" pitchFamily="50" charset="-128"/>
                <a:ea typeface="Meiryo UI" panose="020B0604030504040204" pitchFamily="50" charset="-128"/>
              </a:rPr>
              <a:t>nCas9=</a:t>
            </a:r>
            <a:r>
              <a:rPr kumimoji="1" lang="ja-JP" altLang="en-US" b="1" dirty="0">
                <a:latin typeface="Meiryo UI" panose="020B0604030504040204" pitchFamily="50" charset="-128"/>
                <a:ea typeface="Meiryo UI" panose="020B0604030504040204" pitchFamily="50" charset="-128"/>
              </a:rPr>
              <a:t>ニッカ</a:t>
            </a:r>
            <a:r>
              <a:rPr kumimoji="1" lang="en-US" altLang="ja-JP" b="1" dirty="0">
                <a:latin typeface="Meiryo UI" panose="020B0604030504040204" pitchFamily="50" charset="-128"/>
                <a:ea typeface="Meiryo UI" panose="020B0604030504040204" pitchFamily="50" charset="-128"/>
              </a:rPr>
              <a:t>―</a:t>
            </a:r>
            <a:r>
              <a:rPr kumimoji="1" lang="ja-JP" altLang="en-US" b="1" dirty="0">
                <a:latin typeface="Meiryo UI" panose="020B0604030504040204" pitchFamily="50" charset="-128"/>
                <a:ea typeface="Meiryo UI" panose="020B0604030504040204" pitchFamily="50" charset="-128"/>
              </a:rPr>
              <a:t>ゼ</a:t>
            </a:r>
            <a:r>
              <a:rPr kumimoji="1" lang="en-US" altLang="ja-JP" b="1" dirty="0">
                <a:latin typeface="Meiryo UI" panose="020B0604030504040204" pitchFamily="50" charset="-128"/>
                <a:ea typeface="Meiryo UI" panose="020B0604030504040204" pitchFamily="50" charset="-128"/>
              </a:rPr>
              <a:t>Cas9</a:t>
            </a:r>
          </a:p>
          <a:p>
            <a:pPr algn="ctr"/>
            <a:r>
              <a:rPr kumimoji="1" lang="ja-JP" altLang="en-US" b="1" dirty="0">
                <a:latin typeface="Meiryo UI" panose="020B0604030504040204" pitchFamily="50" charset="-128"/>
                <a:ea typeface="Meiryo UI" panose="020B0604030504040204" pitchFamily="50" charset="-128"/>
              </a:rPr>
              <a:t>（切断しない</a:t>
            </a:r>
            <a:r>
              <a:rPr kumimoji="1" lang="en-US" altLang="ja-JP" b="1" dirty="0" err="1">
                <a:latin typeface="Meiryo UI" panose="020B0604030504040204" pitchFamily="50" charset="-128"/>
                <a:ea typeface="Meiryo UI" panose="020B0604030504040204" pitchFamily="50" charset="-128"/>
              </a:rPr>
              <a:t>Cas</a:t>
            </a:r>
            <a:r>
              <a:rPr kumimoji="1" lang="ja-JP" altLang="en-US" b="1" dirty="0">
                <a:latin typeface="Meiryo UI" panose="020B0604030504040204" pitchFamily="50" charset="-128"/>
                <a:ea typeface="Meiryo UI" panose="020B0604030504040204" pitchFamily="50" charset="-128"/>
              </a:rPr>
              <a:t>タンパク質）</a:t>
            </a:r>
          </a:p>
        </p:txBody>
      </p:sp>
    </p:spTree>
    <p:extLst>
      <p:ext uri="{BB962C8B-B14F-4D97-AF65-F5344CB8AC3E}">
        <p14:creationId xmlns:p14="http://schemas.microsoft.com/office/powerpoint/2010/main" val="172344769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94"/>
          <p:cNvGraphicFramePr>
            <a:graphicFrameLocks noGrp="1"/>
          </p:cNvGraphicFramePr>
          <p:nvPr/>
        </p:nvGraphicFramePr>
        <p:xfrm>
          <a:off x="283285" y="521109"/>
          <a:ext cx="11542955" cy="6180299"/>
        </p:xfrm>
        <a:graphic>
          <a:graphicData uri="http://schemas.openxmlformats.org/drawingml/2006/table">
            <a:tbl>
              <a:tblPr firstRow="1" bandRow="1">
                <a:tableStyleId>{2D5ABB26-0587-4C30-8999-92F81FD0307C}</a:tableStyleId>
              </a:tblPr>
              <a:tblGrid>
                <a:gridCol w="546847">
                  <a:extLst>
                    <a:ext uri="{9D8B030D-6E8A-4147-A177-3AD203B41FA5}">
                      <a16:colId xmlns:a16="http://schemas.microsoft.com/office/drawing/2014/main" val="1808578294"/>
                    </a:ext>
                  </a:extLst>
                </a:gridCol>
                <a:gridCol w="1504277">
                  <a:extLst>
                    <a:ext uri="{9D8B030D-6E8A-4147-A177-3AD203B41FA5}">
                      <a16:colId xmlns:a16="http://schemas.microsoft.com/office/drawing/2014/main" val="20000"/>
                    </a:ext>
                  </a:extLst>
                </a:gridCol>
                <a:gridCol w="753036">
                  <a:extLst>
                    <a:ext uri="{9D8B030D-6E8A-4147-A177-3AD203B41FA5}">
                      <a16:colId xmlns:a16="http://schemas.microsoft.com/office/drawing/2014/main" val="20001"/>
                    </a:ext>
                  </a:extLst>
                </a:gridCol>
                <a:gridCol w="1237129">
                  <a:extLst>
                    <a:ext uri="{9D8B030D-6E8A-4147-A177-3AD203B41FA5}">
                      <a16:colId xmlns:a16="http://schemas.microsoft.com/office/drawing/2014/main" val="20002"/>
                    </a:ext>
                  </a:extLst>
                </a:gridCol>
                <a:gridCol w="1021977">
                  <a:extLst>
                    <a:ext uri="{9D8B030D-6E8A-4147-A177-3AD203B41FA5}">
                      <a16:colId xmlns:a16="http://schemas.microsoft.com/office/drawing/2014/main" val="20003"/>
                    </a:ext>
                  </a:extLst>
                </a:gridCol>
                <a:gridCol w="946673">
                  <a:extLst>
                    <a:ext uri="{9D8B030D-6E8A-4147-A177-3AD203B41FA5}">
                      <a16:colId xmlns:a16="http://schemas.microsoft.com/office/drawing/2014/main" val="20005"/>
                    </a:ext>
                  </a:extLst>
                </a:gridCol>
                <a:gridCol w="731520">
                  <a:extLst>
                    <a:ext uri="{9D8B030D-6E8A-4147-A177-3AD203B41FA5}">
                      <a16:colId xmlns:a16="http://schemas.microsoft.com/office/drawing/2014/main" val="20006"/>
                    </a:ext>
                  </a:extLst>
                </a:gridCol>
                <a:gridCol w="1027671">
                  <a:extLst>
                    <a:ext uri="{9D8B030D-6E8A-4147-A177-3AD203B41FA5}">
                      <a16:colId xmlns:a16="http://schemas.microsoft.com/office/drawing/2014/main" val="20007"/>
                    </a:ext>
                  </a:extLst>
                </a:gridCol>
                <a:gridCol w="1027039">
                  <a:extLst>
                    <a:ext uri="{9D8B030D-6E8A-4147-A177-3AD203B41FA5}">
                      <a16:colId xmlns:a16="http://schemas.microsoft.com/office/drawing/2014/main" val="20008"/>
                    </a:ext>
                  </a:extLst>
                </a:gridCol>
                <a:gridCol w="1047078">
                  <a:extLst>
                    <a:ext uri="{9D8B030D-6E8A-4147-A177-3AD203B41FA5}">
                      <a16:colId xmlns:a16="http://schemas.microsoft.com/office/drawing/2014/main" val="20009"/>
                    </a:ext>
                  </a:extLst>
                </a:gridCol>
                <a:gridCol w="1699708">
                  <a:extLst>
                    <a:ext uri="{9D8B030D-6E8A-4147-A177-3AD203B41FA5}">
                      <a16:colId xmlns:a16="http://schemas.microsoft.com/office/drawing/2014/main" val="20011"/>
                    </a:ext>
                  </a:extLst>
                </a:gridCol>
              </a:tblGrid>
              <a:tr h="251968">
                <a:tc rowSpan="2">
                  <a:txBody>
                    <a:bodyPr/>
                    <a:lstStyle/>
                    <a:p>
                      <a:pPr marL="0" indent="0" algn="ctr">
                        <a:lnSpc>
                          <a:spcPct val="100000"/>
                        </a:lnSpc>
                      </a:pPr>
                      <a:r>
                        <a:rPr lang="ja-JP" altLang="en-US" sz="1100" b="0" dirty="0">
                          <a:solidFill>
                            <a:schemeClr val="bg1"/>
                          </a:solidFill>
                          <a:latin typeface="Meiryo UI" panose="020B0604030504040204" pitchFamily="50" charset="-128"/>
                          <a:ea typeface="Meiryo UI" panose="020B0604030504040204" pitchFamily="50" charset="-128"/>
                          <a:cs typeface="Meiryo UI"/>
                        </a:rPr>
                        <a:t>手法</a:t>
                      </a:r>
                      <a:endParaRPr sz="1100" b="0" dirty="0">
                        <a:solidFill>
                          <a:schemeClr val="bg1"/>
                        </a:solidFill>
                        <a:latin typeface="Meiryo UI" panose="020B0604030504040204" pitchFamily="50" charset="-128"/>
                        <a:ea typeface="Meiryo UI" panose="020B0604030504040204" pitchFamily="50" charset="-128"/>
                        <a:cs typeface="Meiryo UI"/>
                      </a:endParaRPr>
                    </a:p>
                  </a:txBody>
                  <a:tcPr marL="0" marR="0" marT="2540" marB="0" anchor="ctr">
                    <a:lnL w="3175">
                      <a:solidFill>
                        <a:srgbClr val="000000"/>
                      </a:solidFill>
                      <a:prstDash val="solid"/>
                    </a:lnL>
                    <a:lnR w="3175">
                      <a:solidFill>
                        <a:srgbClr val="000000"/>
                      </a:solidFill>
                      <a:prstDash val="solid"/>
                    </a:lnR>
                    <a:lnT w="3175">
                      <a:solidFill>
                        <a:srgbClr val="000000"/>
                      </a:solidFill>
                      <a:prstDash val="solid"/>
                    </a:lnT>
                    <a:lnB w="3175" cap="flat" cmpd="sng" algn="ctr">
                      <a:solidFill>
                        <a:srgbClr val="000000"/>
                      </a:solidFill>
                      <a:prstDash val="solid"/>
                      <a:round/>
                      <a:headEnd type="none" w="med" len="med"/>
                      <a:tailEnd type="none" w="med" len="med"/>
                    </a:lnB>
                    <a:solidFill>
                      <a:srgbClr val="0070C0"/>
                    </a:solidFill>
                  </a:tcPr>
                </a:tc>
                <a:tc rowSpan="2">
                  <a:txBody>
                    <a:bodyPr/>
                    <a:lstStyle/>
                    <a:p>
                      <a:pPr marL="367030" algn="l">
                        <a:lnSpc>
                          <a:spcPct val="100000"/>
                        </a:lnSpc>
                      </a:pPr>
                      <a:r>
                        <a:rPr lang="en-US" altLang="ja-JP" sz="1100" b="0" dirty="0">
                          <a:solidFill>
                            <a:schemeClr val="bg1"/>
                          </a:solidFill>
                          <a:latin typeface="Meiryo UI" panose="020B0604030504040204" pitchFamily="50" charset="-128"/>
                          <a:ea typeface="Meiryo UI" panose="020B0604030504040204" pitchFamily="50" charset="-128"/>
                          <a:cs typeface="Meiryo UI"/>
                        </a:rPr>
                        <a:t>SARS-Cov-2</a:t>
                      </a:r>
                    </a:p>
                    <a:p>
                      <a:pPr marL="367030" algn="l">
                        <a:lnSpc>
                          <a:spcPct val="100000"/>
                        </a:lnSpc>
                      </a:pPr>
                      <a:r>
                        <a:rPr lang="en-US" altLang="ja-JP" sz="1100" b="0" baseline="0" dirty="0">
                          <a:solidFill>
                            <a:schemeClr val="bg1"/>
                          </a:solidFill>
                          <a:latin typeface="Meiryo UI" panose="020B0604030504040204" pitchFamily="50" charset="-128"/>
                          <a:ea typeface="Meiryo UI" panose="020B0604030504040204" pitchFamily="50" charset="-128"/>
                          <a:cs typeface="Meiryo UI"/>
                        </a:rPr>
                        <a:t> </a:t>
                      </a:r>
                      <a:r>
                        <a:rPr lang="ja-JP" altLang="en-US" sz="1100" b="0" dirty="0">
                          <a:solidFill>
                            <a:schemeClr val="bg1"/>
                          </a:solidFill>
                          <a:latin typeface="Meiryo UI" panose="020B0604030504040204" pitchFamily="50" charset="-128"/>
                          <a:ea typeface="Meiryo UI" panose="020B0604030504040204" pitchFamily="50" charset="-128"/>
                          <a:cs typeface="Meiryo UI"/>
                        </a:rPr>
                        <a:t>ワクチン開発</a:t>
                      </a:r>
                      <a:endParaRPr sz="1100" b="0" dirty="0">
                        <a:solidFill>
                          <a:schemeClr val="bg1"/>
                        </a:solidFill>
                        <a:latin typeface="Meiryo UI" panose="020B0604030504040204" pitchFamily="50" charset="-128"/>
                        <a:ea typeface="Meiryo UI" panose="020B0604030504040204" pitchFamily="50" charset="-128"/>
                        <a:cs typeface="Meiryo UI"/>
                      </a:endParaRPr>
                    </a:p>
                  </a:txBody>
                  <a:tcPr marL="0" marR="0" marT="2540" marB="0" anchor="ctr">
                    <a:lnL w="3175" cap="flat" cmpd="sng" algn="ctr">
                      <a:solidFill>
                        <a:srgbClr val="000000"/>
                      </a:solidFill>
                      <a:prstDash val="solid"/>
                      <a:round/>
                      <a:headEnd type="none" w="med" len="med"/>
                      <a:tailEnd type="none" w="med" len="med"/>
                    </a:lnL>
                    <a:lnR w="3175">
                      <a:solidFill>
                        <a:srgbClr val="000000"/>
                      </a:solidFill>
                      <a:prstDash val="solid"/>
                    </a:lnR>
                    <a:lnT w="3175">
                      <a:solidFill>
                        <a:srgbClr val="000000"/>
                      </a:solidFill>
                      <a:prstDash val="solid"/>
                    </a:lnT>
                    <a:lnB w="3175">
                      <a:solidFill>
                        <a:srgbClr val="000000"/>
                      </a:solidFill>
                      <a:prstDash val="solid"/>
                    </a:lnB>
                    <a:solidFill>
                      <a:srgbClr val="0070C0"/>
                    </a:solidFill>
                  </a:tcPr>
                </a:tc>
                <a:tc rowSpan="2">
                  <a:txBody>
                    <a:bodyPr/>
                    <a:lstStyle/>
                    <a:p>
                      <a:pPr marL="154305" algn="l">
                        <a:lnSpc>
                          <a:spcPct val="100000"/>
                        </a:lnSpc>
                      </a:pPr>
                      <a:r>
                        <a:rPr sz="1100" b="0" dirty="0" err="1">
                          <a:solidFill>
                            <a:schemeClr val="bg1"/>
                          </a:solidFill>
                          <a:latin typeface="Meiryo UI" panose="020B0604030504040204" pitchFamily="50" charset="-128"/>
                          <a:ea typeface="Meiryo UI" panose="020B0604030504040204" pitchFamily="50" charset="-128"/>
                          <a:cs typeface="Meiryo UI"/>
                        </a:rPr>
                        <a:t>地域</a:t>
                      </a:r>
                      <a:endParaRPr sz="1100" b="0" dirty="0">
                        <a:solidFill>
                          <a:schemeClr val="bg1"/>
                        </a:solidFill>
                        <a:latin typeface="Meiryo UI" panose="020B0604030504040204" pitchFamily="50" charset="-128"/>
                        <a:ea typeface="Meiryo UI" panose="020B0604030504040204" pitchFamily="50" charset="-128"/>
                        <a:cs typeface="Meiryo UI"/>
                      </a:endParaRPr>
                    </a:p>
                  </a:txBody>
                  <a:tcPr marL="0" marR="0" marT="2540" marB="0" anchor="ctr">
                    <a:lnL w="3175">
                      <a:solidFill>
                        <a:srgbClr val="000000"/>
                      </a:solidFill>
                      <a:prstDash val="solid"/>
                    </a:lnL>
                    <a:lnR w="3175">
                      <a:solidFill>
                        <a:srgbClr val="000000"/>
                      </a:solidFill>
                      <a:prstDash val="solid"/>
                    </a:lnR>
                    <a:lnT w="3175">
                      <a:solidFill>
                        <a:srgbClr val="000000"/>
                      </a:solidFill>
                      <a:prstDash val="solid"/>
                    </a:lnT>
                    <a:lnB w="3175">
                      <a:solidFill>
                        <a:srgbClr val="000000"/>
                      </a:solidFill>
                      <a:prstDash val="solid"/>
                    </a:lnB>
                    <a:solidFill>
                      <a:srgbClr val="0070C0"/>
                    </a:solidFill>
                  </a:tcPr>
                </a:tc>
                <a:tc rowSpan="2">
                  <a:txBody>
                    <a:bodyPr/>
                    <a:lstStyle/>
                    <a:p>
                      <a:pPr marL="239395" algn="l">
                        <a:lnSpc>
                          <a:spcPct val="100000"/>
                        </a:lnSpc>
                      </a:pPr>
                      <a:r>
                        <a:rPr lang="ja-JP" altLang="en-US" sz="1100" b="0" dirty="0">
                          <a:solidFill>
                            <a:schemeClr val="bg1"/>
                          </a:solidFill>
                          <a:latin typeface="Meiryo UI" panose="020B0604030504040204" pitchFamily="50" charset="-128"/>
                          <a:ea typeface="Meiryo UI" panose="020B0604030504040204" pitchFamily="50" charset="-128"/>
                          <a:cs typeface="Meiryo UI"/>
                        </a:rPr>
                        <a:t>ワクチン型</a:t>
                      </a:r>
                      <a:endParaRPr sz="1100" b="0" dirty="0">
                        <a:solidFill>
                          <a:schemeClr val="bg1"/>
                        </a:solidFill>
                        <a:latin typeface="Meiryo UI" panose="020B0604030504040204" pitchFamily="50" charset="-128"/>
                        <a:ea typeface="Meiryo UI" panose="020B0604030504040204" pitchFamily="50" charset="-128"/>
                        <a:cs typeface="Meiryo UI"/>
                      </a:endParaRPr>
                    </a:p>
                  </a:txBody>
                  <a:tcPr marL="0" marR="0" marT="2540" marB="0" anchor="ctr">
                    <a:lnL w="3175">
                      <a:solidFill>
                        <a:srgbClr val="000000"/>
                      </a:solidFill>
                      <a:prstDash val="solid"/>
                    </a:lnL>
                    <a:lnR w="3175">
                      <a:solidFill>
                        <a:srgbClr val="000000"/>
                      </a:solidFill>
                      <a:prstDash val="solid"/>
                    </a:lnR>
                    <a:lnT w="3175">
                      <a:solidFill>
                        <a:srgbClr val="000000"/>
                      </a:solidFill>
                      <a:prstDash val="solid"/>
                    </a:lnT>
                    <a:lnB w="3175">
                      <a:solidFill>
                        <a:srgbClr val="000000"/>
                      </a:solidFill>
                      <a:prstDash val="solid"/>
                    </a:lnB>
                    <a:solidFill>
                      <a:srgbClr val="0070C0"/>
                    </a:solidFill>
                  </a:tcPr>
                </a:tc>
                <a:tc rowSpan="2">
                  <a:txBody>
                    <a:bodyPr/>
                    <a:lstStyle/>
                    <a:p>
                      <a:pPr marL="0" marR="83185" indent="0" algn="ctr">
                        <a:lnSpc>
                          <a:spcPct val="100000"/>
                        </a:lnSpc>
                        <a:spcBef>
                          <a:spcPts val="795"/>
                        </a:spcBef>
                      </a:pPr>
                      <a:r>
                        <a:rPr lang="ja-JP" altLang="en-US" sz="1100" b="0" dirty="0">
                          <a:solidFill>
                            <a:schemeClr val="bg1"/>
                          </a:solidFill>
                          <a:latin typeface="Meiryo UI" panose="020B0604030504040204" pitchFamily="50" charset="-128"/>
                          <a:ea typeface="Meiryo UI" panose="020B0604030504040204" pitchFamily="50" charset="-128"/>
                          <a:cs typeface="Meiryo UI"/>
                        </a:rPr>
                        <a:t>開</a:t>
                      </a:r>
                      <a:r>
                        <a:rPr sz="1100" b="0" dirty="0" err="1">
                          <a:solidFill>
                            <a:schemeClr val="bg1"/>
                          </a:solidFill>
                          <a:latin typeface="Meiryo UI" panose="020B0604030504040204" pitchFamily="50" charset="-128"/>
                          <a:ea typeface="Meiryo UI" panose="020B0604030504040204" pitchFamily="50" charset="-128"/>
                          <a:cs typeface="Meiryo UI"/>
                        </a:rPr>
                        <a:t>発コード</a:t>
                      </a:r>
                      <a:endParaRPr sz="1100" b="0" dirty="0">
                        <a:solidFill>
                          <a:schemeClr val="bg1"/>
                        </a:solidFill>
                        <a:latin typeface="Meiryo UI" panose="020B0604030504040204" pitchFamily="50" charset="-128"/>
                        <a:ea typeface="Meiryo UI" panose="020B0604030504040204" pitchFamily="50" charset="-128"/>
                        <a:cs typeface="Meiryo UI"/>
                      </a:endParaRPr>
                    </a:p>
                  </a:txBody>
                  <a:tcPr marL="0" marR="0" marT="100965" marB="0" anchor="ctr">
                    <a:lnL w="3175">
                      <a:solidFill>
                        <a:srgbClr val="000000"/>
                      </a:solidFill>
                      <a:prstDash val="solid"/>
                    </a:lnL>
                    <a:lnR w="3175">
                      <a:solidFill>
                        <a:srgbClr val="000000"/>
                      </a:solidFill>
                      <a:prstDash val="solid"/>
                    </a:lnR>
                    <a:lnT w="3175">
                      <a:solidFill>
                        <a:srgbClr val="000000"/>
                      </a:solidFill>
                      <a:prstDash val="solid"/>
                    </a:lnT>
                    <a:lnB w="3175">
                      <a:solidFill>
                        <a:srgbClr val="000000"/>
                      </a:solidFill>
                      <a:prstDash val="solid"/>
                    </a:lnB>
                    <a:solidFill>
                      <a:srgbClr val="0070C0"/>
                    </a:solidFill>
                  </a:tcPr>
                </a:tc>
                <a:tc rowSpan="2">
                  <a:txBody>
                    <a:bodyPr/>
                    <a:lstStyle/>
                    <a:p>
                      <a:pPr marL="0" indent="0" algn="ctr">
                        <a:lnSpc>
                          <a:spcPct val="100000"/>
                        </a:lnSpc>
                      </a:pPr>
                      <a:r>
                        <a:rPr sz="1100" b="0" dirty="0" err="1">
                          <a:solidFill>
                            <a:schemeClr val="bg1"/>
                          </a:solidFill>
                          <a:latin typeface="Meiryo UI" panose="020B0604030504040204" pitchFamily="50" charset="-128"/>
                          <a:ea typeface="Meiryo UI" panose="020B0604030504040204" pitchFamily="50" charset="-128"/>
                          <a:cs typeface="Meiryo UI"/>
                        </a:rPr>
                        <a:t>基礎研究</a:t>
                      </a:r>
                      <a:endParaRPr sz="1100" b="0" dirty="0">
                        <a:solidFill>
                          <a:schemeClr val="bg1"/>
                        </a:solidFill>
                        <a:latin typeface="Meiryo UI" panose="020B0604030504040204" pitchFamily="50" charset="-128"/>
                        <a:ea typeface="Meiryo UI" panose="020B0604030504040204" pitchFamily="50" charset="-128"/>
                        <a:cs typeface="Meiryo UI"/>
                      </a:endParaRPr>
                    </a:p>
                  </a:txBody>
                  <a:tcPr marL="0" marR="0" marT="2540" marB="0" anchor="ctr">
                    <a:lnL w="3175" cap="flat" cmpd="sng" algn="ctr">
                      <a:solidFill>
                        <a:srgbClr val="000000"/>
                      </a:solidFill>
                      <a:prstDash val="solid"/>
                      <a:round/>
                      <a:headEnd type="none" w="med" len="med"/>
                      <a:tailEnd type="none" w="med" len="med"/>
                    </a:lnL>
                    <a:lnR w="3175">
                      <a:solidFill>
                        <a:srgbClr val="000000"/>
                      </a:solidFill>
                      <a:prstDash val="solid"/>
                    </a:lnR>
                    <a:lnT w="3175">
                      <a:solidFill>
                        <a:srgbClr val="000000"/>
                      </a:solidFill>
                      <a:prstDash val="solid"/>
                    </a:lnT>
                    <a:lnB w="3175" cap="flat" cmpd="sng" algn="ctr">
                      <a:solidFill>
                        <a:srgbClr val="000000"/>
                      </a:solidFill>
                      <a:prstDash val="solid"/>
                      <a:round/>
                      <a:headEnd type="none" w="med" len="med"/>
                      <a:tailEnd type="none" w="med" len="med"/>
                    </a:lnB>
                    <a:solidFill>
                      <a:srgbClr val="0070C0"/>
                    </a:solidFill>
                  </a:tcPr>
                </a:tc>
                <a:tc rowSpan="2">
                  <a:txBody>
                    <a:bodyPr/>
                    <a:lstStyle/>
                    <a:p>
                      <a:pPr marL="0" marR="123189" indent="0" algn="ctr">
                        <a:lnSpc>
                          <a:spcPct val="100000"/>
                        </a:lnSpc>
                        <a:spcBef>
                          <a:spcPts val="795"/>
                        </a:spcBef>
                      </a:pPr>
                      <a:r>
                        <a:rPr lang="ja-JP" altLang="en-US" sz="1100" b="0" dirty="0">
                          <a:solidFill>
                            <a:schemeClr val="bg1"/>
                          </a:solidFill>
                          <a:latin typeface="Meiryo UI" panose="020B0604030504040204" pitchFamily="50" charset="-128"/>
                          <a:ea typeface="Meiryo UI" panose="020B0604030504040204" pitchFamily="50" charset="-128"/>
                          <a:cs typeface="Meiryo UI"/>
                        </a:rPr>
                        <a:t>前</a:t>
                      </a:r>
                      <a:r>
                        <a:rPr sz="1100" b="0" dirty="0" err="1">
                          <a:solidFill>
                            <a:schemeClr val="bg1"/>
                          </a:solidFill>
                          <a:latin typeface="Meiryo UI" panose="020B0604030504040204" pitchFamily="50" charset="-128"/>
                          <a:ea typeface="Meiryo UI" panose="020B0604030504040204" pitchFamily="50" charset="-128"/>
                          <a:cs typeface="Meiryo UI"/>
                        </a:rPr>
                        <a:t>臨床</a:t>
                      </a:r>
                      <a:br>
                        <a:rPr lang="en-US" sz="1100" b="0" dirty="0">
                          <a:solidFill>
                            <a:schemeClr val="bg1"/>
                          </a:solidFill>
                          <a:latin typeface="Meiryo UI" panose="020B0604030504040204" pitchFamily="50" charset="-128"/>
                          <a:ea typeface="Meiryo UI" panose="020B0604030504040204" pitchFamily="50" charset="-128"/>
                          <a:cs typeface="Meiryo UI"/>
                        </a:rPr>
                      </a:br>
                      <a:r>
                        <a:rPr sz="1100" b="0" dirty="0" err="1">
                          <a:solidFill>
                            <a:schemeClr val="bg1"/>
                          </a:solidFill>
                          <a:latin typeface="Meiryo UI" panose="020B0604030504040204" pitchFamily="50" charset="-128"/>
                          <a:ea typeface="Meiryo UI" panose="020B0604030504040204" pitchFamily="50" charset="-128"/>
                          <a:cs typeface="Meiryo UI"/>
                        </a:rPr>
                        <a:t>試験</a:t>
                      </a:r>
                      <a:endParaRPr sz="1100" b="0" dirty="0">
                        <a:solidFill>
                          <a:schemeClr val="bg1"/>
                        </a:solidFill>
                        <a:latin typeface="Meiryo UI" panose="020B0604030504040204" pitchFamily="50" charset="-128"/>
                        <a:ea typeface="Meiryo UI" panose="020B0604030504040204" pitchFamily="50" charset="-128"/>
                        <a:cs typeface="Meiryo UI"/>
                      </a:endParaRPr>
                    </a:p>
                  </a:txBody>
                  <a:tcPr marL="0" marR="0" marT="100965" marB="0">
                    <a:lnL w="3175">
                      <a:solidFill>
                        <a:srgbClr val="000000"/>
                      </a:solidFill>
                      <a:prstDash val="solid"/>
                    </a:lnL>
                    <a:lnR w="3175">
                      <a:solidFill>
                        <a:srgbClr val="000000"/>
                      </a:solidFill>
                      <a:prstDash val="solid"/>
                    </a:lnR>
                    <a:lnT w="3175">
                      <a:solidFill>
                        <a:srgbClr val="000000"/>
                      </a:solidFill>
                      <a:prstDash val="solid"/>
                    </a:lnT>
                    <a:lnB w="3175">
                      <a:solidFill>
                        <a:srgbClr val="000000"/>
                      </a:solidFill>
                      <a:prstDash val="solid"/>
                    </a:lnB>
                    <a:solidFill>
                      <a:srgbClr val="0070C0"/>
                    </a:solidFill>
                  </a:tcPr>
                </a:tc>
                <a:tc gridSpan="3">
                  <a:txBody>
                    <a:bodyPr/>
                    <a:lstStyle/>
                    <a:p>
                      <a:pPr marL="0" marR="140335" indent="0" algn="ctr">
                        <a:lnSpc>
                          <a:spcPct val="100000"/>
                        </a:lnSpc>
                        <a:spcBef>
                          <a:spcPts val="395"/>
                        </a:spcBef>
                      </a:pPr>
                      <a:r>
                        <a:rPr sz="1100" b="0" dirty="0" err="1">
                          <a:solidFill>
                            <a:srgbClr val="FFFFFF"/>
                          </a:solidFill>
                          <a:latin typeface="Meiryo UI" panose="020B0604030504040204" pitchFamily="50" charset="-128"/>
                          <a:ea typeface="Meiryo UI" panose="020B0604030504040204" pitchFamily="50" charset="-128"/>
                          <a:cs typeface="Meiryo UI"/>
                        </a:rPr>
                        <a:t>臨床試験（治験</a:t>
                      </a:r>
                      <a:r>
                        <a:rPr sz="1100" b="0" dirty="0">
                          <a:solidFill>
                            <a:srgbClr val="FFFFFF"/>
                          </a:solidFill>
                          <a:latin typeface="Meiryo UI" panose="020B0604030504040204" pitchFamily="50" charset="-128"/>
                          <a:ea typeface="Meiryo UI" panose="020B0604030504040204" pitchFamily="50" charset="-128"/>
                          <a:cs typeface="Meiryo UI"/>
                        </a:rPr>
                        <a:t>）</a:t>
                      </a:r>
                      <a:endParaRPr sz="1100" b="0" dirty="0">
                        <a:latin typeface="Meiryo UI" panose="020B0604030504040204" pitchFamily="50" charset="-128"/>
                        <a:ea typeface="Meiryo UI" panose="020B0604030504040204" pitchFamily="50" charset="-128"/>
                        <a:cs typeface="Meiryo UI"/>
                      </a:endParaRPr>
                    </a:p>
                  </a:txBody>
                  <a:tcPr marL="0" marR="0" marT="50165" marB="0">
                    <a:lnL w="3175">
                      <a:solidFill>
                        <a:srgbClr val="000000"/>
                      </a:solidFill>
                      <a:prstDash val="solid"/>
                    </a:lnL>
                    <a:lnR w="3175">
                      <a:solidFill>
                        <a:srgbClr val="000000"/>
                      </a:solidFill>
                      <a:prstDash val="solid"/>
                    </a:lnR>
                    <a:lnT w="3175">
                      <a:solidFill>
                        <a:srgbClr val="000000"/>
                      </a:solidFill>
                      <a:prstDash val="solid"/>
                    </a:lnT>
                    <a:lnB w="3175">
                      <a:solidFill>
                        <a:srgbClr val="000000"/>
                      </a:solidFill>
                      <a:prstDash val="solid"/>
                    </a:lnB>
                    <a:solidFill>
                      <a:srgbClr val="389DC7"/>
                    </a:solidFill>
                  </a:tcPr>
                </a:tc>
                <a:tc hMerge="1">
                  <a:txBody>
                    <a:bodyPr/>
                    <a:lstStyle/>
                    <a:p>
                      <a:endParaRPr/>
                    </a:p>
                  </a:txBody>
                  <a:tcPr marL="0" marR="0" marT="0" marB="0"/>
                </a:tc>
                <a:tc hMerge="1">
                  <a:txBody>
                    <a:bodyPr/>
                    <a:lstStyle/>
                    <a:p>
                      <a:endParaRPr/>
                    </a:p>
                  </a:txBody>
                  <a:tcPr marL="0" marR="0" marT="0" marB="0"/>
                </a:tc>
                <a:tc rowSpan="2">
                  <a:txBody>
                    <a:bodyPr/>
                    <a:lstStyle/>
                    <a:p>
                      <a:pPr marL="0" indent="0" algn="ctr">
                        <a:lnSpc>
                          <a:spcPct val="100000"/>
                        </a:lnSpc>
                      </a:pPr>
                      <a:r>
                        <a:rPr lang="ja-JP" altLang="en-US" sz="1100" b="0" dirty="0">
                          <a:solidFill>
                            <a:schemeClr val="bg1"/>
                          </a:solidFill>
                          <a:latin typeface="Meiryo UI" panose="020B0604030504040204" pitchFamily="50" charset="-128"/>
                          <a:ea typeface="Meiryo UI" panose="020B0604030504040204" pitchFamily="50" charset="-128"/>
                          <a:cs typeface="Meiryo UI"/>
                        </a:rPr>
                        <a:t>備考</a:t>
                      </a:r>
                      <a:endParaRPr sz="1100" b="0" dirty="0">
                        <a:solidFill>
                          <a:schemeClr val="bg1"/>
                        </a:solidFill>
                        <a:latin typeface="Meiryo UI" panose="020B0604030504040204" pitchFamily="50" charset="-128"/>
                        <a:ea typeface="Meiryo UI" panose="020B0604030504040204" pitchFamily="50" charset="-128"/>
                        <a:cs typeface="Meiryo UI"/>
                      </a:endParaRPr>
                    </a:p>
                  </a:txBody>
                  <a:tcPr marL="0" marR="0" marT="2540" marB="0" anchor="ctr">
                    <a:lnL w="3175" cap="flat" cmpd="sng" algn="ctr">
                      <a:solidFill>
                        <a:srgbClr val="000000"/>
                      </a:solidFill>
                      <a:prstDash val="solid"/>
                      <a:round/>
                      <a:headEnd type="none" w="med" len="med"/>
                      <a:tailEnd type="none" w="med" len="med"/>
                    </a:lnL>
                    <a:lnR w="3175">
                      <a:solidFill>
                        <a:srgbClr val="000000"/>
                      </a:solidFill>
                      <a:prstDash val="solid"/>
                    </a:lnR>
                    <a:lnT w="3175">
                      <a:solidFill>
                        <a:srgbClr val="000000"/>
                      </a:solidFill>
                      <a:prstDash val="solid"/>
                    </a:lnT>
                    <a:lnB w="3175" cap="flat" cmpd="sng" algn="ctr">
                      <a:solidFill>
                        <a:srgbClr val="000000"/>
                      </a:solidFill>
                      <a:prstDash val="solid"/>
                      <a:round/>
                      <a:headEnd type="none" w="med" len="med"/>
                      <a:tailEnd type="none" w="med" len="med"/>
                    </a:lnB>
                    <a:solidFill>
                      <a:srgbClr val="0070C0"/>
                    </a:solidFill>
                  </a:tcPr>
                </a:tc>
                <a:extLst>
                  <a:ext uri="{0D108BD9-81ED-4DB2-BD59-A6C34878D82A}">
                    <a16:rowId xmlns:a16="http://schemas.microsoft.com/office/drawing/2014/main" val="10000"/>
                  </a:ext>
                </a:extLst>
              </a:tr>
              <a:tr h="270255">
                <a:tc vMerge="1">
                  <a:txBody>
                    <a:bodyPr/>
                    <a:lstStyle/>
                    <a:p>
                      <a:endParaRPr kumimoji="1" lang="ja-JP" altLang="en-US"/>
                    </a:p>
                  </a:txBody>
                  <a:tcPr/>
                </a:tc>
                <a:tc vMerge="1">
                  <a:txBody>
                    <a:bodyPr/>
                    <a:lstStyle/>
                    <a:p>
                      <a:endParaRPr/>
                    </a:p>
                  </a:txBody>
                  <a:tcPr marL="0" marR="0" marT="2540" marB="0">
                    <a:lnL w="3175">
                      <a:solidFill>
                        <a:srgbClr val="000000"/>
                      </a:solidFill>
                      <a:prstDash val="solid"/>
                    </a:lnL>
                    <a:lnR w="3175">
                      <a:solidFill>
                        <a:srgbClr val="000000"/>
                      </a:solidFill>
                      <a:prstDash val="solid"/>
                    </a:lnR>
                    <a:lnT w="3175">
                      <a:solidFill>
                        <a:srgbClr val="000000"/>
                      </a:solidFill>
                      <a:prstDash val="solid"/>
                    </a:lnT>
                    <a:lnB w="3175">
                      <a:solidFill>
                        <a:srgbClr val="000000"/>
                      </a:solidFill>
                      <a:prstDash val="solid"/>
                    </a:lnB>
                    <a:solidFill>
                      <a:srgbClr val="389DC7"/>
                    </a:solidFill>
                  </a:tcPr>
                </a:tc>
                <a:tc vMerge="1">
                  <a:txBody>
                    <a:bodyPr/>
                    <a:lstStyle/>
                    <a:p>
                      <a:endParaRPr/>
                    </a:p>
                  </a:txBody>
                  <a:tcPr marL="0" marR="0" marT="2540" marB="0">
                    <a:lnL w="3175">
                      <a:solidFill>
                        <a:srgbClr val="000000"/>
                      </a:solidFill>
                      <a:prstDash val="solid"/>
                    </a:lnL>
                    <a:lnR w="3175">
                      <a:solidFill>
                        <a:srgbClr val="000000"/>
                      </a:solidFill>
                      <a:prstDash val="solid"/>
                    </a:lnR>
                    <a:lnT w="3175">
                      <a:solidFill>
                        <a:srgbClr val="000000"/>
                      </a:solidFill>
                      <a:prstDash val="solid"/>
                    </a:lnT>
                    <a:lnB w="3175">
                      <a:solidFill>
                        <a:srgbClr val="000000"/>
                      </a:solidFill>
                      <a:prstDash val="solid"/>
                    </a:lnB>
                    <a:solidFill>
                      <a:srgbClr val="389DC7"/>
                    </a:solidFill>
                  </a:tcPr>
                </a:tc>
                <a:tc vMerge="1">
                  <a:txBody>
                    <a:bodyPr/>
                    <a:lstStyle/>
                    <a:p>
                      <a:endParaRPr/>
                    </a:p>
                  </a:txBody>
                  <a:tcPr marL="0" marR="0" marT="2540" marB="0">
                    <a:lnL w="3175">
                      <a:solidFill>
                        <a:srgbClr val="000000"/>
                      </a:solidFill>
                      <a:prstDash val="solid"/>
                    </a:lnL>
                    <a:lnR w="3175">
                      <a:solidFill>
                        <a:srgbClr val="000000"/>
                      </a:solidFill>
                      <a:prstDash val="solid"/>
                    </a:lnR>
                    <a:lnT w="3175">
                      <a:solidFill>
                        <a:srgbClr val="000000"/>
                      </a:solidFill>
                      <a:prstDash val="solid"/>
                    </a:lnT>
                    <a:lnB w="3175">
                      <a:solidFill>
                        <a:srgbClr val="000000"/>
                      </a:solidFill>
                      <a:prstDash val="solid"/>
                    </a:lnB>
                    <a:solidFill>
                      <a:srgbClr val="389DC7"/>
                    </a:solidFill>
                  </a:tcPr>
                </a:tc>
                <a:tc vMerge="1">
                  <a:txBody>
                    <a:bodyPr/>
                    <a:lstStyle/>
                    <a:p>
                      <a:endParaRPr/>
                    </a:p>
                  </a:txBody>
                  <a:tcPr marL="0" marR="0" marT="100965" marB="0">
                    <a:lnL w="3175">
                      <a:solidFill>
                        <a:srgbClr val="000000"/>
                      </a:solidFill>
                      <a:prstDash val="solid"/>
                    </a:lnL>
                    <a:lnR w="3175">
                      <a:solidFill>
                        <a:srgbClr val="000000"/>
                      </a:solidFill>
                      <a:prstDash val="solid"/>
                    </a:lnR>
                    <a:lnT w="3175">
                      <a:solidFill>
                        <a:srgbClr val="000000"/>
                      </a:solidFill>
                      <a:prstDash val="solid"/>
                    </a:lnT>
                    <a:lnB w="3175">
                      <a:solidFill>
                        <a:srgbClr val="000000"/>
                      </a:solidFill>
                      <a:prstDash val="solid"/>
                    </a:lnB>
                    <a:solidFill>
                      <a:srgbClr val="389DC7"/>
                    </a:solidFill>
                  </a:tcPr>
                </a:tc>
                <a:tc vMerge="1">
                  <a:txBody>
                    <a:bodyPr/>
                    <a:lstStyle/>
                    <a:p>
                      <a:endParaRPr/>
                    </a:p>
                  </a:txBody>
                  <a:tcPr marL="0" marR="0" marT="2540" marB="0">
                    <a:lnL w="3175">
                      <a:solidFill>
                        <a:srgbClr val="000000"/>
                      </a:solidFill>
                      <a:prstDash val="solid"/>
                    </a:lnL>
                    <a:lnR w="3175">
                      <a:solidFill>
                        <a:srgbClr val="000000"/>
                      </a:solidFill>
                      <a:prstDash val="solid"/>
                    </a:lnR>
                    <a:lnT w="3175">
                      <a:solidFill>
                        <a:srgbClr val="000000"/>
                      </a:solidFill>
                      <a:prstDash val="solid"/>
                    </a:lnT>
                    <a:lnB w="3175">
                      <a:solidFill>
                        <a:srgbClr val="000000"/>
                      </a:solidFill>
                      <a:prstDash val="solid"/>
                    </a:lnB>
                    <a:solidFill>
                      <a:srgbClr val="389DC7"/>
                    </a:solidFill>
                  </a:tcPr>
                </a:tc>
                <a:tc vMerge="1">
                  <a:txBody>
                    <a:bodyPr/>
                    <a:lstStyle/>
                    <a:p>
                      <a:endParaRPr/>
                    </a:p>
                  </a:txBody>
                  <a:tcPr marL="0" marR="0" marT="100965" marB="0">
                    <a:lnL w="3175">
                      <a:solidFill>
                        <a:srgbClr val="000000"/>
                      </a:solidFill>
                      <a:prstDash val="solid"/>
                    </a:lnL>
                    <a:lnR w="3175">
                      <a:solidFill>
                        <a:srgbClr val="000000"/>
                      </a:solidFill>
                      <a:prstDash val="solid"/>
                    </a:lnR>
                    <a:lnT w="3175">
                      <a:solidFill>
                        <a:srgbClr val="000000"/>
                      </a:solidFill>
                      <a:prstDash val="solid"/>
                    </a:lnT>
                    <a:lnB w="3175">
                      <a:solidFill>
                        <a:srgbClr val="000000"/>
                      </a:solidFill>
                      <a:prstDash val="solid"/>
                    </a:lnB>
                    <a:solidFill>
                      <a:srgbClr val="389DC7"/>
                    </a:solidFill>
                  </a:tcPr>
                </a:tc>
                <a:tc>
                  <a:txBody>
                    <a:bodyPr/>
                    <a:lstStyle/>
                    <a:p>
                      <a:pPr marL="0" marR="12065" indent="0" algn="ctr">
                        <a:lnSpc>
                          <a:spcPct val="100000"/>
                        </a:lnSpc>
                        <a:spcBef>
                          <a:spcPts val="465"/>
                        </a:spcBef>
                      </a:pPr>
                      <a:r>
                        <a:rPr sz="1100" b="0" dirty="0">
                          <a:solidFill>
                            <a:schemeClr val="bg1"/>
                          </a:solidFill>
                          <a:latin typeface="Meiryo UI" panose="020B0604030504040204" pitchFamily="50" charset="-128"/>
                          <a:ea typeface="Meiryo UI" panose="020B0604030504040204" pitchFamily="50" charset="-128"/>
                          <a:cs typeface="Meiryo UI"/>
                        </a:rPr>
                        <a:t>第Ⅰ相</a:t>
                      </a:r>
                    </a:p>
                  </a:txBody>
                  <a:tcPr marL="0" marR="0" marT="59055" marB="0" anchor="ctr">
                    <a:lnL w="3175">
                      <a:solidFill>
                        <a:srgbClr val="000000"/>
                      </a:solidFill>
                      <a:prstDash val="solid"/>
                    </a:lnL>
                    <a:lnR w="3175">
                      <a:solidFill>
                        <a:srgbClr val="000000"/>
                      </a:solidFill>
                      <a:prstDash val="solid"/>
                    </a:lnR>
                    <a:lnT w="3175">
                      <a:solidFill>
                        <a:srgbClr val="000000"/>
                      </a:solidFill>
                      <a:prstDash val="solid"/>
                    </a:lnT>
                    <a:lnB w="3175">
                      <a:solidFill>
                        <a:srgbClr val="000000"/>
                      </a:solidFill>
                      <a:prstDash val="solid"/>
                    </a:lnB>
                    <a:solidFill>
                      <a:srgbClr val="0070C0"/>
                    </a:solidFill>
                  </a:tcPr>
                </a:tc>
                <a:tc>
                  <a:txBody>
                    <a:bodyPr/>
                    <a:lstStyle/>
                    <a:p>
                      <a:pPr marL="0" marR="85090" indent="0" algn="ctr">
                        <a:lnSpc>
                          <a:spcPct val="100000"/>
                        </a:lnSpc>
                        <a:spcBef>
                          <a:spcPts val="465"/>
                        </a:spcBef>
                      </a:pPr>
                      <a:r>
                        <a:rPr sz="1100" b="0" dirty="0">
                          <a:solidFill>
                            <a:schemeClr val="bg1"/>
                          </a:solidFill>
                          <a:latin typeface="Meiryo UI" panose="020B0604030504040204" pitchFamily="50" charset="-128"/>
                          <a:ea typeface="Meiryo UI" panose="020B0604030504040204" pitchFamily="50" charset="-128"/>
                          <a:cs typeface="Meiryo UI"/>
                        </a:rPr>
                        <a:t>第Ⅱ相</a:t>
                      </a:r>
                    </a:p>
                  </a:txBody>
                  <a:tcPr marL="0" marR="0" marT="59055" marB="0" anchor="ctr">
                    <a:lnL w="3175">
                      <a:solidFill>
                        <a:srgbClr val="000000"/>
                      </a:solidFill>
                      <a:prstDash val="solid"/>
                    </a:lnL>
                    <a:lnR w="3175">
                      <a:solidFill>
                        <a:srgbClr val="000000"/>
                      </a:solidFill>
                      <a:prstDash val="solid"/>
                    </a:lnR>
                    <a:lnT w="3175">
                      <a:solidFill>
                        <a:srgbClr val="000000"/>
                      </a:solidFill>
                      <a:prstDash val="solid"/>
                    </a:lnT>
                    <a:lnB w="3175">
                      <a:solidFill>
                        <a:srgbClr val="000000"/>
                      </a:solidFill>
                      <a:prstDash val="solid"/>
                    </a:lnB>
                    <a:solidFill>
                      <a:srgbClr val="0070C0"/>
                    </a:solidFill>
                  </a:tcPr>
                </a:tc>
                <a:tc>
                  <a:txBody>
                    <a:bodyPr/>
                    <a:lstStyle/>
                    <a:p>
                      <a:pPr marL="0" marR="140335" indent="0" algn="ctr">
                        <a:lnSpc>
                          <a:spcPct val="100000"/>
                        </a:lnSpc>
                        <a:spcBef>
                          <a:spcPts val="465"/>
                        </a:spcBef>
                      </a:pPr>
                      <a:r>
                        <a:rPr sz="1100" b="0" dirty="0">
                          <a:solidFill>
                            <a:schemeClr val="bg1"/>
                          </a:solidFill>
                          <a:latin typeface="Meiryo UI" panose="020B0604030504040204" pitchFamily="50" charset="-128"/>
                          <a:ea typeface="Meiryo UI" panose="020B0604030504040204" pitchFamily="50" charset="-128"/>
                          <a:cs typeface="Meiryo UI"/>
                        </a:rPr>
                        <a:t>第Ⅲ相</a:t>
                      </a:r>
                    </a:p>
                  </a:txBody>
                  <a:tcPr marL="0" marR="0" marT="59055" marB="0" anchor="ctr">
                    <a:lnL w="3175">
                      <a:solidFill>
                        <a:srgbClr val="000000"/>
                      </a:solidFill>
                      <a:prstDash val="solid"/>
                    </a:lnL>
                    <a:lnR w="3175">
                      <a:solidFill>
                        <a:srgbClr val="000000"/>
                      </a:solidFill>
                      <a:prstDash val="solid"/>
                    </a:lnR>
                    <a:lnT w="3175">
                      <a:solidFill>
                        <a:srgbClr val="000000"/>
                      </a:solidFill>
                      <a:prstDash val="solid"/>
                    </a:lnT>
                    <a:lnB w="3175">
                      <a:solidFill>
                        <a:srgbClr val="000000"/>
                      </a:solidFill>
                      <a:prstDash val="solid"/>
                    </a:lnB>
                    <a:solidFill>
                      <a:srgbClr val="0070C0"/>
                    </a:solidFill>
                  </a:tcPr>
                </a:tc>
                <a:tc vMerge="1">
                  <a:txBody>
                    <a:bodyPr/>
                    <a:lstStyle/>
                    <a:p>
                      <a:endParaRPr/>
                    </a:p>
                  </a:txBody>
                  <a:tcPr marL="0" marR="0" marT="2540" marB="0">
                    <a:lnL w="3175">
                      <a:solidFill>
                        <a:srgbClr val="000000"/>
                      </a:solidFill>
                      <a:prstDash val="solid"/>
                    </a:lnL>
                    <a:lnR w="3175">
                      <a:solidFill>
                        <a:srgbClr val="000000"/>
                      </a:solidFill>
                      <a:prstDash val="solid"/>
                    </a:lnR>
                    <a:lnT w="3175">
                      <a:solidFill>
                        <a:srgbClr val="000000"/>
                      </a:solidFill>
                      <a:prstDash val="solid"/>
                    </a:lnT>
                    <a:lnB w="3175">
                      <a:solidFill>
                        <a:srgbClr val="000000"/>
                      </a:solidFill>
                      <a:prstDash val="solid"/>
                    </a:lnB>
                    <a:solidFill>
                      <a:srgbClr val="389DC7"/>
                    </a:solidFill>
                  </a:tcPr>
                </a:tc>
                <a:extLst>
                  <a:ext uri="{0D108BD9-81ED-4DB2-BD59-A6C34878D82A}">
                    <a16:rowId xmlns:a16="http://schemas.microsoft.com/office/drawing/2014/main" val="10001"/>
                  </a:ext>
                </a:extLst>
              </a:tr>
              <a:tr h="467994">
                <a:tc rowSpan="5">
                  <a:txBody>
                    <a:bodyPr/>
                    <a:lstStyle/>
                    <a:p>
                      <a:pPr algn="ctr">
                        <a:lnSpc>
                          <a:spcPct val="100000"/>
                        </a:lnSpc>
                        <a:spcBef>
                          <a:spcPts val="10"/>
                        </a:spcBef>
                      </a:pPr>
                      <a:r>
                        <a:rPr lang="ja-JP" altLang="en-US" sz="1100" dirty="0">
                          <a:latin typeface="Meiryo UI" panose="020B0604030504040204" pitchFamily="50" charset="-128"/>
                          <a:ea typeface="Meiryo UI" panose="020B0604030504040204" pitchFamily="50" charset="-128"/>
                          <a:cs typeface="Meiryo UI"/>
                        </a:rPr>
                        <a:t>ＲＮＡワクチン</a:t>
                      </a:r>
                      <a:endParaRPr lang="en-US" sz="1100" dirty="0">
                        <a:latin typeface="Meiryo UI" panose="020B0604030504040204" pitchFamily="50" charset="-128"/>
                        <a:ea typeface="Meiryo UI" panose="020B0604030504040204" pitchFamily="50" charset="-128"/>
                        <a:cs typeface="Meiryo UI"/>
                      </a:endParaRPr>
                    </a:p>
                  </a:txBody>
                  <a:tcPr marL="0" marR="0" marT="1270" marB="0" vert="eaVert" anchor="ctr">
                    <a:lnL w="3175">
                      <a:solidFill>
                        <a:srgbClr val="000000"/>
                      </a:solidFill>
                      <a:prstDash val="solid"/>
                    </a:lnL>
                    <a:lnR w="3175"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algn="ctr">
                        <a:lnSpc>
                          <a:spcPct val="100000"/>
                        </a:lnSpc>
                        <a:spcBef>
                          <a:spcPts val="10"/>
                        </a:spcBef>
                      </a:pPr>
                      <a:r>
                        <a:rPr lang="en-US" sz="1050" dirty="0">
                          <a:latin typeface="Meiryo UI" panose="020B0604030504040204" pitchFamily="50" charset="-128"/>
                          <a:ea typeface="Meiryo UI" panose="020B0604030504040204" pitchFamily="50" charset="-128"/>
                          <a:cs typeface="Meiryo UI"/>
                        </a:rPr>
                        <a:t>Pfizer</a:t>
                      </a:r>
                    </a:p>
                    <a:p>
                      <a:pPr algn="ctr">
                        <a:lnSpc>
                          <a:spcPct val="100000"/>
                        </a:lnSpc>
                        <a:spcBef>
                          <a:spcPts val="10"/>
                        </a:spcBef>
                      </a:pPr>
                      <a:r>
                        <a:rPr lang="en-US" sz="1050" dirty="0" err="1">
                          <a:latin typeface="Meiryo UI" panose="020B0604030504040204" pitchFamily="50" charset="-128"/>
                          <a:ea typeface="Meiryo UI" panose="020B0604030504040204" pitchFamily="50" charset="-128"/>
                          <a:cs typeface="Meiryo UI"/>
                        </a:rPr>
                        <a:t>BioNTech</a:t>
                      </a:r>
                      <a:endParaRPr lang="en-US" sz="1050" dirty="0">
                        <a:latin typeface="Meiryo UI" panose="020B0604030504040204" pitchFamily="50" charset="-128"/>
                        <a:ea typeface="Meiryo UI" panose="020B0604030504040204" pitchFamily="50" charset="-128"/>
                        <a:cs typeface="Meiryo UI"/>
                      </a:endParaRPr>
                    </a:p>
                  </a:txBody>
                  <a:tcPr marL="0" marR="0" marT="1270"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a:solidFill>
                        <a:srgbClr val="000000"/>
                      </a:solidFill>
                      <a:prstDash val="solid"/>
                    </a:lnB>
                    <a:solidFill>
                      <a:schemeClr val="accent2">
                        <a:lumMod val="20000"/>
                        <a:lumOff val="80000"/>
                      </a:schemeClr>
                    </a:solidFill>
                  </a:tcPr>
                </a:tc>
                <a:tc>
                  <a:txBody>
                    <a:bodyPr/>
                    <a:lstStyle/>
                    <a:p>
                      <a:pPr algn="ctr">
                        <a:lnSpc>
                          <a:spcPct val="100000"/>
                        </a:lnSpc>
                        <a:spcBef>
                          <a:spcPts val="10"/>
                        </a:spcBef>
                      </a:pPr>
                      <a:r>
                        <a:rPr lang="ja-JP" altLang="en-US" sz="1050" dirty="0">
                          <a:latin typeface="Meiryo UI" panose="020B0604030504040204" pitchFamily="50" charset="-128"/>
                          <a:ea typeface="Meiryo UI" panose="020B0604030504040204" pitchFamily="50" charset="-128"/>
                          <a:cs typeface="Meiryo UI"/>
                        </a:rPr>
                        <a:t>米国</a:t>
                      </a:r>
                      <a:endParaRPr lang="en-US" altLang="ja-JP" sz="1050" dirty="0">
                        <a:latin typeface="Meiryo UI" panose="020B0604030504040204" pitchFamily="50" charset="-128"/>
                        <a:ea typeface="Meiryo UI" panose="020B0604030504040204" pitchFamily="50" charset="-128"/>
                        <a:cs typeface="Meiryo UI"/>
                      </a:endParaRPr>
                    </a:p>
                    <a:p>
                      <a:pPr algn="ctr">
                        <a:lnSpc>
                          <a:spcPct val="100000"/>
                        </a:lnSpc>
                        <a:spcBef>
                          <a:spcPts val="10"/>
                        </a:spcBef>
                      </a:pPr>
                      <a:r>
                        <a:rPr lang="ja-JP" altLang="en-US" sz="1050" dirty="0">
                          <a:latin typeface="Meiryo UI" panose="020B0604030504040204" pitchFamily="50" charset="-128"/>
                          <a:ea typeface="Meiryo UI" panose="020B0604030504040204" pitchFamily="50" charset="-128"/>
                          <a:cs typeface="Meiryo UI"/>
                        </a:rPr>
                        <a:t>独逸</a:t>
                      </a:r>
                      <a:endParaRPr sz="1050" dirty="0">
                        <a:latin typeface="Meiryo UI" panose="020B0604030504040204" pitchFamily="50" charset="-128"/>
                        <a:ea typeface="Meiryo UI" panose="020B0604030504040204" pitchFamily="50" charset="-128"/>
                        <a:cs typeface="Meiryo UI"/>
                      </a:endParaRPr>
                    </a:p>
                  </a:txBody>
                  <a:tcPr marL="0" marR="0" marT="1270"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a:solidFill>
                        <a:srgbClr val="000000"/>
                      </a:solidFill>
                      <a:prstDash val="solid"/>
                    </a:lnB>
                    <a:solidFill>
                      <a:schemeClr val="accent2">
                        <a:lumMod val="20000"/>
                        <a:lumOff val="80000"/>
                      </a:schemeClr>
                    </a:solidFill>
                  </a:tcPr>
                </a:tc>
                <a:tc>
                  <a:txBody>
                    <a:bodyPr/>
                    <a:lstStyle/>
                    <a:p>
                      <a:pPr algn="ctr">
                        <a:lnSpc>
                          <a:spcPct val="100000"/>
                        </a:lnSpc>
                        <a:spcBef>
                          <a:spcPts val="10"/>
                        </a:spcBef>
                      </a:pPr>
                      <a:r>
                        <a:rPr lang="en-US" sz="1050" dirty="0">
                          <a:latin typeface="Meiryo UI" panose="020B0604030504040204" pitchFamily="50" charset="-128"/>
                          <a:ea typeface="Meiryo UI" panose="020B0604030504040204" pitchFamily="50" charset="-128"/>
                          <a:cs typeface="Meiryo UI"/>
                        </a:rPr>
                        <a:t>RNA</a:t>
                      </a:r>
                      <a:r>
                        <a:rPr lang="ja-JP" altLang="en-US" sz="1050" dirty="0">
                          <a:latin typeface="Meiryo UI" panose="020B0604030504040204" pitchFamily="50" charset="-128"/>
                          <a:ea typeface="Meiryo UI" panose="020B0604030504040204" pitchFamily="50" charset="-128"/>
                          <a:cs typeface="Meiryo UI"/>
                        </a:rPr>
                        <a:t>ワクチン</a:t>
                      </a:r>
                      <a:endParaRPr sz="1050" dirty="0">
                        <a:latin typeface="Meiryo UI" panose="020B0604030504040204" pitchFamily="50" charset="-128"/>
                        <a:ea typeface="Meiryo UI" panose="020B0604030504040204" pitchFamily="50" charset="-128"/>
                        <a:cs typeface="Meiryo UI"/>
                      </a:endParaRPr>
                    </a:p>
                  </a:txBody>
                  <a:tcPr marL="0" marR="0" marT="1270"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a:solidFill>
                        <a:srgbClr val="000000"/>
                      </a:solidFill>
                      <a:prstDash val="solid"/>
                    </a:lnB>
                    <a:solidFill>
                      <a:schemeClr val="accent2">
                        <a:lumMod val="20000"/>
                        <a:lumOff val="80000"/>
                      </a:schemeClr>
                    </a:solidFill>
                  </a:tcPr>
                </a:tc>
                <a:tc>
                  <a:txBody>
                    <a:bodyPr/>
                    <a:lstStyle/>
                    <a:p>
                      <a:pPr marL="1270" algn="ctr">
                        <a:lnSpc>
                          <a:spcPct val="100000"/>
                        </a:lnSpc>
                        <a:spcBef>
                          <a:spcPts val="650"/>
                        </a:spcBef>
                      </a:pPr>
                      <a:r>
                        <a:rPr lang="en-US" altLang="ja-JP" sz="1050" dirty="0">
                          <a:latin typeface="Meiryo UI" panose="020B0604030504040204" pitchFamily="50" charset="-128"/>
                          <a:ea typeface="Meiryo UI" panose="020B0604030504040204" pitchFamily="50" charset="-128"/>
                          <a:cs typeface="Meiryo UI"/>
                        </a:rPr>
                        <a:t>BNT162b2</a:t>
                      </a:r>
                      <a:endParaRPr sz="1050" dirty="0">
                        <a:latin typeface="Meiryo UI" panose="020B0604030504040204" pitchFamily="50" charset="-128"/>
                        <a:ea typeface="Meiryo UI" panose="020B0604030504040204" pitchFamily="50" charset="-128"/>
                        <a:cs typeface="Meiryo UI"/>
                      </a:endParaRPr>
                    </a:p>
                  </a:txBody>
                  <a:tcPr marL="0" marR="0" marT="82550"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a:solidFill>
                        <a:srgbClr val="000000"/>
                      </a:solidFill>
                      <a:prstDash val="solid"/>
                    </a:lnB>
                    <a:solidFill>
                      <a:schemeClr val="accent2">
                        <a:lumMod val="20000"/>
                        <a:lumOff val="80000"/>
                      </a:schemeClr>
                    </a:solidFill>
                  </a:tcPr>
                </a:tc>
                <a:tc>
                  <a:txBody>
                    <a:bodyPr/>
                    <a:lstStyle/>
                    <a:p>
                      <a:pPr algn="ctr">
                        <a:lnSpc>
                          <a:spcPct val="100000"/>
                        </a:lnSpc>
                      </a:pPr>
                      <a:endParaRPr sz="1000" dirty="0">
                        <a:latin typeface="Meiryo UI" panose="020B0604030504040204" pitchFamily="50" charset="-128"/>
                        <a:ea typeface="Meiryo UI" panose="020B0604030504040204" pitchFamily="50" charset="-128"/>
                        <a:cs typeface="Times New Roman"/>
                      </a:endParaRPr>
                    </a:p>
                  </a:txBody>
                  <a:tcPr marL="0" marR="0" marT="0"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algn="ctr">
                        <a:lnSpc>
                          <a:spcPct val="100000"/>
                        </a:lnSpc>
                      </a:pPr>
                      <a:endParaRPr sz="1000" dirty="0">
                        <a:latin typeface="Meiryo UI" panose="020B0604030504040204" pitchFamily="50" charset="-128"/>
                        <a:ea typeface="Meiryo UI" panose="020B0604030504040204" pitchFamily="50" charset="-128"/>
                        <a:cs typeface="Times New Roman"/>
                      </a:endParaRPr>
                    </a:p>
                  </a:txBody>
                  <a:tcPr marL="0" marR="0" marT="0"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a:solidFill>
                        <a:srgbClr val="000000"/>
                      </a:solidFill>
                      <a:prstDash val="solid"/>
                    </a:lnB>
                    <a:solidFill>
                      <a:schemeClr val="accent2">
                        <a:lumMod val="20000"/>
                        <a:lumOff val="80000"/>
                      </a:schemeClr>
                    </a:solidFill>
                  </a:tcPr>
                </a:tc>
                <a:tc>
                  <a:txBody>
                    <a:bodyPr/>
                    <a:lstStyle/>
                    <a:p>
                      <a:pPr marR="12065" algn="ctr">
                        <a:lnSpc>
                          <a:spcPct val="100000"/>
                        </a:lnSpc>
                        <a:spcBef>
                          <a:spcPts val="20"/>
                        </a:spcBef>
                      </a:pPr>
                      <a:endParaRPr sz="1050" dirty="0">
                        <a:latin typeface="Meiryo UI" panose="020B0604030504040204" pitchFamily="50" charset="-128"/>
                        <a:ea typeface="Meiryo UI" panose="020B0604030504040204" pitchFamily="50" charset="-128"/>
                        <a:cs typeface="Meiryo UI"/>
                      </a:endParaRPr>
                    </a:p>
                  </a:txBody>
                  <a:tcPr marL="0" marR="0" marT="2540"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a:solidFill>
                        <a:srgbClr val="000000"/>
                      </a:solidFill>
                      <a:prstDash val="solid"/>
                    </a:lnB>
                    <a:solidFill>
                      <a:schemeClr val="accent2">
                        <a:lumMod val="20000"/>
                        <a:lumOff val="80000"/>
                      </a:schemeClr>
                    </a:solidFill>
                  </a:tcPr>
                </a:tc>
                <a:tc>
                  <a:txBody>
                    <a:bodyPr/>
                    <a:lstStyle/>
                    <a:p>
                      <a:pPr algn="ctr">
                        <a:lnSpc>
                          <a:spcPct val="100000"/>
                        </a:lnSpc>
                        <a:spcBef>
                          <a:spcPts val="430"/>
                        </a:spcBef>
                      </a:pPr>
                      <a:endParaRPr sz="1050" dirty="0">
                        <a:latin typeface="Meiryo UI" panose="020B0604030504040204" pitchFamily="50" charset="-128"/>
                        <a:ea typeface="Meiryo UI" panose="020B0604030504040204" pitchFamily="50" charset="-128"/>
                        <a:cs typeface="Meiryo UI"/>
                      </a:endParaRPr>
                    </a:p>
                  </a:txBody>
                  <a:tcPr marL="0" marR="0" marT="54610"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a:solidFill>
                        <a:srgbClr val="000000"/>
                      </a:solidFill>
                      <a:prstDash val="solid"/>
                    </a:lnB>
                    <a:solidFill>
                      <a:schemeClr val="accent2">
                        <a:lumMod val="20000"/>
                        <a:lumOff val="80000"/>
                      </a:schemeClr>
                    </a:solidFill>
                  </a:tcPr>
                </a:tc>
                <a:tc>
                  <a:txBody>
                    <a:bodyPr/>
                    <a:lstStyle/>
                    <a:p>
                      <a:pPr marL="88900" marR="140335" algn="ctr">
                        <a:lnSpc>
                          <a:spcPct val="100000"/>
                        </a:lnSpc>
                        <a:spcBef>
                          <a:spcPts val="430"/>
                        </a:spcBef>
                      </a:pPr>
                      <a:endParaRPr sz="1050" dirty="0">
                        <a:latin typeface="Meiryo UI" panose="020B0604030504040204" pitchFamily="50" charset="-128"/>
                        <a:ea typeface="Meiryo UI" panose="020B0604030504040204" pitchFamily="50" charset="-128"/>
                        <a:cs typeface="Meiryo UI"/>
                      </a:endParaRPr>
                    </a:p>
                  </a:txBody>
                  <a:tcPr marL="0" marR="0" marT="54610"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a:solidFill>
                        <a:srgbClr val="000000"/>
                      </a:solidFill>
                      <a:prstDash val="solid"/>
                    </a:lnB>
                    <a:solidFill>
                      <a:schemeClr val="accent2">
                        <a:lumMod val="20000"/>
                        <a:lumOff val="80000"/>
                      </a:schemeClr>
                    </a:solidFill>
                  </a:tcPr>
                </a:tc>
                <a:tc>
                  <a:txBody>
                    <a:bodyPr/>
                    <a:lstStyle/>
                    <a:p>
                      <a:pPr algn="l">
                        <a:lnSpc>
                          <a:spcPct val="100000"/>
                        </a:lnSpc>
                      </a:pPr>
                      <a:r>
                        <a:rPr kumimoji="1" lang="ja-JP" altLang="en-US" sz="900" b="0" i="0" kern="1200" baseline="0" dirty="0">
                          <a:solidFill>
                            <a:schemeClr val="tx1"/>
                          </a:solidFill>
                          <a:effectLst/>
                          <a:latin typeface="+mn-lt"/>
                          <a:ea typeface="+mn-ea"/>
                          <a:cs typeface="+mn-cs"/>
                        </a:rPr>
                        <a:t> </a:t>
                      </a:r>
                      <a:r>
                        <a:rPr kumimoji="1" lang="ja-JP" altLang="en-US" sz="900" b="0" i="0" kern="1200" baseline="0" dirty="0">
                          <a:solidFill>
                            <a:schemeClr val="tx1"/>
                          </a:solidFill>
                          <a:effectLst/>
                          <a:latin typeface="Meiryo UI" panose="020B0604030504040204" pitchFamily="50" charset="-128"/>
                          <a:ea typeface="Meiryo UI" panose="020B0604030504040204" pitchFamily="50" charset="-128"/>
                          <a:cs typeface="+mn-cs"/>
                        </a:rPr>
                        <a:t>中国</a:t>
                      </a:r>
                      <a:r>
                        <a:rPr kumimoji="1" lang="en-US" altLang="ja-JP" sz="1000" b="0" i="0" kern="1200" dirty="0" err="1">
                          <a:solidFill>
                            <a:schemeClr val="tx1"/>
                          </a:solidFill>
                          <a:effectLst/>
                          <a:latin typeface="Meiryo UI" panose="020B0604030504040204" pitchFamily="50" charset="-128"/>
                          <a:ea typeface="Meiryo UI" panose="020B0604030504040204" pitchFamily="50" charset="-128"/>
                          <a:cs typeface="+mn-cs"/>
                        </a:rPr>
                        <a:t>Fosun</a:t>
                      </a:r>
                      <a:r>
                        <a:rPr kumimoji="1" lang="en-US" altLang="ja-JP" sz="1000" b="0" i="0" kern="1200" dirty="0">
                          <a:solidFill>
                            <a:schemeClr val="tx1"/>
                          </a:solidFill>
                          <a:effectLst/>
                          <a:latin typeface="Meiryo UI" panose="020B0604030504040204" pitchFamily="50" charset="-128"/>
                          <a:ea typeface="Meiryo UI" panose="020B0604030504040204" pitchFamily="50" charset="-128"/>
                          <a:cs typeface="+mn-cs"/>
                        </a:rPr>
                        <a:t> Pharma </a:t>
                      </a:r>
                      <a:r>
                        <a:rPr kumimoji="1" lang="ja-JP" altLang="en-US" sz="1000" b="0" i="0" kern="1200" dirty="0">
                          <a:solidFill>
                            <a:schemeClr val="tx1"/>
                          </a:solidFill>
                          <a:effectLst/>
                          <a:latin typeface="Meiryo UI" panose="020B0604030504040204" pitchFamily="50" charset="-128"/>
                          <a:ea typeface="Meiryo UI" panose="020B0604030504040204" pitchFamily="50" charset="-128"/>
                          <a:cs typeface="+mn-cs"/>
                        </a:rPr>
                        <a:t>に供与 </a:t>
                      </a:r>
                      <a:r>
                        <a:rPr kumimoji="1" lang="en-US" altLang="ja-JP" sz="1000" b="0" i="0" kern="1200" dirty="0">
                          <a:solidFill>
                            <a:schemeClr val="tx1"/>
                          </a:solidFill>
                          <a:effectLst/>
                          <a:latin typeface="Meiryo UI" panose="020B0604030504040204" pitchFamily="50" charset="-128"/>
                          <a:ea typeface="Meiryo UI" panose="020B0604030504040204" pitchFamily="50" charset="-128"/>
                          <a:cs typeface="+mn-cs"/>
                        </a:rPr>
                        <a:t> Pfizer</a:t>
                      </a:r>
                      <a:r>
                        <a:rPr kumimoji="1" lang="ja-JP" altLang="en-US" sz="1000" b="0" i="0" kern="1200" dirty="0">
                          <a:solidFill>
                            <a:schemeClr val="tx1"/>
                          </a:solidFill>
                          <a:effectLst/>
                          <a:latin typeface="Meiryo UI" panose="020B0604030504040204" pitchFamily="50" charset="-128"/>
                          <a:ea typeface="Meiryo UI" panose="020B0604030504040204" pitchFamily="50" charset="-128"/>
                          <a:cs typeface="+mn-cs"/>
                        </a:rPr>
                        <a:t>は中国除く世界</a:t>
                      </a:r>
                      <a:endParaRPr sz="400" dirty="0">
                        <a:latin typeface="Meiryo UI" panose="020B0604030504040204" pitchFamily="50" charset="-128"/>
                        <a:ea typeface="Meiryo UI" panose="020B0604030504040204" pitchFamily="50" charset="-128"/>
                        <a:cs typeface="Times New Roman"/>
                      </a:endParaRPr>
                    </a:p>
                  </a:txBody>
                  <a:tcPr marL="0" marR="0" marT="0" marB="0" anchor="ctr">
                    <a:lnL w="3175" cap="flat" cmpd="sng" algn="ctr">
                      <a:solidFill>
                        <a:srgbClr val="000000"/>
                      </a:solidFill>
                      <a:prstDash val="solid"/>
                      <a:round/>
                      <a:headEnd type="none" w="med" len="med"/>
                      <a:tailEnd type="none" w="med" len="med"/>
                    </a:lnL>
                    <a:lnR w="3175">
                      <a:solidFill>
                        <a:srgbClr val="000000"/>
                      </a:solidFill>
                      <a:prstDash val="soli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05"/>
                  </a:ext>
                </a:extLst>
              </a:tr>
              <a:tr h="467994">
                <a:tc vMerge="1">
                  <a:txBody>
                    <a:bodyPr/>
                    <a:lstStyle/>
                    <a:p>
                      <a:pPr algn="ctr">
                        <a:lnSpc>
                          <a:spcPct val="100000"/>
                        </a:lnSpc>
                        <a:spcBef>
                          <a:spcPts val="10"/>
                        </a:spcBef>
                      </a:pPr>
                      <a:endParaRPr lang="en-US" sz="1050" dirty="0">
                        <a:latin typeface="Meiryo UI" panose="020B0604030504040204" pitchFamily="50" charset="-128"/>
                        <a:ea typeface="Meiryo UI" panose="020B0604030504040204" pitchFamily="50" charset="-128"/>
                        <a:cs typeface="Meiryo UI"/>
                      </a:endParaRPr>
                    </a:p>
                  </a:txBody>
                  <a:tcPr marL="0" marR="0" marT="1270" marB="0" anchor="ctr">
                    <a:lnL w="3175">
                      <a:solidFill>
                        <a:srgbClr val="000000"/>
                      </a:solidFill>
                      <a:prstDash val="solid"/>
                    </a:lnL>
                    <a:lnR w="3175"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algn="ctr">
                        <a:lnSpc>
                          <a:spcPct val="100000"/>
                        </a:lnSpc>
                        <a:spcBef>
                          <a:spcPts val="10"/>
                        </a:spcBef>
                      </a:pPr>
                      <a:r>
                        <a:rPr lang="en-US" sz="1050" dirty="0">
                          <a:latin typeface="Meiryo UI" panose="020B0604030504040204" pitchFamily="50" charset="-128"/>
                          <a:ea typeface="Meiryo UI" panose="020B0604030504040204" pitchFamily="50" charset="-128"/>
                          <a:cs typeface="Meiryo UI"/>
                        </a:rPr>
                        <a:t>Imperial College London</a:t>
                      </a:r>
                    </a:p>
                  </a:txBody>
                  <a:tcPr marL="0" marR="0" marT="1270"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a:solidFill>
                        <a:srgbClr val="000000"/>
                      </a:solidFill>
                      <a:prstDash val="solid"/>
                    </a:lnB>
                    <a:solidFill>
                      <a:schemeClr val="accent2">
                        <a:lumMod val="20000"/>
                        <a:lumOff val="80000"/>
                      </a:schemeClr>
                    </a:solidFill>
                  </a:tcPr>
                </a:tc>
                <a:tc>
                  <a:txBody>
                    <a:bodyPr/>
                    <a:lstStyle/>
                    <a:p>
                      <a:pPr algn="ctr">
                        <a:lnSpc>
                          <a:spcPct val="100000"/>
                        </a:lnSpc>
                        <a:spcBef>
                          <a:spcPts val="10"/>
                        </a:spcBef>
                      </a:pPr>
                      <a:r>
                        <a:rPr lang="ja-JP" altLang="en-US" sz="1050" dirty="0">
                          <a:latin typeface="Meiryo UI" panose="020B0604030504040204" pitchFamily="50" charset="-128"/>
                          <a:ea typeface="Meiryo UI" panose="020B0604030504040204" pitchFamily="50" charset="-128"/>
                          <a:cs typeface="Meiryo UI"/>
                        </a:rPr>
                        <a:t>英国</a:t>
                      </a:r>
                      <a:endParaRPr sz="1050" dirty="0">
                        <a:latin typeface="Meiryo UI" panose="020B0604030504040204" pitchFamily="50" charset="-128"/>
                        <a:ea typeface="Meiryo UI" panose="020B0604030504040204" pitchFamily="50" charset="-128"/>
                        <a:cs typeface="Meiryo UI"/>
                      </a:endParaRPr>
                    </a:p>
                  </a:txBody>
                  <a:tcPr marL="0" marR="0" marT="1270"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a:solidFill>
                        <a:srgbClr val="000000"/>
                      </a:solidFill>
                      <a:prstDash val="solid"/>
                    </a:lnB>
                    <a:solidFill>
                      <a:schemeClr val="accent2">
                        <a:lumMod val="20000"/>
                        <a:lumOff val="80000"/>
                      </a:schemeClr>
                    </a:solidFill>
                  </a:tcPr>
                </a:tc>
                <a:tc>
                  <a:txBody>
                    <a:bodyPr/>
                    <a:lstStyle/>
                    <a:p>
                      <a:pPr algn="ctr">
                        <a:lnSpc>
                          <a:spcPct val="100000"/>
                        </a:lnSpc>
                        <a:spcBef>
                          <a:spcPts val="10"/>
                        </a:spcBef>
                      </a:pPr>
                      <a:r>
                        <a:rPr lang="ja-JP" altLang="en-US" sz="1050" dirty="0">
                          <a:latin typeface="Meiryo UI" panose="020B0604030504040204" pitchFamily="50" charset="-128"/>
                          <a:ea typeface="Meiryo UI" panose="020B0604030504040204" pitchFamily="50" charset="-128"/>
                          <a:cs typeface="Meiryo UI"/>
                        </a:rPr>
                        <a:t>自己増殖型</a:t>
                      </a:r>
                      <a:endParaRPr lang="en-US" altLang="ja-JP" sz="1050" dirty="0">
                        <a:latin typeface="Meiryo UI" panose="020B0604030504040204" pitchFamily="50" charset="-128"/>
                        <a:ea typeface="Meiryo UI" panose="020B0604030504040204" pitchFamily="50" charset="-128"/>
                        <a:cs typeface="Meiryo UI"/>
                      </a:endParaRPr>
                    </a:p>
                    <a:p>
                      <a:pPr algn="ctr">
                        <a:lnSpc>
                          <a:spcPct val="100000"/>
                        </a:lnSpc>
                        <a:spcBef>
                          <a:spcPts val="10"/>
                        </a:spcBef>
                      </a:pPr>
                      <a:r>
                        <a:rPr lang="en-US" altLang="ja-JP" sz="1050" dirty="0">
                          <a:latin typeface="Meiryo UI" panose="020B0604030504040204" pitchFamily="50" charset="-128"/>
                          <a:ea typeface="Meiryo UI" panose="020B0604030504040204" pitchFamily="50" charset="-128"/>
                          <a:cs typeface="Meiryo UI"/>
                        </a:rPr>
                        <a:t>RNA</a:t>
                      </a:r>
                      <a:r>
                        <a:rPr lang="ja-JP" altLang="en-US" sz="1050" dirty="0">
                          <a:latin typeface="Meiryo UI" panose="020B0604030504040204" pitchFamily="50" charset="-128"/>
                          <a:ea typeface="Meiryo UI" panose="020B0604030504040204" pitchFamily="50" charset="-128"/>
                          <a:cs typeface="Meiryo UI"/>
                        </a:rPr>
                        <a:t>ワクチン</a:t>
                      </a:r>
                      <a:endParaRPr sz="1050" dirty="0">
                        <a:latin typeface="Meiryo UI" panose="020B0604030504040204" pitchFamily="50" charset="-128"/>
                        <a:ea typeface="Meiryo UI" panose="020B0604030504040204" pitchFamily="50" charset="-128"/>
                        <a:cs typeface="Meiryo UI"/>
                      </a:endParaRPr>
                    </a:p>
                  </a:txBody>
                  <a:tcPr marL="0" marR="0" marT="1270"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a:solidFill>
                        <a:srgbClr val="000000"/>
                      </a:solidFill>
                      <a:prstDash val="solid"/>
                    </a:lnB>
                    <a:solidFill>
                      <a:schemeClr val="accent2">
                        <a:lumMod val="20000"/>
                        <a:lumOff val="80000"/>
                      </a:schemeClr>
                    </a:solidFill>
                  </a:tcPr>
                </a:tc>
                <a:tc>
                  <a:txBody>
                    <a:bodyPr/>
                    <a:lstStyle/>
                    <a:p>
                      <a:pPr marL="1270" algn="ctr">
                        <a:lnSpc>
                          <a:spcPct val="100000"/>
                        </a:lnSpc>
                        <a:spcBef>
                          <a:spcPts val="650"/>
                        </a:spcBef>
                      </a:pPr>
                      <a:r>
                        <a:rPr lang="en-US" sz="1050" dirty="0">
                          <a:latin typeface="Meiryo UI" panose="020B0604030504040204" pitchFamily="50" charset="-128"/>
                          <a:ea typeface="Meiryo UI" panose="020B0604030504040204" pitchFamily="50" charset="-128"/>
                          <a:cs typeface="Meiryo UI"/>
                        </a:rPr>
                        <a:t>N/A</a:t>
                      </a:r>
                      <a:endParaRPr sz="1050" dirty="0">
                        <a:latin typeface="Meiryo UI" panose="020B0604030504040204" pitchFamily="50" charset="-128"/>
                        <a:ea typeface="Meiryo UI" panose="020B0604030504040204" pitchFamily="50" charset="-128"/>
                        <a:cs typeface="Meiryo UI"/>
                      </a:endParaRPr>
                    </a:p>
                  </a:txBody>
                  <a:tcPr marL="0" marR="0" marT="82550"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a:solidFill>
                        <a:srgbClr val="000000"/>
                      </a:solidFill>
                      <a:prstDash val="solid"/>
                    </a:lnB>
                    <a:solidFill>
                      <a:schemeClr val="accent2">
                        <a:lumMod val="20000"/>
                        <a:lumOff val="80000"/>
                      </a:schemeClr>
                    </a:solidFill>
                  </a:tcPr>
                </a:tc>
                <a:tc>
                  <a:txBody>
                    <a:bodyPr/>
                    <a:lstStyle/>
                    <a:p>
                      <a:pPr algn="ctr">
                        <a:lnSpc>
                          <a:spcPct val="100000"/>
                        </a:lnSpc>
                      </a:pPr>
                      <a:endParaRPr sz="1000" dirty="0">
                        <a:latin typeface="Meiryo UI" panose="020B0604030504040204" pitchFamily="50" charset="-128"/>
                        <a:ea typeface="Meiryo UI" panose="020B0604030504040204" pitchFamily="50" charset="-128"/>
                        <a:cs typeface="Times New Roman"/>
                      </a:endParaRPr>
                    </a:p>
                  </a:txBody>
                  <a:tcPr marL="0" marR="0" marT="0"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algn="ctr">
                        <a:lnSpc>
                          <a:spcPct val="100000"/>
                        </a:lnSpc>
                      </a:pPr>
                      <a:endParaRPr sz="1000" dirty="0">
                        <a:latin typeface="Meiryo UI" panose="020B0604030504040204" pitchFamily="50" charset="-128"/>
                        <a:ea typeface="Meiryo UI" panose="020B0604030504040204" pitchFamily="50" charset="-128"/>
                        <a:cs typeface="Times New Roman"/>
                      </a:endParaRPr>
                    </a:p>
                  </a:txBody>
                  <a:tcPr marL="0" marR="0" marT="0"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a:solidFill>
                        <a:srgbClr val="000000"/>
                      </a:solidFill>
                      <a:prstDash val="solid"/>
                    </a:lnB>
                    <a:solidFill>
                      <a:schemeClr val="accent2">
                        <a:lumMod val="20000"/>
                        <a:lumOff val="80000"/>
                      </a:schemeClr>
                    </a:solidFill>
                  </a:tcPr>
                </a:tc>
                <a:tc>
                  <a:txBody>
                    <a:bodyPr/>
                    <a:lstStyle/>
                    <a:p>
                      <a:pPr marR="12065" algn="ctr">
                        <a:lnSpc>
                          <a:spcPct val="100000"/>
                        </a:lnSpc>
                        <a:spcBef>
                          <a:spcPts val="20"/>
                        </a:spcBef>
                      </a:pPr>
                      <a:endParaRPr sz="1050" dirty="0">
                        <a:latin typeface="Meiryo UI" panose="020B0604030504040204" pitchFamily="50" charset="-128"/>
                        <a:ea typeface="Meiryo UI" panose="020B0604030504040204" pitchFamily="50" charset="-128"/>
                        <a:cs typeface="Meiryo UI"/>
                      </a:endParaRPr>
                    </a:p>
                  </a:txBody>
                  <a:tcPr marL="0" marR="0" marT="2540"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a:solidFill>
                        <a:srgbClr val="000000"/>
                      </a:solidFill>
                      <a:prstDash val="solid"/>
                    </a:lnB>
                    <a:solidFill>
                      <a:schemeClr val="accent2">
                        <a:lumMod val="20000"/>
                        <a:lumOff val="80000"/>
                      </a:schemeClr>
                    </a:solidFill>
                  </a:tcPr>
                </a:tc>
                <a:tc>
                  <a:txBody>
                    <a:bodyPr/>
                    <a:lstStyle/>
                    <a:p>
                      <a:pPr algn="ctr">
                        <a:lnSpc>
                          <a:spcPct val="100000"/>
                        </a:lnSpc>
                        <a:spcBef>
                          <a:spcPts val="430"/>
                        </a:spcBef>
                      </a:pPr>
                      <a:endParaRPr sz="1050" dirty="0">
                        <a:latin typeface="Meiryo UI" panose="020B0604030504040204" pitchFamily="50" charset="-128"/>
                        <a:ea typeface="Meiryo UI" panose="020B0604030504040204" pitchFamily="50" charset="-128"/>
                        <a:cs typeface="Meiryo UI"/>
                      </a:endParaRPr>
                    </a:p>
                  </a:txBody>
                  <a:tcPr marL="0" marR="0" marT="54610"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a:solidFill>
                        <a:srgbClr val="000000"/>
                      </a:solidFill>
                      <a:prstDash val="solid"/>
                    </a:lnB>
                    <a:solidFill>
                      <a:schemeClr val="accent2">
                        <a:lumMod val="20000"/>
                        <a:lumOff val="80000"/>
                      </a:schemeClr>
                    </a:solidFill>
                  </a:tcPr>
                </a:tc>
                <a:tc>
                  <a:txBody>
                    <a:bodyPr/>
                    <a:lstStyle/>
                    <a:p>
                      <a:pPr marL="88900" marR="140335" algn="ctr">
                        <a:lnSpc>
                          <a:spcPct val="100000"/>
                        </a:lnSpc>
                        <a:spcBef>
                          <a:spcPts val="430"/>
                        </a:spcBef>
                      </a:pPr>
                      <a:endParaRPr sz="1050" dirty="0">
                        <a:latin typeface="Meiryo UI" panose="020B0604030504040204" pitchFamily="50" charset="-128"/>
                        <a:ea typeface="Meiryo UI" panose="020B0604030504040204" pitchFamily="50" charset="-128"/>
                        <a:cs typeface="Meiryo UI"/>
                      </a:endParaRPr>
                    </a:p>
                  </a:txBody>
                  <a:tcPr marL="0" marR="0" marT="54610"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a:solidFill>
                        <a:srgbClr val="000000"/>
                      </a:solidFill>
                      <a:prstDash val="solid"/>
                    </a:lnB>
                    <a:solidFill>
                      <a:schemeClr val="accent2">
                        <a:lumMod val="20000"/>
                        <a:lumOff val="80000"/>
                      </a:schemeClr>
                    </a:solidFill>
                  </a:tcPr>
                </a:tc>
                <a:tc>
                  <a:txBody>
                    <a:bodyPr/>
                    <a:lstStyle/>
                    <a:p>
                      <a:pPr algn="ctr">
                        <a:lnSpc>
                          <a:spcPct val="100000"/>
                        </a:lnSpc>
                      </a:pPr>
                      <a:r>
                        <a:rPr lang="ja-JP" altLang="en-US" sz="1000" dirty="0">
                          <a:latin typeface="Meiryo UI" panose="020B0604030504040204" pitchFamily="50" charset="-128"/>
                          <a:ea typeface="Meiryo UI" panose="020B0604030504040204" pitchFamily="50" charset="-128"/>
                          <a:cs typeface="Times New Roman"/>
                        </a:rPr>
                        <a:t>オックスフォード大学と連携</a:t>
                      </a:r>
                      <a:endParaRPr lang="en-US" altLang="ja-JP" sz="1000" dirty="0">
                        <a:latin typeface="Meiryo UI" panose="020B0604030504040204" pitchFamily="50" charset="-128"/>
                        <a:ea typeface="Meiryo UI" panose="020B0604030504040204" pitchFamily="50" charset="-128"/>
                        <a:cs typeface="Times New Roman"/>
                      </a:endParaRPr>
                    </a:p>
                    <a:p>
                      <a:pPr algn="ctr">
                        <a:lnSpc>
                          <a:spcPct val="100000"/>
                        </a:lnSpc>
                      </a:pPr>
                      <a:r>
                        <a:rPr lang="ja-JP" altLang="en-US" sz="1000" dirty="0">
                          <a:latin typeface="Meiryo UI" panose="020B0604030504040204" pitchFamily="50" charset="-128"/>
                          <a:ea typeface="Meiryo UI" panose="020B0604030504040204" pitchFamily="50" charset="-128"/>
                          <a:cs typeface="Times New Roman"/>
                        </a:rPr>
                        <a:t>英国政府から支援</a:t>
                      </a:r>
                      <a:endParaRPr sz="1000" dirty="0">
                        <a:latin typeface="Meiryo UI" panose="020B0604030504040204" pitchFamily="50" charset="-128"/>
                        <a:ea typeface="Meiryo UI" panose="020B0604030504040204" pitchFamily="50" charset="-128"/>
                        <a:cs typeface="Times New Roman"/>
                      </a:endParaRPr>
                    </a:p>
                  </a:txBody>
                  <a:tcPr marL="0" marR="0" marT="0" marB="0" anchor="ctr">
                    <a:lnL w="3175" cap="flat" cmpd="sng" algn="ctr">
                      <a:solidFill>
                        <a:srgbClr val="000000"/>
                      </a:solidFill>
                      <a:prstDash val="solid"/>
                      <a:round/>
                      <a:headEnd type="none" w="med" len="med"/>
                      <a:tailEnd type="none" w="med" len="med"/>
                    </a:lnL>
                    <a:lnR w="3175">
                      <a:solidFill>
                        <a:srgbClr val="000000"/>
                      </a:solidFill>
                      <a:prstDash val="soli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652151833"/>
                  </a:ext>
                </a:extLst>
              </a:tr>
              <a:tr h="467995">
                <a:tc vMerge="1">
                  <a:txBody>
                    <a:bodyPr/>
                    <a:lstStyle/>
                    <a:p>
                      <a:pPr algn="ctr">
                        <a:lnSpc>
                          <a:spcPct val="100000"/>
                        </a:lnSpc>
                        <a:spcBef>
                          <a:spcPts val="15"/>
                        </a:spcBef>
                      </a:pPr>
                      <a:endParaRPr sz="1050" dirty="0">
                        <a:latin typeface="Meiryo UI" panose="020B0604030504040204" pitchFamily="50" charset="-128"/>
                        <a:ea typeface="Meiryo UI" panose="020B0604030504040204" pitchFamily="50" charset="-128"/>
                        <a:cs typeface="Meiryo UI"/>
                      </a:endParaRPr>
                    </a:p>
                  </a:txBody>
                  <a:tcPr marL="0" marR="0" marT="1905" marB="0" anchor="ctr">
                    <a:lnL w="3175">
                      <a:solidFill>
                        <a:srgbClr val="000000"/>
                      </a:solidFill>
                      <a:prstDash val="solid"/>
                    </a:lnL>
                    <a:lnR w="3175">
                      <a:solidFill>
                        <a:srgbClr val="000000"/>
                      </a:solidFill>
                      <a:prstDash val="soli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algn="ctr">
                        <a:lnSpc>
                          <a:spcPct val="100000"/>
                        </a:lnSpc>
                        <a:spcBef>
                          <a:spcPts val="15"/>
                        </a:spcBef>
                      </a:pPr>
                      <a:r>
                        <a:rPr lang="en-US" sz="1050" dirty="0" err="1">
                          <a:latin typeface="Meiryo UI" panose="020B0604030504040204" pitchFamily="50" charset="-128"/>
                          <a:ea typeface="Meiryo UI" panose="020B0604030504040204" pitchFamily="50" charset="-128"/>
                          <a:cs typeface="Meiryo UI"/>
                        </a:rPr>
                        <a:t>Moderna</a:t>
                      </a:r>
                      <a:endParaRPr sz="1050" dirty="0">
                        <a:latin typeface="Meiryo UI" panose="020B0604030504040204" pitchFamily="50" charset="-128"/>
                        <a:ea typeface="Meiryo UI" panose="020B0604030504040204" pitchFamily="50" charset="-128"/>
                        <a:cs typeface="Meiryo UI"/>
                      </a:endParaRPr>
                    </a:p>
                  </a:txBody>
                  <a:tcPr marL="0" marR="0" marT="1905" marB="0" anchor="ctr">
                    <a:lnL w="3175" cap="flat" cmpd="sng" algn="ctr">
                      <a:solidFill>
                        <a:srgbClr val="000000"/>
                      </a:solidFill>
                      <a:prstDash val="solid"/>
                      <a:round/>
                      <a:headEnd type="none" w="med" len="med"/>
                      <a:tailEnd type="none" w="med" len="med"/>
                    </a:lnL>
                    <a:lnR w="3175">
                      <a:solidFill>
                        <a:srgbClr val="000000"/>
                      </a:solidFill>
                      <a:prstDash val="solid"/>
                    </a:lnR>
                    <a:lnT w="3175">
                      <a:solidFill>
                        <a:srgbClr val="000000"/>
                      </a:solidFill>
                      <a:prstDash val="solid"/>
                    </a:lnT>
                    <a:lnB w="3175"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algn="ctr">
                        <a:lnSpc>
                          <a:spcPct val="100000"/>
                        </a:lnSpc>
                        <a:spcBef>
                          <a:spcPts val="15"/>
                        </a:spcBef>
                      </a:pPr>
                      <a:r>
                        <a:rPr lang="ja-JP" altLang="en-US" sz="1050" dirty="0">
                          <a:latin typeface="Meiryo UI" panose="020B0604030504040204" pitchFamily="50" charset="-128"/>
                          <a:ea typeface="Meiryo UI" panose="020B0604030504040204" pitchFamily="50" charset="-128"/>
                          <a:cs typeface="Meiryo UI"/>
                        </a:rPr>
                        <a:t>米国</a:t>
                      </a:r>
                      <a:endParaRPr sz="1050" dirty="0">
                        <a:latin typeface="Meiryo UI" panose="020B0604030504040204" pitchFamily="50" charset="-128"/>
                        <a:ea typeface="Meiryo UI" panose="020B0604030504040204" pitchFamily="50" charset="-128"/>
                        <a:cs typeface="Meiryo UI"/>
                      </a:endParaRPr>
                    </a:p>
                  </a:txBody>
                  <a:tcPr marL="0" marR="0" marT="1905" marB="0" anchor="ctr">
                    <a:lnL w="3175">
                      <a:solidFill>
                        <a:srgbClr val="000000"/>
                      </a:solidFill>
                      <a:prstDash val="solid"/>
                    </a:lnL>
                    <a:lnR w="3175">
                      <a:solidFill>
                        <a:srgbClr val="000000"/>
                      </a:solidFill>
                      <a:prstDash val="solid"/>
                    </a:lnR>
                    <a:lnT w="3175">
                      <a:solidFill>
                        <a:srgbClr val="000000"/>
                      </a:solidFill>
                      <a:prstDash val="solid"/>
                    </a:lnT>
                    <a:lnB w="3175"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marL="0" marR="0" lvl="0" indent="0" algn="ctr" defTabSz="914400" rtl="0" eaLnBrk="1" fontAlgn="auto" latinLnBrk="0" hangingPunct="1">
                        <a:lnSpc>
                          <a:spcPct val="100000"/>
                        </a:lnSpc>
                        <a:spcBef>
                          <a:spcPts val="15"/>
                        </a:spcBef>
                        <a:spcAft>
                          <a:spcPts val="0"/>
                        </a:spcAft>
                        <a:buClrTx/>
                        <a:buSzTx/>
                        <a:buFontTx/>
                        <a:buNone/>
                        <a:tabLst/>
                        <a:defRPr/>
                      </a:pPr>
                      <a:r>
                        <a:rPr lang="en-US" altLang="ja-JP" sz="1050" dirty="0">
                          <a:latin typeface="Meiryo UI" panose="020B0604030504040204" pitchFamily="50" charset="-128"/>
                          <a:ea typeface="Meiryo UI" panose="020B0604030504040204" pitchFamily="50" charset="-128"/>
                          <a:cs typeface="Meiryo UI"/>
                        </a:rPr>
                        <a:t>RNA</a:t>
                      </a:r>
                      <a:r>
                        <a:rPr lang="ja-JP" altLang="en-US" sz="1050" dirty="0">
                          <a:latin typeface="Meiryo UI" panose="020B0604030504040204" pitchFamily="50" charset="-128"/>
                          <a:ea typeface="Meiryo UI" panose="020B0604030504040204" pitchFamily="50" charset="-128"/>
                          <a:cs typeface="Meiryo UI"/>
                        </a:rPr>
                        <a:t>ワクチン</a:t>
                      </a:r>
                      <a:endParaRPr sz="1050" dirty="0">
                        <a:latin typeface="Meiryo UI" panose="020B0604030504040204" pitchFamily="50" charset="-128"/>
                        <a:ea typeface="Meiryo UI" panose="020B0604030504040204" pitchFamily="50" charset="-128"/>
                        <a:cs typeface="Meiryo UI"/>
                      </a:endParaRPr>
                    </a:p>
                  </a:txBody>
                  <a:tcPr marL="0" marR="0" marT="1905" marB="0" anchor="ctr">
                    <a:lnL w="3175">
                      <a:solidFill>
                        <a:srgbClr val="000000"/>
                      </a:solidFill>
                      <a:prstDash val="solid"/>
                    </a:lnL>
                    <a:lnR w="3175">
                      <a:solidFill>
                        <a:srgbClr val="000000"/>
                      </a:solidFill>
                      <a:prstDash val="solid"/>
                    </a:lnR>
                    <a:lnT w="3175">
                      <a:solidFill>
                        <a:srgbClr val="000000"/>
                      </a:solidFill>
                      <a:prstDash val="solid"/>
                    </a:lnT>
                    <a:lnB w="3175"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marL="1270" algn="ctr">
                        <a:lnSpc>
                          <a:spcPct val="100000"/>
                        </a:lnSpc>
                        <a:spcBef>
                          <a:spcPts val="650"/>
                        </a:spcBef>
                      </a:pPr>
                      <a:r>
                        <a:rPr lang="en-US" sz="1050" dirty="0">
                          <a:latin typeface="Meiryo UI" panose="020B0604030504040204" pitchFamily="50" charset="-128"/>
                          <a:ea typeface="Meiryo UI" panose="020B0604030504040204" pitchFamily="50" charset="-128"/>
                          <a:cs typeface="Meiryo UI"/>
                        </a:rPr>
                        <a:t>mRNA1273</a:t>
                      </a:r>
                      <a:endParaRPr sz="1050" dirty="0">
                        <a:latin typeface="Meiryo UI" panose="020B0604030504040204" pitchFamily="50" charset="-128"/>
                        <a:ea typeface="Meiryo UI" panose="020B0604030504040204" pitchFamily="50" charset="-128"/>
                        <a:cs typeface="Meiryo UI"/>
                      </a:endParaRPr>
                    </a:p>
                  </a:txBody>
                  <a:tcPr marL="0" marR="0" marT="82550" marB="0" anchor="ctr">
                    <a:lnL w="3175">
                      <a:solidFill>
                        <a:srgbClr val="000000"/>
                      </a:solidFill>
                      <a:prstDash val="solid"/>
                    </a:lnL>
                    <a:lnR w="3175">
                      <a:solidFill>
                        <a:srgbClr val="000000"/>
                      </a:solidFill>
                      <a:prstDash val="solid"/>
                    </a:lnR>
                    <a:lnT w="3175">
                      <a:solidFill>
                        <a:srgbClr val="000000"/>
                      </a:solidFill>
                      <a:prstDash val="solid"/>
                    </a:lnT>
                    <a:lnB w="3175"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algn="ctr">
                        <a:lnSpc>
                          <a:spcPct val="100000"/>
                        </a:lnSpc>
                      </a:pPr>
                      <a:endParaRPr sz="1000" dirty="0">
                        <a:latin typeface="Meiryo UI" panose="020B0604030504040204" pitchFamily="50" charset="-128"/>
                        <a:ea typeface="Meiryo UI" panose="020B0604030504040204" pitchFamily="50" charset="-128"/>
                        <a:cs typeface="Times New Roman"/>
                      </a:endParaRPr>
                    </a:p>
                  </a:txBody>
                  <a:tcPr marL="0" marR="0" marT="0" marB="0" anchor="ctr">
                    <a:lnL w="3175" cap="flat" cmpd="sng" algn="ctr">
                      <a:solidFill>
                        <a:srgbClr val="000000"/>
                      </a:solidFill>
                      <a:prstDash val="solid"/>
                      <a:round/>
                      <a:headEnd type="none" w="med" len="med"/>
                      <a:tailEnd type="none" w="med" len="med"/>
                    </a:lnL>
                    <a:lnR w="3175">
                      <a:solidFill>
                        <a:srgbClr val="000000"/>
                      </a:solidFill>
                      <a:prstDash val="soli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algn="ctr">
                        <a:lnSpc>
                          <a:spcPct val="100000"/>
                        </a:lnSpc>
                      </a:pPr>
                      <a:endParaRPr sz="1000" dirty="0">
                        <a:latin typeface="Meiryo UI" panose="020B0604030504040204" pitchFamily="50" charset="-128"/>
                        <a:ea typeface="Meiryo UI" panose="020B0604030504040204" pitchFamily="50" charset="-128"/>
                        <a:cs typeface="Times New Roman"/>
                      </a:endParaRPr>
                    </a:p>
                  </a:txBody>
                  <a:tcPr marL="0" marR="0" marT="0" marB="0" anchor="ctr">
                    <a:lnL w="3175">
                      <a:solidFill>
                        <a:srgbClr val="000000"/>
                      </a:solidFill>
                      <a:prstDash val="solid"/>
                    </a:lnL>
                    <a:lnR w="3175">
                      <a:solidFill>
                        <a:srgbClr val="000000"/>
                      </a:solidFill>
                      <a:prstDash val="solid"/>
                    </a:lnR>
                    <a:lnT w="3175">
                      <a:solidFill>
                        <a:srgbClr val="000000"/>
                      </a:solidFill>
                      <a:prstDash val="solid"/>
                    </a:lnT>
                    <a:lnB w="3175"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marR="12065" algn="ctr">
                        <a:lnSpc>
                          <a:spcPct val="100000"/>
                        </a:lnSpc>
                        <a:spcBef>
                          <a:spcPts val="40"/>
                        </a:spcBef>
                      </a:pPr>
                      <a:endParaRPr sz="1050" dirty="0">
                        <a:latin typeface="Meiryo UI" panose="020B0604030504040204" pitchFamily="50" charset="-128"/>
                        <a:ea typeface="Meiryo UI" panose="020B0604030504040204" pitchFamily="50" charset="-128"/>
                        <a:cs typeface="Meiryo UI"/>
                      </a:endParaRPr>
                    </a:p>
                  </a:txBody>
                  <a:tcPr marL="0" marR="0" marT="5080" marB="0" anchor="ctr">
                    <a:lnL w="3175">
                      <a:solidFill>
                        <a:srgbClr val="000000"/>
                      </a:solidFill>
                      <a:prstDash val="solid"/>
                    </a:lnL>
                    <a:lnR w="3175">
                      <a:solidFill>
                        <a:srgbClr val="000000"/>
                      </a:solidFill>
                      <a:prstDash val="solid"/>
                    </a:lnR>
                    <a:lnT w="3175">
                      <a:solidFill>
                        <a:srgbClr val="000000"/>
                      </a:solidFill>
                      <a:prstDash val="solid"/>
                    </a:lnT>
                    <a:lnB w="3175"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marR="85090" algn="ctr">
                        <a:lnSpc>
                          <a:spcPct val="100000"/>
                        </a:lnSpc>
                      </a:pPr>
                      <a:endParaRPr sz="1000" dirty="0">
                        <a:latin typeface="Meiryo UI" panose="020B0604030504040204" pitchFamily="50" charset="-128"/>
                        <a:ea typeface="Meiryo UI" panose="020B0604030504040204" pitchFamily="50" charset="-128"/>
                        <a:cs typeface="Times New Roman"/>
                      </a:endParaRPr>
                    </a:p>
                  </a:txBody>
                  <a:tcPr marL="0" marR="0" marT="0" marB="0" anchor="ctr">
                    <a:lnL w="3175">
                      <a:solidFill>
                        <a:srgbClr val="000000"/>
                      </a:solidFill>
                      <a:prstDash val="solid"/>
                    </a:lnL>
                    <a:lnR w="3175">
                      <a:solidFill>
                        <a:srgbClr val="000000"/>
                      </a:solidFill>
                      <a:prstDash val="solid"/>
                    </a:lnR>
                    <a:lnT w="3175">
                      <a:solidFill>
                        <a:srgbClr val="000000"/>
                      </a:solidFill>
                      <a:prstDash val="solid"/>
                    </a:lnT>
                    <a:lnB w="3175"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marR="103505" algn="ctr">
                        <a:lnSpc>
                          <a:spcPct val="100000"/>
                        </a:lnSpc>
                        <a:spcBef>
                          <a:spcPts val="500"/>
                        </a:spcBef>
                      </a:pPr>
                      <a:endParaRPr sz="1050" dirty="0">
                        <a:latin typeface="Meiryo UI" panose="020B0604030504040204" pitchFamily="50" charset="-128"/>
                        <a:ea typeface="Meiryo UI" panose="020B0604030504040204" pitchFamily="50" charset="-128"/>
                        <a:cs typeface="Meiryo UI"/>
                      </a:endParaRPr>
                    </a:p>
                  </a:txBody>
                  <a:tcPr marL="0" marR="0" marT="63500" marB="0" anchor="ctr">
                    <a:lnL w="3175">
                      <a:solidFill>
                        <a:srgbClr val="000000"/>
                      </a:solidFill>
                      <a:prstDash val="solid"/>
                    </a:lnL>
                    <a:lnR w="3175">
                      <a:solidFill>
                        <a:srgbClr val="000000"/>
                      </a:solidFill>
                      <a:prstDash val="solid"/>
                    </a:lnR>
                    <a:lnT w="3175">
                      <a:solidFill>
                        <a:srgbClr val="000000"/>
                      </a:solidFill>
                      <a:prstDash val="solid"/>
                    </a:lnT>
                    <a:lnB w="3175"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algn="ctr">
                        <a:lnSpc>
                          <a:spcPct val="100000"/>
                        </a:lnSpc>
                      </a:pPr>
                      <a:r>
                        <a:rPr lang="en-US" altLang="ja-JP" sz="1000" dirty="0">
                          <a:latin typeface="Meiryo UI" panose="020B0604030504040204" pitchFamily="50" charset="-128"/>
                          <a:ea typeface="Meiryo UI" panose="020B0604030504040204" pitchFamily="50" charset="-128"/>
                          <a:cs typeface="Times New Roman"/>
                        </a:rPr>
                        <a:t>BARDA</a:t>
                      </a:r>
                      <a:r>
                        <a:rPr lang="ja-JP" altLang="en-US" sz="1000" dirty="0">
                          <a:latin typeface="Meiryo UI" panose="020B0604030504040204" pitchFamily="50" charset="-128"/>
                          <a:ea typeface="Meiryo UI" panose="020B0604030504040204" pitchFamily="50" charset="-128"/>
                          <a:cs typeface="Times New Roman"/>
                        </a:rPr>
                        <a:t>が資金供与</a:t>
                      </a:r>
                      <a:endParaRPr lang="en-US" altLang="ja-JP" sz="1000" dirty="0">
                        <a:latin typeface="Meiryo UI" panose="020B0604030504040204" pitchFamily="50" charset="-128"/>
                        <a:ea typeface="Meiryo UI" panose="020B0604030504040204" pitchFamily="50" charset="-128"/>
                        <a:cs typeface="Times New Roman"/>
                      </a:endParaRPr>
                    </a:p>
                    <a:p>
                      <a:pPr algn="ctr">
                        <a:lnSpc>
                          <a:spcPct val="100000"/>
                        </a:lnSpc>
                      </a:pPr>
                      <a:r>
                        <a:rPr lang="ja-JP" altLang="en-US" sz="1000" dirty="0">
                          <a:latin typeface="Meiryo UI" panose="020B0604030504040204" pitchFamily="50" charset="-128"/>
                          <a:ea typeface="Meiryo UI" panose="020B0604030504040204" pitchFamily="50" charset="-128"/>
                          <a:cs typeface="Times New Roman"/>
                        </a:rPr>
                        <a:t>日本にワクチン提供</a:t>
                      </a:r>
                      <a:endParaRPr sz="1000" dirty="0">
                        <a:latin typeface="Meiryo UI" panose="020B0604030504040204" pitchFamily="50" charset="-128"/>
                        <a:ea typeface="Meiryo UI" panose="020B0604030504040204" pitchFamily="50" charset="-128"/>
                        <a:cs typeface="Times New Roman"/>
                      </a:endParaRPr>
                    </a:p>
                  </a:txBody>
                  <a:tcPr marL="0" marR="0" marT="0" marB="0" anchor="ctr">
                    <a:lnL w="3175" cap="flat" cmpd="sng" algn="ctr">
                      <a:solidFill>
                        <a:srgbClr val="000000"/>
                      </a:solidFill>
                      <a:prstDash val="solid"/>
                      <a:round/>
                      <a:headEnd type="none" w="med" len="med"/>
                      <a:tailEnd type="none" w="med" len="med"/>
                    </a:lnL>
                    <a:lnR w="3175">
                      <a:solidFill>
                        <a:srgbClr val="000000"/>
                      </a:solidFill>
                      <a:prstDash val="soli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06"/>
                  </a:ext>
                </a:extLst>
              </a:tr>
              <a:tr h="468033">
                <a:tc vMerge="1">
                  <a:txBody>
                    <a:bodyPr/>
                    <a:lstStyle/>
                    <a:p>
                      <a:pPr marL="0" marR="0" lvl="0" indent="0" algn="ctr" defTabSz="914400" rtl="0" eaLnBrk="1" fontAlgn="auto" latinLnBrk="0" hangingPunct="1">
                        <a:lnSpc>
                          <a:spcPct val="100000"/>
                        </a:lnSpc>
                        <a:spcBef>
                          <a:spcPts val="15"/>
                        </a:spcBef>
                        <a:spcAft>
                          <a:spcPts val="0"/>
                        </a:spcAft>
                        <a:buClrTx/>
                        <a:buSzTx/>
                        <a:buFontTx/>
                        <a:buNone/>
                        <a:tabLst/>
                        <a:defRPr/>
                      </a:pPr>
                      <a:endParaRPr sz="1050" dirty="0">
                        <a:latin typeface="Meiryo UI" panose="020B0604030504040204" pitchFamily="50" charset="-128"/>
                        <a:ea typeface="Meiryo UI" panose="020B0604030504040204" pitchFamily="50" charset="-128"/>
                        <a:cs typeface="Meiryo UI"/>
                      </a:endParaRPr>
                    </a:p>
                  </a:txBody>
                  <a:tcPr marL="0" marR="0" marT="1905" marB="0" anchor="ctr">
                    <a:lnL w="3175">
                      <a:solidFill>
                        <a:srgbClr val="000000"/>
                      </a:solidFill>
                      <a:prstDash val="solid"/>
                    </a:lnL>
                    <a:lnR w="3175"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marL="0" marR="0" lvl="0" indent="0" algn="ctr" defTabSz="914400" rtl="0" eaLnBrk="1" fontAlgn="auto" latinLnBrk="0" hangingPunct="1">
                        <a:lnSpc>
                          <a:spcPct val="100000"/>
                        </a:lnSpc>
                        <a:spcBef>
                          <a:spcPts val="15"/>
                        </a:spcBef>
                        <a:spcAft>
                          <a:spcPts val="0"/>
                        </a:spcAft>
                        <a:buClrTx/>
                        <a:buSzTx/>
                        <a:buFontTx/>
                        <a:buNone/>
                        <a:tabLst/>
                        <a:defRPr/>
                      </a:pPr>
                      <a:r>
                        <a:rPr lang="en-US" altLang="ja-JP" sz="1050" dirty="0">
                          <a:latin typeface="Meiryo UI" panose="020B0604030504040204" pitchFamily="50" charset="-128"/>
                          <a:ea typeface="Meiryo UI" panose="020B0604030504040204" pitchFamily="50" charset="-128"/>
                          <a:cs typeface="Meiryo UI"/>
                        </a:rPr>
                        <a:t>CureVac</a:t>
                      </a:r>
                      <a:endParaRPr sz="1050" dirty="0">
                        <a:latin typeface="Meiryo UI" panose="020B0604030504040204" pitchFamily="50" charset="-128"/>
                        <a:ea typeface="Meiryo UI" panose="020B0604030504040204" pitchFamily="50" charset="-128"/>
                        <a:cs typeface="Meiryo UI"/>
                      </a:endParaRPr>
                    </a:p>
                  </a:txBody>
                  <a:tcPr marL="0" marR="0" marT="1905"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a:solidFill>
                        <a:srgbClr val="000000"/>
                      </a:solidFill>
                      <a:prstDash val="solid"/>
                    </a:lnT>
                    <a:lnB w="3175"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algn="ctr">
                        <a:lnSpc>
                          <a:spcPct val="100000"/>
                        </a:lnSpc>
                        <a:spcBef>
                          <a:spcPts val="15"/>
                        </a:spcBef>
                      </a:pPr>
                      <a:r>
                        <a:rPr lang="ja-JP" altLang="en-US" sz="1050" dirty="0">
                          <a:latin typeface="Meiryo UI" panose="020B0604030504040204" pitchFamily="50" charset="-128"/>
                          <a:ea typeface="Meiryo UI" panose="020B0604030504040204" pitchFamily="50" charset="-128"/>
                          <a:cs typeface="Meiryo UI"/>
                        </a:rPr>
                        <a:t>独逸</a:t>
                      </a:r>
                      <a:endParaRPr sz="1050" dirty="0">
                        <a:latin typeface="Meiryo UI" panose="020B0604030504040204" pitchFamily="50" charset="-128"/>
                        <a:ea typeface="Meiryo UI" panose="020B0604030504040204" pitchFamily="50" charset="-128"/>
                        <a:cs typeface="Meiryo UI"/>
                      </a:endParaRPr>
                    </a:p>
                  </a:txBody>
                  <a:tcPr marL="0" marR="0" marT="1905"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a:solidFill>
                        <a:srgbClr val="000000"/>
                      </a:solidFill>
                      <a:prstDash val="solid"/>
                    </a:lnT>
                    <a:lnB w="3175"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algn="ctr">
                        <a:lnSpc>
                          <a:spcPct val="100000"/>
                        </a:lnSpc>
                        <a:spcBef>
                          <a:spcPts val="35"/>
                        </a:spcBef>
                      </a:pPr>
                      <a:r>
                        <a:rPr lang="ja-JP" altLang="en-US" sz="1000" dirty="0">
                          <a:latin typeface="Meiryo UI" panose="020B0604030504040204" pitchFamily="50" charset="-128"/>
                          <a:ea typeface="Meiryo UI" panose="020B0604030504040204" pitchFamily="50" charset="-128"/>
                          <a:cs typeface="Meiryo UI"/>
                        </a:rPr>
                        <a:t>自己増殖型</a:t>
                      </a:r>
                      <a:endParaRPr lang="en-US" sz="1000" dirty="0">
                        <a:latin typeface="Meiryo UI" panose="020B0604030504040204" pitchFamily="50" charset="-128"/>
                        <a:ea typeface="Meiryo UI" panose="020B0604030504040204" pitchFamily="50" charset="-128"/>
                        <a:cs typeface="Meiryo UI"/>
                      </a:endParaRPr>
                    </a:p>
                    <a:p>
                      <a:pPr algn="ctr">
                        <a:lnSpc>
                          <a:spcPct val="100000"/>
                        </a:lnSpc>
                        <a:spcBef>
                          <a:spcPts val="35"/>
                        </a:spcBef>
                      </a:pPr>
                      <a:r>
                        <a:rPr lang="en-US" sz="1000" dirty="0">
                          <a:latin typeface="Meiryo UI" panose="020B0604030504040204" pitchFamily="50" charset="-128"/>
                          <a:ea typeface="Meiryo UI" panose="020B0604030504040204" pitchFamily="50" charset="-128"/>
                          <a:cs typeface="Meiryo UI"/>
                        </a:rPr>
                        <a:t>RNA</a:t>
                      </a:r>
                      <a:r>
                        <a:rPr lang="ja-JP" altLang="en-US" sz="1000" dirty="0">
                          <a:latin typeface="Meiryo UI" panose="020B0604030504040204" pitchFamily="50" charset="-128"/>
                          <a:ea typeface="Meiryo UI" panose="020B0604030504040204" pitchFamily="50" charset="-128"/>
                          <a:cs typeface="Meiryo UI"/>
                        </a:rPr>
                        <a:t>ワクチン</a:t>
                      </a:r>
                      <a:endParaRPr sz="1000" dirty="0">
                        <a:latin typeface="Meiryo UI" panose="020B0604030504040204" pitchFamily="50" charset="-128"/>
                        <a:ea typeface="Meiryo UI" panose="020B0604030504040204" pitchFamily="50" charset="-128"/>
                        <a:cs typeface="Meiryo UI"/>
                      </a:endParaRPr>
                    </a:p>
                  </a:txBody>
                  <a:tcPr marL="0" marR="0" marT="4445"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a:solidFill>
                        <a:srgbClr val="000000"/>
                      </a:solidFill>
                      <a:prstDash val="solid"/>
                    </a:lnT>
                    <a:lnB w="3175"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000" dirty="0">
                          <a:latin typeface="Meiryo UI" panose="020B0604030504040204" pitchFamily="50" charset="-128"/>
                          <a:ea typeface="Meiryo UI" panose="020B0604030504040204" pitchFamily="50" charset="-128"/>
                          <a:cs typeface="Times New Roman"/>
                        </a:rPr>
                        <a:t>SCB-2019</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dirty="0" err="1">
                          <a:latin typeface="Meiryo UI" panose="020B0604030504040204" pitchFamily="50" charset="-128"/>
                          <a:ea typeface="Meiryo UI" panose="020B0604030504040204" pitchFamily="50" charset="-128"/>
                          <a:cs typeface="Times New Roman"/>
                        </a:rPr>
                        <a:t>CVnCoV</a:t>
                      </a:r>
                      <a:endParaRPr sz="1000" dirty="0">
                        <a:latin typeface="Meiryo UI" panose="020B0604030504040204" pitchFamily="50" charset="-128"/>
                        <a:ea typeface="Meiryo UI" panose="020B0604030504040204" pitchFamily="50" charset="-128"/>
                        <a:cs typeface="Times New Roman"/>
                      </a:endParaRPr>
                    </a:p>
                  </a:txBody>
                  <a:tcPr marL="0" marR="0" marT="0"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a:solidFill>
                        <a:srgbClr val="000000"/>
                      </a:solidFill>
                      <a:prstDash val="solid"/>
                    </a:lnT>
                    <a:lnB w="3175"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algn="ctr">
                        <a:lnSpc>
                          <a:spcPct val="100000"/>
                        </a:lnSpc>
                      </a:pPr>
                      <a:endParaRPr sz="1000" dirty="0">
                        <a:latin typeface="Meiryo UI" panose="020B0604030504040204" pitchFamily="50" charset="-128"/>
                        <a:ea typeface="Meiryo UI" panose="020B0604030504040204" pitchFamily="50" charset="-128"/>
                        <a:cs typeface="Times New Roman"/>
                      </a:endParaRPr>
                    </a:p>
                  </a:txBody>
                  <a:tcPr marL="0" marR="0" marT="0"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algn="ctr">
                        <a:lnSpc>
                          <a:spcPct val="100000"/>
                        </a:lnSpc>
                      </a:pPr>
                      <a:endParaRPr sz="1000" dirty="0">
                        <a:latin typeface="Meiryo UI" panose="020B0604030504040204" pitchFamily="50" charset="-128"/>
                        <a:ea typeface="Meiryo UI" panose="020B0604030504040204" pitchFamily="50" charset="-128"/>
                        <a:cs typeface="Times New Roman"/>
                      </a:endParaRPr>
                    </a:p>
                  </a:txBody>
                  <a:tcPr marL="0" marR="0" marT="0"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a:solidFill>
                        <a:srgbClr val="000000"/>
                      </a:solidFill>
                      <a:prstDash val="solid"/>
                    </a:lnT>
                    <a:lnB w="3175"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marR="12065" algn="ctr">
                        <a:lnSpc>
                          <a:spcPct val="100000"/>
                        </a:lnSpc>
                        <a:spcBef>
                          <a:spcPts val="5"/>
                        </a:spcBef>
                      </a:pPr>
                      <a:endParaRPr sz="1050" dirty="0">
                        <a:latin typeface="Meiryo UI" panose="020B0604030504040204" pitchFamily="50" charset="-128"/>
                        <a:ea typeface="Meiryo UI" panose="020B0604030504040204" pitchFamily="50" charset="-128"/>
                        <a:cs typeface="Meiryo UI"/>
                      </a:endParaRPr>
                    </a:p>
                  </a:txBody>
                  <a:tcPr marL="0" marR="0" marT="635"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a:solidFill>
                        <a:srgbClr val="000000"/>
                      </a:solidFill>
                      <a:prstDash val="solid"/>
                    </a:lnT>
                    <a:lnB w="3175"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marR="85090" algn="ctr">
                        <a:lnSpc>
                          <a:spcPct val="100000"/>
                        </a:lnSpc>
                      </a:pPr>
                      <a:endParaRPr sz="1000" dirty="0">
                        <a:latin typeface="Meiryo UI" panose="020B0604030504040204" pitchFamily="50" charset="-128"/>
                        <a:ea typeface="Meiryo UI" panose="020B0604030504040204" pitchFamily="50" charset="-128"/>
                        <a:cs typeface="Times New Roman"/>
                      </a:endParaRPr>
                    </a:p>
                  </a:txBody>
                  <a:tcPr marL="0" marR="0" marT="0"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a:solidFill>
                        <a:srgbClr val="000000"/>
                      </a:solidFill>
                      <a:prstDash val="solid"/>
                    </a:lnT>
                    <a:lnB w="3175"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algn="ctr"/>
                      <a:endParaRPr sz="1050" dirty="0">
                        <a:latin typeface="Meiryo UI" panose="020B0604030504040204" pitchFamily="50" charset="-128"/>
                        <a:ea typeface="Meiryo UI" panose="020B0604030504040204" pitchFamily="50" charset="-128"/>
                        <a:cs typeface="Meiryo UI"/>
                      </a:endParaRPr>
                    </a:p>
                  </a:txBody>
                  <a:tcPr marL="0" marR="0" marT="3175"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a:solidFill>
                        <a:srgbClr val="000000"/>
                      </a:solidFill>
                      <a:prstDash val="solid"/>
                    </a:lnT>
                    <a:lnB w="3175"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algn="ctr">
                        <a:lnSpc>
                          <a:spcPct val="100000"/>
                        </a:lnSpc>
                        <a:spcBef>
                          <a:spcPts val="25"/>
                        </a:spcBef>
                      </a:pPr>
                      <a:r>
                        <a:rPr lang="en-US" altLang="ja-JP" sz="1000" dirty="0">
                          <a:latin typeface="Meiryo UI" panose="020B0604030504040204" pitchFamily="50" charset="-128"/>
                          <a:ea typeface="Meiryo UI" panose="020B0604030504040204" pitchFamily="50" charset="-128"/>
                          <a:cs typeface="Meiryo UI"/>
                        </a:rPr>
                        <a:t>GSK</a:t>
                      </a:r>
                      <a:r>
                        <a:rPr lang="ja-JP" altLang="en-US" sz="1000" dirty="0">
                          <a:latin typeface="Meiryo UI" panose="020B0604030504040204" pitchFamily="50" charset="-128"/>
                          <a:ea typeface="Meiryo UI" panose="020B0604030504040204" pitchFamily="50" charset="-128"/>
                          <a:cs typeface="Meiryo UI"/>
                        </a:rPr>
                        <a:t>と共同開発</a:t>
                      </a:r>
                      <a:endParaRPr sz="1000" dirty="0">
                        <a:latin typeface="Meiryo UI" panose="020B0604030504040204" pitchFamily="50" charset="-128"/>
                        <a:ea typeface="Meiryo UI" panose="020B0604030504040204" pitchFamily="50" charset="-128"/>
                        <a:cs typeface="Meiryo UI"/>
                      </a:endParaRPr>
                    </a:p>
                  </a:txBody>
                  <a:tcPr marL="0" marR="0" marT="3175" marB="0" anchor="ctr">
                    <a:lnL w="3175" cap="flat" cmpd="sng" algn="ctr">
                      <a:solidFill>
                        <a:srgbClr val="000000"/>
                      </a:solidFill>
                      <a:prstDash val="solid"/>
                      <a:round/>
                      <a:headEnd type="none" w="med" len="med"/>
                      <a:tailEnd type="none" w="med" len="med"/>
                    </a:lnL>
                    <a:lnR w="3175">
                      <a:solidFill>
                        <a:srgbClr val="000000"/>
                      </a:solidFill>
                      <a:prstDash val="soli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641496320"/>
                  </a:ext>
                </a:extLst>
              </a:tr>
              <a:tr h="468033">
                <a:tc vMerge="1">
                  <a:txBody>
                    <a:bodyPr/>
                    <a:lstStyle/>
                    <a:p>
                      <a:pPr marL="0" marR="0" lvl="0" indent="0" algn="ctr" defTabSz="914400" rtl="0" eaLnBrk="1" fontAlgn="auto" latinLnBrk="0" hangingPunct="1">
                        <a:lnSpc>
                          <a:spcPct val="100000"/>
                        </a:lnSpc>
                        <a:spcBef>
                          <a:spcPts val="15"/>
                        </a:spcBef>
                        <a:spcAft>
                          <a:spcPts val="0"/>
                        </a:spcAft>
                        <a:buClrTx/>
                        <a:buSzTx/>
                        <a:buFontTx/>
                        <a:buNone/>
                        <a:tabLst/>
                        <a:defRPr/>
                      </a:pPr>
                      <a:endParaRPr sz="1050" dirty="0">
                        <a:latin typeface="Meiryo UI" panose="020B0604030504040204" pitchFamily="50" charset="-128"/>
                        <a:ea typeface="Meiryo UI" panose="020B0604030504040204" pitchFamily="50" charset="-128"/>
                        <a:cs typeface="Meiryo UI"/>
                      </a:endParaRPr>
                    </a:p>
                  </a:txBody>
                  <a:tcPr marL="0" marR="0" marT="1905" marB="0" anchor="ctr">
                    <a:lnL w="3175">
                      <a:solidFill>
                        <a:srgbClr val="000000"/>
                      </a:solidFill>
                      <a:prstDash val="solid"/>
                    </a:lnL>
                    <a:lnR w="3175"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marL="0" marR="0" lvl="0" indent="0" algn="ctr" defTabSz="914400" rtl="0" eaLnBrk="1" fontAlgn="auto" latinLnBrk="0" hangingPunct="1">
                        <a:lnSpc>
                          <a:spcPct val="100000"/>
                        </a:lnSpc>
                        <a:spcBef>
                          <a:spcPts val="15"/>
                        </a:spcBef>
                        <a:spcAft>
                          <a:spcPts val="0"/>
                        </a:spcAft>
                        <a:buClrTx/>
                        <a:buSzTx/>
                        <a:buFontTx/>
                        <a:buNone/>
                        <a:tabLst/>
                        <a:defRPr/>
                      </a:pPr>
                      <a:r>
                        <a:rPr lang="en-US" sz="1050" dirty="0" err="1">
                          <a:latin typeface="Meiryo UI" panose="020B0604030504040204" pitchFamily="50" charset="-128"/>
                          <a:ea typeface="Meiryo UI" panose="020B0604030504040204" pitchFamily="50" charset="-128"/>
                          <a:cs typeface="Meiryo UI"/>
                        </a:rPr>
                        <a:t>VirBiotechnology</a:t>
                      </a:r>
                      <a:endParaRPr lang="en-US" sz="1050" dirty="0">
                        <a:latin typeface="Meiryo UI" panose="020B0604030504040204" pitchFamily="50" charset="-128"/>
                        <a:ea typeface="Meiryo UI" panose="020B0604030504040204" pitchFamily="50" charset="-128"/>
                        <a:cs typeface="Meiryo UI"/>
                      </a:endParaRPr>
                    </a:p>
                    <a:p>
                      <a:pPr marL="0" marR="0" lvl="0" indent="0" algn="ctr" defTabSz="914400" rtl="0" eaLnBrk="1" fontAlgn="auto" latinLnBrk="0" hangingPunct="1">
                        <a:lnSpc>
                          <a:spcPct val="100000"/>
                        </a:lnSpc>
                        <a:spcBef>
                          <a:spcPts val="15"/>
                        </a:spcBef>
                        <a:spcAft>
                          <a:spcPts val="0"/>
                        </a:spcAft>
                        <a:buClrTx/>
                        <a:buSzTx/>
                        <a:buFontTx/>
                        <a:buNone/>
                        <a:tabLst/>
                        <a:defRPr/>
                      </a:pPr>
                      <a:r>
                        <a:rPr lang="en-US" sz="1050" dirty="0">
                          <a:latin typeface="Meiryo UI" panose="020B0604030504040204" pitchFamily="50" charset="-128"/>
                          <a:ea typeface="Meiryo UI" panose="020B0604030504040204" pitchFamily="50" charset="-128"/>
                          <a:cs typeface="Meiryo UI"/>
                        </a:rPr>
                        <a:t>Alnylam Pharmaceuticals</a:t>
                      </a:r>
                      <a:endParaRPr sz="1050" dirty="0">
                        <a:latin typeface="Meiryo UI" panose="020B0604030504040204" pitchFamily="50" charset="-128"/>
                        <a:ea typeface="Meiryo UI" panose="020B0604030504040204" pitchFamily="50" charset="-128"/>
                        <a:cs typeface="Meiryo UI"/>
                      </a:endParaRPr>
                    </a:p>
                  </a:txBody>
                  <a:tcPr marL="0" marR="0" marT="1905"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algn="ctr">
                        <a:lnSpc>
                          <a:spcPct val="100000"/>
                        </a:lnSpc>
                        <a:spcBef>
                          <a:spcPts val="15"/>
                        </a:spcBef>
                      </a:pPr>
                      <a:r>
                        <a:rPr lang="ja-JP" altLang="en-US" sz="1050" dirty="0">
                          <a:latin typeface="Meiryo UI" panose="020B0604030504040204" pitchFamily="50" charset="-128"/>
                          <a:ea typeface="Meiryo UI" panose="020B0604030504040204" pitchFamily="50" charset="-128"/>
                          <a:cs typeface="Meiryo UI"/>
                        </a:rPr>
                        <a:t>米国</a:t>
                      </a:r>
                      <a:endParaRPr sz="1050" dirty="0">
                        <a:latin typeface="Meiryo UI" panose="020B0604030504040204" pitchFamily="50" charset="-128"/>
                        <a:ea typeface="Meiryo UI" panose="020B0604030504040204" pitchFamily="50" charset="-128"/>
                        <a:cs typeface="Meiryo UI"/>
                      </a:endParaRPr>
                    </a:p>
                  </a:txBody>
                  <a:tcPr marL="0" marR="0" marT="1905"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algn="ctr">
                        <a:lnSpc>
                          <a:spcPct val="100000"/>
                        </a:lnSpc>
                        <a:spcBef>
                          <a:spcPts val="35"/>
                        </a:spcBef>
                      </a:pPr>
                      <a:r>
                        <a:rPr lang="en-US" altLang="ja-JP" sz="1000" dirty="0">
                          <a:latin typeface="Meiryo UI" panose="020B0604030504040204" pitchFamily="50" charset="-128"/>
                          <a:ea typeface="Meiryo UI" panose="020B0604030504040204" pitchFamily="50" charset="-128"/>
                          <a:cs typeface="Meiryo UI"/>
                        </a:rPr>
                        <a:t>RNA</a:t>
                      </a:r>
                      <a:r>
                        <a:rPr lang="ja-JP" altLang="en-US" sz="1000" dirty="0">
                          <a:latin typeface="Meiryo UI" panose="020B0604030504040204" pitchFamily="50" charset="-128"/>
                          <a:ea typeface="Meiryo UI" panose="020B0604030504040204" pitchFamily="50" charset="-128"/>
                          <a:cs typeface="Meiryo UI"/>
                        </a:rPr>
                        <a:t>ワクチン</a:t>
                      </a:r>
                      <a:endParaRPr lang="en-US" altLang="ja-JP" sz="1000" dirty="0">
                        <a:latin typeface="Meiryo UI" panose="020B0604030504040204" pitchFamily="50" charset="-128"/>
                        <a:ea typeface="Meiryo UI" panose="020B0604030504040204" pitchFamily="50" charset="-128"/>
                        <a:cs typeface="Meiryo UI"/>
                      </a:endParaRPr>
                    </a:p>
                    <a:p>
                      <a:pPr algn="ctr">
                        <a:lnSpc>
                          <a:spcPct val="100000"/>
                        </a:lnSpc>
                        <a:spcBef>
                          <a:spcPts val="35"/>
                        </a:spcBef>
                      </a:pPr>
                      <a:r>
                        <a:rPr lang="ja-JP" altLang="en-US" sz="1000" dirty="0">
                          <a:latin typeface="Meiryo UI" panose="020B0604030504040204" pitchFamily="50" charset="-128"/>
                          <a:ea typeface="Meiryo UI" panose="020B0604030504040204" pitchFamily="50" charset="-128"/>
                          <a:cs typeface="Meiryo UI"/>
                        </a:rPr>
                        <a:t>（</a:t>
                      </a:r>
                      <a:r>
                        <a:rPr lang="en-US" altLang="ja-JP" sz="1000" dirty="0">
                          <a:latin typeface="Meiryo UI" panose="020B0604030504040204" pitchFamily="50" charset="-128"/>
                          <a:ea typeface="Meiryo UI" panose="020B0604030504040204" pitchFamily="50" charset="-128"/>
                          <a:cs typeface="Meiryo UI"/>
                        </a:rPr>
                        <a:t>siRNA</a:t>
                      </a:r>
                      <a:r>
                        <a:rPr lang="ja-JP" altLang="en-US" sz="1000" dirty="0">
                          <a:latin typeface="Meiryo UI" panose="020B0604030504040204" pitchFamily="50" charset="-128"/>
                          <a:ea typeface="Meiryo UI" panose="020B0604030504040204" pitchFamily="50" charset="-128"/>
                          <a:cs typeface="Meiryo UI"/>
                        </a:rPr>
                        <a:t>治療薬）</a:t>
                      </a:r>
                      <a:endParaRPr lang="en-US" altLang="ja-JP" sz="1000" dirty="0">
                        <a:latin typeface="Meiryo UI" panose="020B0604030504040204" pitchFamily="50" charset="-128"/>
                        <a:ea typeface="Meiryo UI" panose="020B0604030504040204" pitchFamily="50" charset="-128"/>
                        <a:cs typeface="Meiryo UI"/>
                      </a:endParaRPr>
                    </a:p>
                  </a:txBody>
                  <a:tcPr marL="0" marR="0" marT="4445"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000" dirty="0">
                          <a:latin typeface="Meiryo UI" panose="020B0604030504040204" pitchFamily="50" charset="-128"/>
                          <a:ea typeface="Meiryo UI" panose="020B0604030504040204" pitchFamily="50" charset="-128"/>
                          <a:cs typeface="Times New Roman"/>
                        </a:rPr>
                        <a:t>ALN-COV</a:t>
                      </a:r>
                    </a:p>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000" dirty="0">
                          <a:latin typeface="Meiryo UI" panose="020B0604030504040204" pitchFamily="50" charset="-128"/>
                          <a:ea typeface="Meiryo UI" panose="020B0604030504040204" pitchFamily="50" charset="-128"/>
                          <a:cs typeface="Times New Roman"/>
                        </a:rPr>
                        <a:t>（</a:t>
                      </a:r>
                      <a:r>
                        <a:rPr lang="en-US" altLang="ja-JP" sz="1000" dirty="0">
                          <a:latin typeface="Meiryo UI" panose="020B0604030504040204" pitchFamily="50" charset="-128"/>
                          <a:ea typeface="Meiryo UI" panose="020B0604030504040204" pitchFamily="50" charset="-128"/>
                          <a:cs typeface="Times New Roman"/>
                        </a:rPr>
                        <a:t>VIR-2703</a:t>
                      </a:r>
                      <a:r>
                        <a:rPr lang="ja-JP" altLang="en-US" sz="1000" dirty="0">
                          <a:latin typeface="Meiryo UI" panose="020B0604030504040204" pitchFamily="50" charset="-128"/>
                          <a:ea typeface="Meiryo UI" panose="020B0604030504040204" pitchFamily="50" charset="-128"/>
                          <a:cs typeface="Times New Roman"/>
                        </a:rPr>
                        <a:t>）</a:t>
                      </a:r>
                      <a:endParaRPr sz="1000" dirty="0">
                        <a:latin typeface="Meiryo UI" panose="020B0604030504040204" pitchFamily="50" charset="-128"/>
                        <a:ea typeface="Meiryo UI" panose="020B0604030504040204" pitchFamily="50" charset="-128"/>
                        <a:cs typeface="Times New Roman"/>
                      </a:endParaRPr>
                    </a:p>
                  </a:txBody>
                  <a:tcPr marL="0" marR="0" marT="0"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algn="ctr">
                        <a:lnSpc>
                          <a:spcPct val="100000"/>
                        </a:lnSpc>
                      </a:pPr>
                      <a:endParaRPr sz="1000" dirty="0">
                        <a:latin typeface="Meiryo UI" panose="020B0604030504040204" pitchFamily="50" charset="-128"/>
                        <a:ea typeface="Meiryo UI" panose="020B0604030504040204" pitchFamily="50" charset="-128"/>
                        <a:cs typeface="Times New Roman"/>
                      </a:endParaRPr>
                    </a:p>
                  </a:txBody>
                  <a:tcPr marL="0" marR="0" marT="0"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algn="ctr">
                        <a:lnSpc>
                          <a:spcPct val="100000"/>
                        </a:lnSpc>
                      </a:pPr>
                      <a:endParaRPr sz="1000" dirty="0">
                        <a:latin typeface="Meiryo UI" panose="020B0604030504040204" pitchFamily="50" charset="-128"/>
                        <a:ea typeface="Meiryo UI" panose="020B0604030504040204" pitchFamily="50" charset="-128"/>
                        <a:cs typeface="Times New Roman"/>
                      </a:endParaRPr>
                    </a:p>
                  </a:txBody>
                  <a:tcPr marL="0" marR="0" marT="0"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marR="12065" algn="ctr">
                        <a:lnSpc>
                          <a:spcPct val="100000"/>
                        </a:lnSpc>
                        <a:spcBef>
                          <a:spcPts val="5"/>
                        </a:spcBef>
                      </a:pPr>
                      <a:endParaRPr sz="1050" dirty="0">
                        <a:latin typeface="Meiryo UI" panose="020B0604030504040204" pitchFamily="50" charset="-128"/>
                        <a:ea typeface="Meiryo UI" panose="020B0604030504040204" pitchFamily="50" charset="-128"/>
                        <a:cs typeface="Meiryo UI"/>
                      </a:endParaRPr>
                    </a:p>
                  </a:txBody>
                  <a:tcPr marL="0" marR="0" marT="635"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marR="85090" algn="ctr">
                        <a:lnSpc>
                          <a:spcPct val="100000"/>
                        </a:lnSpc>
                      </a:pPr>
                      <a:endParaRPr sz="1000" dirty="0">
                        <a:latin typeface="Meiryo UI" panose="020B0604030504040204" pitchFamily="50" charset="-128"/>
                        <a:ea typeface="Meiryo UI" panose="020B0604030504040204" pitchFamily="50" charset="-128"/>
                        <a:cs typeface="Times New Roman"/>
                      </a:endParaRPr>
                    </a:p>
                  </a:txBody>
                  <a:tcPr marL="0" marR="0" marT="0"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algn="ctr"/>
                      <a:endParaRPr sz="1050" dirty="0">
                        <a:latin typeface="Meiryo UI" panose="020B0604030504040204" pitchFamily="50" charset="-128"/>
                        <a:ea typeface="Meiryo UI" panose="020B0604030504040204" pitchFamily="50" charset="-128"/>
                        <a:cs typeface="Meiryo UI"/>
                      </a:endParaRPr>
                    </a:p>
                  </a:txBody>
                  <a:tcPr marL="0" marR="0" marT="3175"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algn="ctr">
                        <a:lnSpc>
                          <a:spcPct val="100000"/>
                        </a:lnSpc>
                        <a:spcBef>
                          <a:spcPts val="25"/>
                        </a:spcBef>
                      </a:pPr>
                      <a:r>
                        <a:rPr lang="ja-JP" altLang="en-US" sz="1000" dirty="0">
                          <a:latin typeface="Meiryo UI" panose="020B0604030504040204" pitchFamily="50" charset="-128"/>
                          <a:ea typeface="Meiryo UI" panose="020B0604030504040204" pitchFamily="50" charset="-128"/>
                          <a:cs typeface="Meiryo UI"/>
                        </a:rPr>
                        <a:t>遺伝子発現抑制</a:t>
                      </a:r>
                      <a:endParaRPr lang="en-US" altLang="ja-JP" sz="1000" dirty="0">
                        <a:latin typeface="Meiryo UI" panose="020B0604030504040204" pitchFamily="50" charset="-128"/>
                        <a:ea typeface="Meiryo UI" panose="020B0604030504040204" pitchFamily="50" charset="-128"/>
                        <a:cs typeface="Meiryo UI"/>
                      </a:endParaRPr>
                    </a:p>
                    <a:p>
                      <a:pPr algn="ctr">
                        <a:lnSpc>
                          <a:spcPct val="100000"/>
                        </a:lnSpc>
                        <a:spcBef>
                          <a:spcPts val="25"/>
                        </a:spcBef>
                      </a:pPr>
                      <a:r>
                        <a:rPr lang="en-US" altLang="ja-JP" sz="1000" dirty="0">
                          <a:latin typeface="Meiryo UI" panose="020B0604030504040204" pitchFamily="50" charset="-128"/>
                          <a:ea typeface="Meiryo UI" panose="020B0604030504040204" pitchFamily="50" charset="-128"/>
                          <a:cs typeface="Meiryo UI"/>
                        </a:rPr>
                        <a:t>RNA</a:t>
                      </a:r>
                      <a:r>
                        <a:rPr lang="ja-JP" altLang="en-US" sz="1000" dirty="0">
                          <a:latin typeface="Meiryo UI" panose="020B0604030504040204" pitchFamily="50" charset="-128"/>
                          <a:ea typeface="Meiryo UI" panose="020B0604030504040204" pitchFamily="50" charset="-128"/>
                          <a:cs typeface="Meiryo UI"/>
                        </a:rPr>
                        <a:t>干渉（</a:t>
                      </a:r>
                      <a:r>
                        <a:rPr lang="en-US" altLang="ja-JP" sz="1000" dirty="0">
                          <a:latin typeface="Meiryo UI" panose="020B0604030504040204" pitchFamily="50" charset="-128"/>
                          <a:ea typeface="Meiryo UI" panose="020B0604030504040204" pitchFamily="50" charset="-128"/>
                          <a:cs typeface="Meiryo UI"/>
                        </a:rPr>
                        <a:t>RNAi</a:t>
                      </a:r>
                      <a:r>
                        <a:rPr lang="ja-JP" altLang="en-US" sz="1000" dirty="0">
                          <a:latin typeface="Meiryo UI" panose="020B0604030504040204" pitchFamily="50" charset="-128"/>
                          <a:ea typeface="Meiryo UI" panose="020B0604030504040204" pitchFamily="50" charset="-128"/>
                          <a:cs typeface="Meiryo UI"/>
                        </a:rPr>
                        <a:t>）</a:t>
                      </a:r>
                      <a:endParaRPr sz="1000" dirty="0">
                        <a:latin typeface="Meiryo UI" panose="020B0604030504040204" pitchFamily="50" charset="-128"/>
                        <a:ea typeface="Meiryo UI" panose="020B0604030504040204" pitchFamily="50" charset="-128"/>
                        <a:cs typeface="Meiryo UI"/>
                      </a:endParaRPr>
                    </a:p>
                  </a:txBody>
                  <a:tcPr marL="0" marR="0" marT="3175" marB="0" anchor="ctr">
                    <a:lnL w="3175" cap="flat" cmpd="sng" algn="ctr">
                      <a:solidFill>
                        <a:srgbClr val="000000"/>
                      </a:solidFill>
                      <a:prstDash val="solid"/>
                      <a:round/>
                      <a:headEnd type="none" w="med" len="med"/>
                      <a:tailEnd type="none" w="med" len="med"/>
                    </a:lnL>
                    <a:lnR w="3175">
                      <a:solidFill>
                        <a:srgbClr val="000000"/>
                      </a:solidFill>
                      <a:prstDash val="soli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3960143203"/>
                  </a:ext>
                </a:extLst>
              </a:tr>
              <a:tr h="468033">
                <a:tc rowSpan="7">
                  <a:txBody>
                    <a:bodyPr/>
                    <a:lstStyle/>
                    <a:p>
                      <a:pPr algn="ctr">
                        <a:lnSpc>
                          <a:spcPct val="100000"/>
                        </a:lnSpc>
                        <a:spcBef>
                          <a:spcPts val="15"/>
                        </a:spcBef>
                      </a:pPr>
                      <a:r>
                        <a:rPr lang="ja-JP" altLang="en-US" sz="1100" dirty="0">
                          <a:latin typeface="Meiryo UI" panose="020B0604030504040204" pitchFamily="50" charset="-128"/>
                          <a:ea typeface="Meiryo UI" panose="020B0604030504040204" pitchFamily="50" charset="-128"/>
                          <a:cs typeface="Meiryo UI"/>
                        </a:rPr>
                        <a:t>その他の手法によるワクチン開発</a:t>
                      </a:r>
                      <a:endParaRPr sz="1100" dirty="0">
                        <a:latin typeface="Meiryo UI" panose="020B0604030504040204" pitchFamily="50" charset="-128"/>
                        <a:ea typeface="Meiryo UI" panose="020B0604030504040204" pitchFamily="50" charset="-128"/>
                        <a:cs typeface="Meiryo UI"/>
                      </a:endParaRPr>
                    </a:p>
                  </a:txBody>
                  <a:tcPr marL="0" marR="0" marT="1905" marB="0" vert="eaVert" anchor="ctr">
                    <a:lnL w="3175">
                      <a:solidFill>
                        <a:srgbClr val="000000"/>
                      </a:solidFill>
                      <a:prstDash val="solid"/>
                    </a:lnL>
                    <a:lnR w="3175"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tcPr>
                </a:tc>
                <a:tc>
                  <a:txBody>
                    <a:bodyPr/>
                    <a:lstStyle/>
                    <a:p>
                      <a:pPr algn="ctr">
                        <a:lnSpc>
                          <a:spcPct val="100000"/>
                        </a:lnSpc>
                        <a:spcBef>
                          <a:spcPts val="15"/>
                        </a:spcBef>
                      </a:pPr>
                      <a:r>
                        <a:rPr lang="en-US" sz="1050" dirty="0">
                          <a:latin typeface="Meiryo UI" panose="020B0604030504040204" pitchFamily="50" charset="-128"/>
                          <a:ea typeface="Meiryo UI" panose="020B0604030504040204" pitchFamily="50" charset="-128"/>
                          <a:cs typeface="Meiryo UI"/>
                        </a:rPr>
                        <a:t>AstraZeneca</a:t>
                      </a:r>
                    </a:p>
                    <a:p>
                      <a:pPr algn="ctr">
                        <a:lnSpc>
                          <a:spcPct val="100000"/>
                        </a:lnSpc>
                        <a:spcBef>
                          <a:spcPts val="15"/>
                        </a:spcBef>
                      </a:pPr>
                      <a:r>
                        <a:rPr lang="en-US" sz="1050" dirty="0">
                          <a:latin typeface="Meiryo UI" panose="020B0604030504040204" pitchFamily="50" charset="-128"/>
                          <a:ea typeface="Meiryo UI" panose="020B0604030504040204" pitchFamily="50" charset="-128"/>
                          <a:cs typeface="Meiryo UI"/>
                        </a:rPr>
                        <a:t>Jenner Institute</a:t>
                      </a:r>
                    </a:p>
                    <a:p>
                      <a:pPr algn="ctr">
                        <a:lnSpc>
                          <a:spcPct val="100000"/>
                        </a:lnSpc>
                        <a:spcBef>
                          <a:spcPts val="15"/>
                        </a:spcBef>
                      </a:pPr>
                      <a:r>
                        <a:rPr lang="en-US" sz="1050" dirty="0">
                          <a:latin typeface="Meiryo UI" panose="020B0604030504040204" pitchFamily="50" charset="-128"/>
                          <a:ea typeface="Meiryo UI" panose="020B0604030504040204" pitchFamily="50" charset="-128"/>
                          <a:cs typeface="Meiryo UI"/>
                        </a:rPr>
                        <a:t>Oxford Vaccine Group</a:t>
                      </a:r>
                      <a:endParaRPr sz="1050" dirty="0">
                        <a:latin typeface="Meiryo UI" panose="020B0604030504040204" pitchFamily="50" charset="-128"/>
                        <a:ea typeface="Meiryo UI" panose="020B0604030504040204" pitchFamily="50" charset="-128"/>
                        <a:cs typeface="Meiryo UI"/>
                      </a:endParaRPr>
                    </a:p>
                  </a:txBody>
                  <a:tcPr marL="0" marR="0" marT="1905" marB="0" anchor="ctr">
                    <a:lnL w="3175" cap="flat" cmpd="sng" algn="ctr">
                      <a:solidFill>
                        <a:srgbClr val="000000"/>
                      </a:solidFill>
                      <a:prstDash val="solid"/>
                      <a:round/>
                      <a:headEnd type="none" w="med" len="med"/>
                      <a:tailEnd type="none" w="med" len="med"/>
                    </a:lnL>
                    <a:lnR w="3175">
                      <a:solidFill>
                        <a:srgbClr val="000000"/>
                      </a:solidFill>
                      <a:prstDash val="soli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tcPr>
                </a:tc>
                <a:tc>
                  <a:txBody>
                    <a:bodyPr/>
                    <a:lstStyle/>
                    <a:p>
                      <a:pPr algn="ctr">
                        <a:lnSpc>
                          <a:spcPct val="100000"/>
                        </a:lnSpc>
                        <a:spcBef>
                          <a:spcPts val="15"/>
                        </a:spcBef>
                      </a:pPr>
                      <a:r>
                        <a:rPr lang="ja-JP" altLang="en-US" sz="1050" dirty="0">
                          <a:latin typeface="Meiryo UI" panose="020B0604030504040204" pitchFamily="50" charset="-128"/>
                          <a:ea typeface="Meiryo UI" panose="020B0604030504040204" pitchFamily="50" charset="-128"/>
                          <a:cs typeface="Meiryo UI"/>
                        </a:rPr>
                        <a:t>英国</a:t>
                      </a:r>
                      <a:endParaRPr sz="1050" dirty="0">
                        <a:latin typeface="Meiryo UI" panose="020B0604030504040204" pitchFamily="50" charset="-128"/>
                        <a:ea typeface="Meiryo UI" panose="020B0604030504040204" pitchFamily="50" charset="-128"/>
                        <a:cs typeface="Meiryo UI"/>
                      </a:endParaRPr>
                    </a:p>
                  </a:txBody>
                  <a:tcPr marL="0" marR="0" marT="1905" marB="0" anchor="ctr">
                    <a:lnL w="3175">
                      <a:solidFill>
                        <a:srgbClr val="000000"/>
                      </a:solidFill>
                      <a:prstDash val="solid"/>
                    </a:lnL>
                    <a:lnR w="3175">
                      <a:solidFill>
                        <a:srgbClr val="000000"/>
                      </a:solidFill>
                      <a:prstDash val="soli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tcPr>
                </a:tc>
                <a:tc>
                  <a:txBody>
                    <a:bodyPr/>
                    <a:lstStyle/>
                    <a:p>
                      <a:pPr algn="ctr">
                        <a:lnSpc>
                          <a:spcPct val="100000"/>
                        </a:lnSpc>
                        <a:spcBef>
                          <a:spcPts val="35"/>
                        </a:spcBef>
                      </a:pPr>
                      <a:r>
                        <a:rPr lang="en-US" altLang="ja-JP" sz="1000" dirty="0">
                          <a:latin typeface="Meiryo UI" panose="020B0604030504040204" pitchFamily="50" charset="-128"/>
                          <a:ea typeface="Meiryo UI" panose="020B0604030504040204" pitchFamily="50" charset="-128"/>
                          <a:cs typeface="Meiryo UI"/>
                        </a:rPr>
                        <a:t>BTK</a:t>
                      </a:r>
                      <a:r>
                        <a:rPr lang="ja-JP" altLang="en-US" sz="1000" dirty="0">
                          <a:latin typeface="Meiryo UI" panose="020B0604030504040204" pitchFamily="50" charset="-128"/>
                          <a:ea typeface="Meiryo UI" panose="020B0604030504040204" pitchFamily="50" charset="-128"/>
                          <a:cs typeface="Meiryo UI"/>
                        </a:rPr>
                        <a:t>阻害剤</a:t>
                      </a:r>
                      <a:endParaRPr lang="en-US" altLang="ja-JP" sz="1000" dirty="0">
                        <a:latin typeface="Meiryo UI" panose="020B0604030504040204" pitchFamily="50" charset="-128"/>
                        <a:ea typeface="Meiryo UI" panose="020B0604030504040204" pitchFamily="50" charset="-128"/>
                        <a:cs typeface="Meiryo UI"/>
                      </a:endParaRPr>
                    </a:p>
                    <a:p>
                      <a:pPr algn="ctr">
                        <a:lnSpc>
                          <a:spcPct val="100000"/>
                        </a:lnSpc>
                        <a:spcBef>
                          <a:spcPts val="25"/>
                        </a:spcBef>
                      </a:pPr>
                      <a:r>
                        <a:rPr lang="ja-JP" altLang="en-US" sz="900" dirty="0">
                          <a:latin typeface="Meiryo UI" panose="020B0604030504040204" pitchFamily="50" charset="-128"/>
                          <a:ea typeface="Meiryo UI" panose="020B0604030504040204" pitchFamily="50" charset="-128"/>
                          <a:cs typeface="Meiryo UI"/>
                        </a:rPr>
                        <a:t>（ブルトン型</a:t>
                      </a:r>
                      <a:endParaRPr lang="en-US" altLang="ja-JP" sz="900" dirty="0">
                        <a:latin typeface="Meiryo UI" panose="020B0604030504040204" pitchFamily="50" charset="-128"/>
                        <a:ea typeface="Meiryo UI" panose="020B0604030504040204" pitchFamily="50" charset="-128"/>
                        <a:cs typeface="Meiryo UI"/>
                      </a:endParaRPr>
                    </a:p>
                    <a:p>
                      <a:pPr algn="ctr">
                        <a:lnSpc>
                          <a:spcPct val="100000"/>
                        </a:lnSpc>
                        <a:spcBef>
                          <a:spcPts val="25"/>
                        </a:spcBef>
                      </a:pPr>
                      <a:r>
                        <a:rPr lang="ja-JP" altLang="en-US" sz="900" dirty="0">
                          <a:latin typeface="Meiryo UI" panose="020B0604030504040204" pitchFamily="50" charset="-128"/>
                          <a:ea typeface="Meiryo UI" panose="020B0604030504040204" pitchFamily="50" charset="-128"/>
                          <a:cs typeface="Meiryo UI"/>
                        </a:rPr>
                        <a:t>チロシンキナーゼ）</a:t>
                      </a:r>
                      <a:endParaRPr sz="900" dirty="0">
                        <a:latin typeface="Meiryo UI" panose="020B0604030504040204" pitchFamily="50" charset="-128"/>
                        <a:ea typeface="Meiryo UI" panose="020B0604030504040204" pitchFamily="50" charset="-128"/>
                        <a:cs typeface="Meiryo UI"/>
                      </a:endParaRPr>
                    </a:p>
                  </a:txBody>
                  <a:tcPr marL="0" marR="0" marT="4445" marB="0" anchor="ctr">
                    <a:lnL w="3175">
                      <a:solidFill>
                        <a:srgbClr val="000000"/>
                      </a:solidFill>
                      <a:prstDash val="solid"/>
                    </a:lnL>
                    <a:lnR w="3175">
                      <a:solidFill>
                        <a:srgbClr val="000000"/>
                      </a:solidFill>
                      <a:prstDash val="soli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noFill/>
                  </a:tcPr>
                </a:tc>
                <a:tc>
                  <a:txBody>
                    <a:bodyPr/>
                    <a:lstStyle/>
                    <a:p>
                      <a:pPr algn="ctr">
                        <a:lnSpc>
                          <a:spcPct val="100000"/>
                        </a:lnSpc>
                      </a:pPr>
                      <a:r>
                        <a:rPr lang="en-US" sz="1000" dirty="0">
                          <a:latin typeface="Meiryo UI" panose="020B0604030504040204" pitchFamily="50" charset="-128"/>
                          <a:ea typeface="Meiryo UI" panose="020B0604030504040204" pitchFamily="50" charset="-128"/>
                          <a:cs typeface="Times New Roman"/>
                        </a:rPr>
                        <a:t>A</a:t>
                      </a:r>
                      <a:r>
                        <a:rPr lang="en-US" altLang="ja-JP" sz="1000" dirty="0">
                          <a:latin typeface="Meiryo UI" panose="020B0604030504040204" pitchFamily="50" charset="-128"/>
                          <a:ea typeface="Meiryo UI" panose="020B0604030504040204" pitchFamily="50" charset="-128"/>
                          <a:cs typeface="Times New Roman"/>
                        </a:rPr>
                        <a:t>Z</a:t>
                      </a:r>
                      <a:r>
                        <a:rPr lang="en-US" sz="1000" dirty="0">
                          <a:latin typeface="Meiryo UI" panose="020B0604030504040204" pitchFamily="50" charset="-128"/>
                          <a:ea typeface="Meiryo UI" panose="020B0604030504040204" pitchFamily="50" charset="-128"/>
                          <a:cs typeface="Times New Roman"/>
                        </a:rPr>
                        <a:t>D1222</a:t>
                      </a:r>
                      <a:endParaRPr sz="1000" dirty="0">
                        <a:latin typeface="Meiryo UI" panose="020B0604030504040204" pitchFamily="50" charset="-128"/>
                        <a:ea typeface="Meiryo UI" panose="020B0604030504040204" pitchFamily="50" charset="-128"/>
                        <a:cs typeface="Times New Roman"/>
                      </a:endParaRPr>
                    </a:p>
                  </a:txBody>
                  <a:tcPr marL="0" marR="0" marT="0" marB="0" anchor="ctr">
                    <a:lnL w="3175">
                      <a:solidFill>
                        <a:srgbClr val="000000"/>
                      </a:solidFill>
                      <a:prstDash val="solid"/>
                    </a:lnL>
                    <a:lnR w="3175">
                      <a:solidFill>
                        <a:srgbClr val="000000"/>
                      </a:solidFill>
                      <a:prstDash val="soli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noFill/>
                  </a:tcPr>
                </a:tc>
                <a:tc>
                  <a:txBody>
                    <a:bodyPr/>
                    <a:lstStyle/>
                    <a:p>
                      <a:pPr algn="ctr">
                        <a:lnSpc>
                          <a:spcPct val="100000"/>
                        </a:lnSpc>
                      </a:pPr>
                      <a:endParaRPr sz="1000" dirty="0">
                        <a:latin typeface="Meiryo UI" panose="020B0604030504040204" pitchFamily="50" charset="-128"/>
                        <a:ea typeface="Meiryo UI" panose="020B0604030504040204" pitchFamily="50" charset="-128"/>
                        <a:cs typeface="Times New Roman"/>
                      </a:endParaRPr>
                    </a:p>
                  </a:txBody>
                  <a:tcPr marL="0" marR="0" marT="0" marB="0" anchor="ctr">
                    <a:lnL w="3175" cap="flat" cmpd="sng" algn="ctr">
                      <a:solidFill>
                        <a:srgbClr val="000000"/>
                      </a:solidFill>
                      <a:prstDash val="solid"/>
                      <a:round/>
                      <a:headEnd type="none" w="med" len="med"/>
                      <a:tailEnd type="none" w="med" len="med"/>
                    </a:lnL>
                    <a:lnR w="3175">
                      <a:solidFill>
                        <a:srgbClr val="000000"/>
                      </a:solidFill>
                      <a:prstDash val="soli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noFill/>
                  </a:tcPr>
                </a:tc>
                <a:tc>
                  <a:txBody>
                    <a:bodyPr/>
                    <a:lstStyle/>
                    <a:p>
                      <a:pPr algn="ctr">
                        <a:lnSpc>
                          <a:spcPct val="100000"/>
                        </a:lnSpc>
                      </a:pPr>
                      <a:endParaRPr sz="1000" dirty="0">
                        <a:latin typeface="Meiryo UI" panose="020B0604030504040204" pitchFamily="50" charset="-128"/>
                        <a:ea typeface="Meiryo UI" panose="020B0604030504040204" pitchFamily="50" charset="-128"/>
                        <a:cs typeface="Times New Roman"/>
                      </a:endParaRPr>
                    </a:p>
                  </a:txBody>
                  <a:tcPr marL="0" marR="0" marT="0" marB="0" anchor="ctr">
                    <a:lnL w="3175">
                      <a:solidFill>
                        <a:srgbClr val="000000"/>
                      </a:solidFill>
                      <a:prstDash val="solid"/>
                    </a:lnL>
                    <a:lnR w="3175">
                      <a:solidFill>
                        <a:srgbClr val="000000"/>
                      </a:solidFill>
                      <a:prstDash val="soli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noFill/>
                  </a:tcPr>
                </a:tc>
                <a:tc>
                  <a:txBody>
                    <a:bodyPr/>
                    <a:lstStyle/>
                    <a:p>
                      <a:pPr marR="12065" algn="ctr">
                        <a:lnSpc>
                          <a:spcPct val="100000"/>
                        </a:lnSpc>
                        <a:spcBef>
                          <a:spcPts val="5"/>
                        </a:spcBef>
                      </a:pPr>
                      <a:endParaRPr sz="1050" dirty="0">
                        <a:latin typeface="Meiryo UI" panose="020B0604030504040204" pitchFamily="50" charset="-128"/>
                        <a:ea typeface="Meiryo UI" panose="020B0604030504040204" pitchFamily="50" charset="-128"/>
                        <a:cs typeface="Meiryo UI"/>
                      </a:endParaRPr>
                    </a:p>
                  </a:txBody>
                  <a:tcPr marL="0" marR="0" marT="635" marB="0" anchor="ctr">
                    <a:lnL w="3175">
                      <a:solidFill>
                        <a:srgbClr val="000000"/>
                      </a:solidFill>
                      <a:prstDash val="solid"/>
                    </a:lnL>
                    <a:lnR w="3175">
                      <a:solidFill>
                        <a:srgbClr val="000000"/>
                      </a:solidFill>
                      <a:prstDash val="soli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noFill/>
                  </a:tcPr>
                </a:tc>
                <a:tc>
                  <a:txBody>
                    <a:bodyPr/>
                    <a:lstStyle/>
                    <a:p>
                      <a:pPr marR="85090" algn="ctr">
                        <a:lnSpc>
                          <a:spcPct val="100000"/>
                        </a:lnSpc>
                      </a:pPr>
                      <a:endParaRPr sz="1000" dirty="0">
                        <a:latin typeface="Meiryo UI" panose="020B0604030504040204" pitchFamily="50" charset="-128"/>
                        <a:ea typeface="Meiryo UI" panose="020B0604030504040204" pitchFamily="50" charset="-128"/>
                        <a:cs typeface="Times New Roman"/>
                      </a:endParaRPr>
                    </a:p>
                  </a:txBody>
                  <a:tcPr marL="0" marR="0" marT="0" marB="0" anchor="ctr">
                    <a:lnL w="3175">
                      <a:solidFill>
                        <a:srgbClr val="000000"/>
                      </a:solidFill>
                      <a:prstDash val="solid"/>
                    </a:lnL>
                    <a:lnR w="3175">
                      <a:solidFill>
                        <a:srgbClr val="000000"/>
                      </a:solidFill>
                      <a:prstDash val="soli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noFill/>
                  </a:tcPr>
                </a:tc>
                <a:tc>
                  <a:txBody>
                    <a:bodyPr/>
                    <a:lstStyle/>
                    <a:p>
                      <a:pPr marR="140335" algn="ctr">
                        <a:lnSpc>
                          <a:spcPct val="100000"/>
                        </a:lnSpc>
                        <a:spcBef>
                          <a:spcPts val="25"/>
                        </a:spcBef>
                      </a:pPr>
                      <a:endParaRPr sz="1050" dirty="0">
                        <a:latin typeface="Meiryo UI" panose="020B0604030504040204" pitchFamily="50" charset="-128"/>
                        <a:ea typeface="Meiryo UI" panose="020B0604030504040204" pitchFamily="50" charset="-128"/>
                        <a:cs typeface="Meiryo UI"/>
                      </a:endParaRPr>
                    </a:p>
                  </a:txBody>
                  <a:tcPr marL="0" marR="0" marT="3175" marB="0" anchor="ctr">
                    <a:lnL w="3175">
                      <a:solidFill>
                        <a:srgbClr val="000000"/>
                      </a:solidFill>
                      <a:prstDash val="solid"/>
                    </a:lnL>
                    <a:lnR w="3175">
                      <a:solidFill>
                        <a:srgbClr val="000000"/>
                      </a:solidFill>
                      <a:prstDash val="soli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noFill/>
                  </a:tcPr>
                </a:tc>
                <a:tc>
                  <a:txBody>
                    <a:bodyPr/>
                    <a:lstStyle/>
                    <a:p>
                      <a:pPr algn="ctr">
                        <a:lnSpc>
                          <a:spcPct val="100000"/>
                        </a:lnSpc>
                        <a:spcBef>
                          <a:spcPts val="25"/>
                        </a:spcBef>
                      </a:pPr>
                      <a:r>
                        <a:rPr lang="ja-JP" altLang="en-US" sz="1000" dirty="0">
                          <a:latin typeface="Meiryo UI" panose="020B0604030504040204" pitchFamily="50" charset="-128"/>
                          <a:ea typeface="Meiryo UI" panose="020B0604030504040204" pitchFamily="50" charset="-128"/>
                          <a:cs typeface="Meiryo UI"/>
                        </a:rPr>
                        <a:t>チンパンジー由来の</a:t>
                      </a:r>
                      <a:endParaRPr lang="en-US" altLang="ja-JP" sz="1000" dirty="0">
                        <a:latin typeface="Meiryo UI" panose="020B0604030504040204" pitchFamily="50" charset="-128"/>
                        <a:ea typeface="Meiryo UI" panose="020B0604030504040204" pitchFamily="50" charset="-128"/>
                        <a:cs typeface="Meiryo UI"/>
                      </a:endParaRPr>
                    </a:p>
                    <a:p>
                      <a:pPr algn="ctr">
                        <a:lnSpc>
                          <a:spcPct val="100000"/>
                        </a:lnSpc>
                        <a:spcBef>
                          <a:spcPts val="25"/>
                        </a:spcBef>
                      </a:pPr>
                      <a:r>
                        <a:rPr lang="ja-JP" altLang="en-US" sz="1000" dirty="0">
                          <a:latin typeface="Meiryo UI" panose="020B0604030504040204" pitchFamily="50" charset="-128"/>
                          <a:ea typeface="Meiryo UI" panose="020B0604030504040204" pitchFamily="50" charset="-128"/>
                          <a:cs typeface="Meiryo UI"/>
                        </a:rPr>
                        <a:t>アデノウイルスベクター</a:t>
                      </a:r>
                      <a:endParaRPr sz="1000" dirty="0">
                        <a:latin typeface="Meiryo UI" panose="020B0604030504040204" pitchFamily="50" charset="-128"/>
                        <a:ea typeface="Meiryo UI" panose="020B0604030504040204" pitchFamily="50" charset="-128"/>
                        <a:cs typeface="Meiryo UI"/>
                      </a:endParaRPr>
                    </a:p>
                  </a:txBody>
                  <a:tcPr marL="0" marR="0" marT="3175" marB="0" anchor="ctr">
                    <a:lnL w="3175" cap="flat" cmpd="sng" algn="ctr">
                      <a:solidFill>
                        <a:srgbClr val="000000"/>
                      </a:solidFill>
                      <a:prstDash val="solid"/>
                      <a:round/>
                      <a:headEnd type="none" w="med" len="med"/>
                      <a:tailEnd type="none" w="med" len="med"/>
                    </a:lnL>
                    <a:lnR w="3175">
                      <a:solidFill>
                        <a:srgbClr val="000000"/>
                      </a:solidFill>
                      <a:prstDash val="soli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007"/>
                  </a:ext>
                </a:extLst>
              </a:tr>
              <a:tr h="468033">
                <a:tc vMerge="1">
                  <a:txBody>
                    <a:bodyPr/>
                    <a:lstStyle/>
                    <a:p>
                      <a:pPr marL="0" marR="0" lvl="0" indent="0" algn="ctr" defTabSz="914400" rtl="0" eaLnBrk="1" fontAlgn="auto" latinLnBrk="0" hangingPunct="1">
                        <a:lnSpc>
                          <a:spcPct val="100000"/>
                        </a:lnSpc>
                        <a:spcBef>
                          <a:spcPts val="15"/>
                        </a:spcBef>
                        <a:spcAft>
                          <a:spcPts val="0"/>
                        </a:spcAft>
                        <a:buClrTx/>
                        <a:buSzTx/>
                        <a:buFontTx/>
                        <a:buNone/>
                        <a:tabLst/>
                        <a:defRPr/>
                      </a:pPr>
                      <a:endParaRPr sz="1050" dirty="0">
                        <a:latin typeface="Meiryo UI" panose="020B0604030504040204" pitchFamily="50" charset="-128"/>
                        <a:ea typeface="Meiryo UI" panose="020B0604030504040204" pitchFamily="50" charset="-128"/>
                        <a:cs typeface="Meiryo UI"/>
                      </a:endParaRPr>
                    </a:p>
                  </a:txBody>
                  <a:tcPr marL="0" marR="0" marT="1905" marB="0" anchor="ctr">
                    <a:lnL w="3175">
                      <a:solidFill>
                        <a:srgbClr val="000000"/>
                      </a:solidFill>
                      <a:prstDash val="solid"/>
                    </a:lnL>
                    <a:lnR w="3175"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15"/>
                        </a:spcBef>
                        <a:spcAft>
                          <a:spcPts val="0"/>
                        </a:spcAft>
                        <a:buClrTx/>
                        <a:buSzTx/>
                        <a:buFontTx/>
                        <a:buNone/>
                        <a:tabLst/>
                        <a:defRPr/>
                      </a:pPr>
                      <a:r>
                        <a:rPr lang="en-US" altLang="ja-JP" sz="1050" dirty="0">
                          <a:latin typeface="Meiryo UI" panose="020B0604030504040204" pitchFamily="50" charset="-128"/>
                          <a:ea typeface="Meiryo UI" panose="020B0604030504040204" pitchFamily="50" charset="-128"/>
                          <a:cs typeface="Meiryo UI"/>
                        </a:rPr>
                        <a:t>Johnson &amp; Johnson</a:t>
                      </a:r>
                    </a:p>
                    <a:p>
                      <a:pPr marL="0" marR="0" lvl="0" indent="0" algn="ctr" defTabSz="914400" rtl="0" eaLnBrk="1" fontAlgn="auto" latinLnBrk="0" hangingPunct="1">
                        <a:lnSpc>
                          <a:spcPct val="100000"/>
                        </a:lnSpc>
                        <a:spcBef>
                          <a:spcPts val="15"/>
                        </a:spcBef>
                        <a:spcAft>
                          <a:spcPts val="0"/>
                        </a:spcAft>
                        <a:buClrTx/>
                        <a:buSzTx/>
                        <a:buFontTx/>
                        <a:buNone/>
                        <a:tabLst/>
                        <a:defRPr/>
                      </a:pPr>
                      <a:r>
                        <a:rPr lang="ja-JP" altLang="en-US" sz="1050" dirty="0">
                          <a:latin typeface="Meiryo UI" panose="020B0604030504040204" pitchFamily="50" charset="-128"/>
                          <a:ea typeface="Meiryo UI" panose="020B0604030504040204" pitchFamily="50" charset="-128"/>
                          <a:cs typeface="Meiryo UI"/>
                        </a:rPr>
                        <a:t>（</a:t>
                      </a:r>
                      <a:r>
                        <a:rPr lang="en-US" altLang="ja-JP" sz="1050" dirty="0" err="1">
                          <a:latin typeface="Meiryo UI" panose="020B0604030504040204" pitchFamily="50" charset="-128"/>
                          <a:ea typeface="Meiryo UI" panose="020B0604030504040204" pitchFamily="50" charset="-128"/>
                          <a:cs typeface="Meiryo UI"/>
                        </a:rPr>
                        <a:t>Yanssen</a:t>
                      </a:r>
                      <a:r>
                        <a:rPr lang="ja-JP" altLang="en-US" sz="1050" dirty="0">
                          <a:latin typeface="Meiryo UI" panose="020B0604030504040204" pitchFamily="50" charset="-128"/>
                          <a:ea typeface="Meiryo UI" panose="020B0604030504040204" pitchFamily="50" charset="-128"/>
                          <a:cs typeface="Meiryo UI"/>
                        </a:rPr>
                        <a:t>）</a:t>
                      </a:r>
                      <a:endParaRPr sz="1050" dirty="0">
                        <a:latin typeface="Meiryo UI" panose="020B0604030504040204" pitchFamily="50" charset="-128"/>
                        <a:ea typeface="Meiryo UI" panose="020B0604030504040204" pitchFamily="50" charset="-128"/>
                        <a:cs typeface="Meiryo UI"/>
                      </a:endParaRPr>
                    </a:p>
                  </a:txBody>
                  <a:tcPr marL="0" marR="0" marT="1905"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a:solidFill>
                        <a:srgbClr val="000000"/>
                      </a:solidFill>
                      <a:prstDash val="solid"/>
                    </a:lnT>
                    <a:lnB w="3175" cap="flat" cmpd="sng" algn="ctr">
                      <a:solidFill>
                        <a:srgbClr val="000000"/>
                      </a:solidFill>
                      <a:prstDash val="solid"/>
                      <a:round/>
                      <a:headEnd type="none" w="med" len="med"/>
                      <a:tailEnd type="none" w="med" len="med"/>
                    </a:lnB>
                  </a:tcPr>
                </a:tc>
                <a:tc>
                  <a:txBody>
                    <a:bodyPr/>
                    <a:lstStyle/>
                    <a:p>
                      <a:pPr algn="ctr">
                        <a:lnSpc>
                          <a:spcPct val="100000"/>
                        </a:lnSpc>
                        <a:spcBef>
                          <a:spcPts val="15"/>
                        </a:spcBef>
                      </a:pPr>
                      <a:r>
                        <a:rPr lang="ja-JP" altLang="en-US" sz="1050" dirty="0">
                          <a:latin typeface="Meiryo UI" panose="020B0604030504040204" pitchFamily="50" charset="-128"/>
                          <a:ea typeface="Meiryo UI" panose="020B0604030504040204" pitchFamily="50" charset="-128"/>
                          <a:cs typeface="Meiryo UI"/>
                        </a:rPr>
                        <a:t>米国</a:t>
                      </a:r>
                      <a:endParaRPr lang="en-US" altLang="ja-JP" sz="1050" dirty="0">
                        <a:latin typeface="Meiryo UI" panose="020B0604030504040204" pitchFamily="50" charset="-128"/>
                        <a:ea typeface="Meiryo UI" panose="020B0604030504040204" pitchFamily="50" charset="-128"/>
                        <a:cs typeface="Meiryo UI"/>
                      </a:endParaRPr>
                    </a:p>
                    <a:p>
                      <a:pPr algn="ctr">
                        <a:lnSpc>
                          <a:spcPct val="100000"/>
                        </a:lnSpc>
                        <a:spcBef>
                          <a:spcPts val="15"/>
                        </a:spcBef>
                      </a:pPr>
                      <a:r>
                        <a:rPr lang="ja-JP" altLang="en-US" sz="1050" dirty="0">
                          <a:latin typeface="Meiryo UI" panose="020B0604030504040204" pitchFamily="50" charset="-128"/>
                          <a:ea typeface="Meiryo UI" panose="020B0604030504040204" pitchFamily="50" charset="-128"/>
                          <a:cs typeface="Meiryo UI"/>
                        </a:rPr>
                        <a:t>日本</a:t>
                      </a:r>
                      <a:endParaRPr sz="1050" dirty="0">
                        <a:latin typeface="Meiryo UI" panose="020B0604030504040204" pitchFamily="50" charset="-128"/>
                        <a:ea typeface="Meiryo UI" panose="020B0604030504040204" pitchFamily="50" charset="-128"/>
                        <a:cs typeface="Meiryo UI"/>
                      </a:endParaRPr>
                    </a:p>
                  </a:txBody>
                  <a:tcPr marL="0" marR="0" marT="1905"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a:solidFill>
                        <a:srgbClr val="000000"/>
                      </a:solidFill>
                      <a:prstDash val="solid"/>
                    </a:lnT>
                    <a:lnB w="3175" cap="flat" cmpd="sng" algn="ctr">
                      <a:solidFill>
                        <a:srgbClr val="000000"/>
                      </a:solidFill>
                      <a:prstDash val="solid"/>
                      <a:round/>
                      <a:headEnd type="none" w="med" len="med"/>
                      <a:tailEnd type="none" w="med" len="med"/>
                    </a:lnB>
                  </a:tcPr>
                </a:tc>
                <a:tc>
                  <a:txBody>
                    <a:bodyPr/>
                    <a:lstStyle/>
                    <a:p>
                      <a:pPr algn="ctr">
                        <a:lnSpc>
                          <a:spcPct val="100000"/>
                        </a:lnSpc>
                        <a:spcBef>
                          <a:spcPts val="35"/>
                        </a:spcBef>
                      </a:pPr>
                      <a:r>
                        <a:rPr lang="ja-JP" altLang="en-US" sz="1000" dirty="0">
                          <a:latin typeface="Meiryo UI" panose="020B0604030504040204" pitchFamily="50" charset="-128"/>
                          <a:ea typeface="Meiryo UI" panose="020B0604030504040204" pitchFamily="50" charset="-128"/>
                          <a:cs typeface="Meiryo UI"/>
                        </a:rPr>
                        <a:t>ウイルスベクター</a:t>
                      </a:r>
                      <a:endParaRPr sz="1000" dirty="0">
                        <a:latin typeface="Meiryo UI" panose="020B0604030504040204" pitchFamily="50" charset="-128"/>
                        <a:ea typeface="Meiryo UI" panose="020B0604030504040204" pitchFamily="50" charset="-128"/>
                        <a:cs typeface="Meiryo UI"/>
                      </a:endParaRPr>
                    </a:p>
                  </a:txBody>
                  <a:tcPr marL="0" marR="0" marT="4445"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a:solidFill>
                        <a:srgbClr val="000000"/>
                      </a:solidFill>
                      <a:prstDash val="solid"/>
                    </a:lnT>
                    <a:lnB w="3175" cap="flat" cmpd="sng" algn="ctr">
                      <a:solidFill>
                        <a:srgbClr val="000000"/>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000" dirty="0">
                          <a:latin typeface="Meiryo UI" panose="020B0604030504040204" pitchFamily="50" charset="-128"/>
                          <a:ea typeface="Meiryo UI" panose="020B0604030504040204" pitchFamily="50" charset="-128"/>
                          <a:cs typeface="Times New Roman"/>
                        </a:rPr>
                        <a:t>Ad26.COV2.S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100" b="0" i="0" kern="1200" dirty="0">
                          <a:solidFill>
                            <a:schemeClr val="tx1"/>
                          </a:solidFill>
                          <a:effectLst/>
                          <a:latin typeface="Meiryo UI" panose="020B0604030504040204" pitchFamily="50" charset="-128"/>
                          <a:ea typeface="Meiryo UI" panose="020B0604030504040204" pitchFamily="50" charset="-128"/>
                          <a:cs typeface="+mn-cs"/>
                        </a:rPr>
                        <a:t>JNJ-78436735</a:t>
                      </a:r>
                      <a:endParaRPr sz="600" dirty="0">
                        <a:latin typeface="Meiryo UI" panose="020B0604030504040204" pitchFamily="50" charset="-128"/>
                        <a:ea typeface="Meiryo UI" panose="020B0604030504040204" pitchFamily="50" charset="-128"/>
                        <a:cs typeface="Times New Roman"/>
                      </a:endParaRPr>
                    </a:p>
                  </a:txBody>
                  <a:tcPr marL="0" marR="0" marT="0"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a:solidFill>
                        <a:srgbClr val="000000"/>
                      </a:solidFill>
                      <a:prstDash val="solid"/>
                    </a:lnT>
                    <a:lnB w="3175" cap="flat" cmpd="sng" algn="ctr">
                      <a:solidFill>
                        <a:srgbClr val="000000"/>
                      </a:solidFill>
                      <a:prstDash val="solid"/>
                      <a:round/>
                      <a:headEnd type="none" w="med" len="med"/>
                      <a:tailEnd type="none" w="med" len="med"/>
                    </a:lnB>
                    <a:noFill/>
                  </a:tcPr>
                </a:tc>
                <a:tc>
                  <a:txBody>
                    <a:bodyPr/>
                    <a:lstStyle/>
                    <a:p>
                      <a:pPr algn="ctr">
                        <a:lnSpc>
                          <a:spcPct val="100000"/>
                        </a:lnSpc>
                      </a:pPr>
                      <a:endParaRPr sz="1000" dirty="0">
                        <a:latin typeface="Meiryo UI" panose="020B0604030504040204" pitchFamily="50" charset="-128"/>
                        <a:ea typeface="Meiryo UI" panose="020B0604030504040204" pitchFamily="50" charset="-128"/>
                        <a:cs typeface="Times New Roman"/>
                      </a:endParaRPr>
                    </a:p>
                  </a:txBody>
                  <a:tcPr marL="0" marR="0" marT="0"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noFill/>
                  </a:tcPr>
                </a:tc>
                <a:tc>
                  <a:txBody>
                    <a:bodyPr/>
                    <a:lstStyle/>
                    <a:p>
                      <a:pPr algn="ctr">
                        <a:lnSpc>
                          <a:spcPct val="100000"/>
                        </a:lnSpc>
                      </a:pPr>
                      <a:endParaRPr sz="1000" dirty="0">
                        <a:latin typeface="Meiryo UI" panose="020B0604030504040204" pitchFamily="50" charset="-128"/>
                        <a:ea typeface="Meiryo UI" panose="020B0604030504040204" pitchFamily="50" charset="-128"/>
                        <a:cs typeface="Times New Roman"/>
                      </a:endParaRPr>
                    </a:p>
                  </a:txBody>
                  <a:tcPr marL="0" marR="0" marT="0"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a:solidFill>
                        <a:srgbClr val="000000"/>
                      </a:solidFill>
                      <a:prstDash val="solid"/>
                    </a:lnT>
                    <a:lnB w="3175" cap="flat" cmpd="sng" algn="ctr">
                      <a:solidFill>
                        <a:srgbClr val="000000"/>
                      </a:solidFill>
                      <a:prstDash val="solid"/>
                      <a:round/>
                      <a:headEnd type="none" w="med" len="med"/>
                      <a:tailEnd type="none" w="med" len="med"/>
                    </a:lnB>
                    <a:noFill/>
                  </a:tcPr>
                </a:tc>
                <a:tc>
                  <a:txBody>
                    <a:bodyPr/>
                    <a:lstStyle/>
                    <a:p>
                      <a:pPr marR="12065" algn="ctr">
                        <a:lnSpc>
                          <a:spcPct val="100000"/>
                        </a:lnSpc>
                        <a:spcBef>
                          <a:spcPts val="5"/>
                        </a:spcBef>
                      </a:pPr>
                      <a:endParaRPr sz="1050" dirty="0">
                        <a:latin typeface="Meiryo UI" panose="020B0604030504040204" pitchFamily="50" charset="-128"/>
                        <a:ea typeface="Meiryo UI" panose="020B0604030504040204" pitchFamily="50" charset="-128"/>
                        <a:cs typeface="Meiryo UI"/>
                      </a:endParaRPr>
                    </a:p>
                  </a:txBody>
                  <a:tcPr marL="0" marR="0" marT="635"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a:solidFill>
                        <a:srgbClr val="000000"/>
                      </a:solidFill>
                      <a:prstDash val="solid"/>
                    </a:lnT>
                    <a:lnB w="3175" cap="flat" cmpd="sng" algn="ctr">
                      <a:solidFill>
                        <a:srgbClr val="000000"/>
                      </a:solidFill>
                      <a:prstDash val="solid"/>
                      <a:round/>
                      <a:headEnd type="none" w="med" len="med"/>
                      <a:tailEnd type="none" w="med" len="med"/>
                    </a:lnB>
                    <a:noFill/>
                  </a:tcPr>
                </a:tc>
                <a:tc>
                  <a:txBody>
                    <a:bodyPr/>
                    <a:lstStyle/>
                    <a:p>
                      <a:pPr marR="85090" algn="ctr">
                        <a:lnSpc>
                          <a:spcPct val="100000"/>
                        </a:lnSpc>
                      </a:pPr>
                      <a:endParaRPr sz="1000" dirty="0">
                        <a:latin typeface="Meiryo UI" panose="020B0604030504040204" pitchFamily="50" charset="-128"/>
                        <a:ea typeface="Meiryo UI" panose="020B0604030504040204" pitchFamily="50" charset="-128"/>
                        <a:cs typeface="Times New Roman"/>
                      </a:endParaRPr>
                    </a:p>
                  </a:txBody>
                  <a:tcPr marL="0" marR="0" marT="0"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a:solidFill>
                        <a:srgbClr val="000000"/>
                      </a:solidFill>
                      <a:prstDash val="solid"/>
                    </a:lnT>
                    <a:lnB w="3175" cap="flat" cmpd="sng" algn="ctr">
                      <a:solidFill>
                        <a:srgbClr val="000000"/>
                      </a:solidFill>
                      <a:prstDash val="solid"/>
                      <a:round/>
                      <a:headEnd type="none" w="med" len="med"/>
                      <a:tailEnd type="none" w="med" len="med"/>
                    </a:lnB>
                    <a:noFill/>
                  </a:tcPr>
                </a:tc>
                <a:tc>
                  <a:txBody>
                    <a:bodyPr/>
                    <a:lstStyle/>
                    <a:p>
                      <a:pPr algn="ctr"/>
                      <a:endParaRPr sz="1050" dirty="0">
                        <a:latin typeface="Meiryo UI" panose="020B0604030504040204" pitchFamily="50" charset="-128"/>
                        <a:ea typeface="Meiryo UI" panose="020B0604030504040204" pitchFamily="50" charset="-128"/>
                        <a:cs typeface="Meiryo UI"/>
                      </a:endParaRPr>
                    </a:p>
                  </a:txBody>
                  <a:tcPr marL="0" marR="0" marT="3175"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a:solidFill>
                        <a:srgbClr val="000000"/>
                      </a:solidFill>
                      <a:prstDash val="solid"/>
                    </a:lnT>
                    <a:lnB w="3175" cap="flat" cmpd="sng" algn="ctr">
                      <a:solidFill>
                        <a:srgbClr val="000000"/>
                      </a:solidFill>
                      <a:prstDash val="solid"/>
                      <a:round/>
                      <a:headEnd type="none" w="med" len="med"/>
                      <a:tailEnd type="none" w="med" len="med"/>
                    </a:lnB>
                    <a:noFill/>
                  </a:tcPr>
                </a:tc>
                <a:tc>
                  <a:txBody>
                    <a:bodyPr/>
                    <a:lstStyle/>
                    <a:p>
                      <a:pPr algn="ctr"/>
                      <a:r>
                        <a:rPr lang="en-US" altLang="ja-JP" sz="1000" b="0" i="0" dirty="0">
                          <a:solidFill>
                            <a:srgbClr val="404040"/>
                          </a:solidFill>
                          <a:effectLst/>
                          <a:latin typeface="Meiryo UI" panose="020B0604030504040204" pitchFamily="50" charset="-128"/>
                          <a:ea typeface="Meiryo UI" panose="020B0604030504040204" pitchFamily="50" charset="-128"/>
                        </a:rPr>
                        <a:t>11</a:t>
                      </a:r>
                      <a:r>
                        <a:rPr lang="ja-JP" altLang="en-US" sz="1000" b="0" i="0" dirty="0">
                          <a:solidFill>
                            <a:srgbClr val="404040"/>
                          </a:solidFill>
                          <a:effectLst/>
                          <a:latin typeface="Meiryo UI" panose="020B0604030504040204" pitchFamily="50" charset="-128"/>
                          <a:ea typeface="Meiryo UI" panose="020B0604030504040204" pitchFamily="50" charset="-128"/>
                        </a:rPr>
                        <a:t>／</a:t>
                      </a:r>
                      <a:r>
                        <a:rPr lang="en-US" altLang="ja-JP" sz="1000" b="0" i="0" dirty="0">
                          <a:solidFill>
                            <a:srgbClr val="404040"/>
                          </a:solidFill>
                          <a:effectLst/>
                          <a:latin typeface="Meiryo UI" panose="020B0604030504040204" pitchFamily="50" charset="-128"/>
                          <a:ea typeface="Meiryo UI" panose="020B0604030504040204" pitchFamily="50" charset="-128"/>
                        </a:rPr>
                        <a:t>16 </a:t>
                      </a:r>
                      <a:r>
                        <a:rPr lang="ja-JP" altLang="en-US" sz="1000" b="0" i="0" dirty="0">
                          <a:solidFill>
                            <a:srgbClr val="404040"/>
                          </a:solidFill>
                          <a:effectLst/>
                          <a:latin typeface="Meiryo UI" panose="020B0604030504040204" pitchFamily="50" charset="-128"/>
                          <a:ea typeface="Meiryo UI" panose="020B0604030504040204" pitchFamily="50" charset="-128"/>
                        </a:rPr>
                        <a:t>治験再開</a:t>
                      </a:r>
                      <a:endParaRPr lang="en-US" altLang="ja-JP" sz="1000" b="0" i="0" dirty="0">
                        <a:solidFill>
                          <a:srgbClr val="404040"/>
                        </a:solidFill>
                        <a:effectLst/>
                        <a:latin typeface="Meiryo UI" panose="020B0604030504040204" pitchFamily="50" charset="-128"/>
                        <a:ea typeface="Meiryo UI" panose="020B0604030504040204" pitchFamily="50" charset="-128"/>
                      </a:endParaRPr>
                    </a:p>
                    <a:p>
                      <a:pPr algn="ctr"/>
                      <a:r>
                        <a:rPr lang="en-US" altLang="ja-JP" sz="1000" b="0" i="0" dirty="0">
                          <a:solidFill>
                            <a:srgbClr val="404040"/>
                          </a:solidFill>
                          <a:effectLst/>
                          <a:latin typeface="Meiryo UI" panose="020B0604030504040204" pitchFamily="50" charset="-128"/>
                          <a:ea typeface="Meiryo UI" panose="020B0604030504040204" pitchFamily="50" charset="-128"/>
                        </a:rPr>
                        <a:t>ENSEMBLE</a:t>
                      </a:r>
                      <a:r>
                        <a:rPr lang="ja-JP" altLang="en-US" sz="1000" b="0" i="0" dirty="0">
                          <a:solidFill>
                            <a:srgbClr val="404040"/>
                          </a:solidFill>
                          <a:effectLst/>
                          <a:latin typeface="Meiryo UI" panose="020B0604030504040204" pitchFamily="50" charset="-128"/>
                          <a:ea typeface="Meiryo UI" panose="020B0604030504040204" pitchFamily="50" charset="-128"/>
                        </a:rPr>
                        <a:t>試験</a:t>
                      </a:r>
                      <a:endParaRPr sz="1000" dirty="0">
                        <a:latin typeface="Meiryo UI" panose="020B0604030504040204" pitchFamily="50" charset="-128"/>
                        <a:ea typeface="Meiryo UI" panose="020B0604030504040204" pitchFamily="50" charset="-128"/>
                        <a:cs typeface="Meiryo UI"/>
                      </a:endParaRPr>
                    </a:p>
                  </a:txBody>
                  <a:tcPr marL="0" marR="0" marT="3175" marB="0" anchor="ctr">
                    <a:lnL w="3175" cap="flat" cmpd="sng" algn="ctr">
                      <a:solidFill>
                        <a:srgbClr val="000000"/>
                      </a:solidFill>
                      <a:prstDash val="solid"/>
                      <a:round/>
                      <a:headEnd type="none" w="med" len="med"/>
                      <a:tailEnd type="none" w="med" len="med"/>
                    </a:lnL>
                    <a:lnR w="3175">
                      <a:solidFill>
                        <a:srgbClr val="000000"/>
                      </a:solidFill>
                      <a:prstDash val="soli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075222121"/>
                  </a:ext>
                </a:extLst>
              </a:tr>
              <a:tr h="468033">
                <a:tc vMerge="1">
                  <a:txBody>
                    <a:bodyPr/>
                    <a:lstStyle/>
                    <a:p>
                      <a:pPr marL="0" marR="0" lvl="0" indent="0" algn="ctr" defTabSz="914400" rtl="0" eaLnBrk="1" fontAlgn="auto" latinLnBrk="0" hangingPunct="1">
                        <a:lnSpc>
                          <a:spcPct val="100000"/>
                        </a:lnSpc>
                        <a:spcBef>
                          <a:spcPts val="15"/>
                        </a:spcBef>
                        <a:spcAft>
                          <a:spcPts val="0"/>
                        </a:spcAft>
                        <a:buClrTx/>
                        <a:buSzTx/>
                        <a:buFontTx/>
                        <a:buNone/>
                        <a:tabLst/>
                        <a:defRPr/>
                      </a:pPr>
                      <a:endParaRPr sz="1050" dirty="0">
                        <a:latin typeface="Meiryo UI" panose="020B0604030504040204" pitchFamily="50" charset="-128"/>
                        <a:ea typeface="Meiryo UI" panose="020B0604030504040204" pitchFamily="50" charset="-128"/>
                        <a:cs typeface="Meiryo UI"/>
                      </a:endParaRPr>
                    </a:p>
                  </a:txBody>
                  <a:tcPr marL="0" marR="0" marT="1905" marB="0" anchor="ctr">
                    <a:lnL w="3175">
                      <a:solidFill>
                        <a:srgbClr val="000000"/>
                      </a:solidFill>
                      <a:prstDash val="solid"/>
                    </a:lnL>
                    <a:lnR w="3175"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15"/>
                        </a:spcBef>
                        <a:spcAft>
                          <a:spcPts val="0"/>
                        </a:spcAft>
                        <a:buClrTx/>
                        <a:buSzTx/>
                        <a:buFontTx/>
                        <a:buNone/>
                        <a:tabLst/>
                        <a:defRPr/>
                      </a:pPr>
                      <a:r>
                        <a:rPr lang="en-US" sz="1050" dirty="0">
                          <a:latin typeface="Meiryo UI" panose="020B0604030504040204" pitchFamily="50" charset="-128"/>
                          <a:ea typeface="Meiryo UI" panose="020B0604030504040204" pitchFamily="50" charset="-128"/>
                          <a:cs typeface="Meiryo UI"/>
                        </a:rPr>
                        <a:t>Merck</a:t>
                      </a:r>
                    </a:p>
                    <a:p>
                      <a:pPr marL="0" marR="0" lvl="0" indent="0" algn="ctr" defTabSz="914400" rtl="0" eaLnBrk="1" fontAlgn="auto" latinLnBrk="0" hangingPunct="1">
                        <a:lnSpc>
                          <a:spcPct val="100000"/>
                        </a:lnSpc>
                        <a:spcBef>
                          <a:spcPts val="15"/>
                        </a:spcBef>
                        <a:spcAft>
                          <a:spcPts val="0"/>
                        </a:spcAft>
                        <a:buClrTx/>
                        <a:buSzTx/>
                        <a:buFontTx/>
                        <a:buNone/>
                        <a:tabLst/>
                        <a:defRPr/>
                      </a:pPr>
                      <a:r>
                        <a:rPr lang="en-US" sz="1050" dirty="0">
                          <a:latin typeface="Meiryo UI" panose="020B0604030504040204" pitchFamily="50" charset="-128"/>
                          <a:ea typeface="Meiryo UI" panose="020B0604030504040204" pitchFamily="50" charset="-128"/>
                          <a:cs typeface="Meiryo UI"/>
                        </a:rPr>
                        <a:t>International AIDS Vaccine Initiative</a:t>
                      </a:r>
                      <a:endParaRPr sz="1050" dirty="0">
                        <a:latin typeface="Meiryo UI" panose="020B0604030504040204" pitchFamily="50" charset="-128"/>
                        <a:ea typeface="Meiryo UI" panose="020B0604030504040204" pitchFamily="50" charset="-128"/>
                        <a:cs typeface="Meiryo UI"/>
                      </a:endParaRPr>
                    </a:p>
                  </a:txBody>
                  <a:tcPr marL="0" marR="0" marT="1905"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noFill/>
                  </a:tcPr>
                </a:tc>
                <a:tc>
                  <a:txBody>
                    <a:bodyPr/>
                    <a:lstStyle/>
                    <a:p>
                      <a:pPr algn="ctr">
                        <a:lnSpc>
                          <a:spcPct val="100000"/>
                        </a:lnSpc>
                        <a:spcBef>
                          <a:spcPts val="15"/>
                        </a:spcBef>
                      </a:pPr>
                      <a:r>
                        <a:rPr lang="ja-JP" altLang="en-US" sz="1050" dirty="0">
                          <a:latin typeface="Meiryo UI" panose="020B0604030504040204" pitchFamily="50" charset="-128"/>
                          <a:ea typeface="Meiryo UI" panose="020B0604030504040204" pitchFamily="50" charset="-128"/>
                          <a:cs typeface="Meiryo UI"/>
                        </a:rPr>
                        <a:t>米国</a:t>
                      </a:r>
                      <a:endParaRPr sz="1050" dirty="0">
                        <a:latin typeface="Meiryo UI" panose="020B0604030504040204" pitchFamily="50" charset="-128"/>
                        <a:ea typeface="Meiryo UI" panose="020B0604030504040204" pitchFamily="50" charset="-128"/>
                        <a:cs typeface="Meiryo UI"/>
                      </a:endParaRPr>
                    </a:p>
                  </a:txBody>
                  <a:tcPr marL="0" marR="0" marT="1905"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noFill/>
                  </a:tcPr>
                </a:tc>
                <a:tc>
                  <a:txBody>
                    <a:bodyPr/>
                    <a:lstStyle/>
                    <a:p>
                      <a:pPr algn="ctr">
                        <a:lnSpc>
                          <a:spcPct val="100000"/>
                        </a:lnSpc>
                        <a:spcBef>
                          <a:spcPts val="35"/>
                        </a:spcBef>
                      </a:pPr>
                      <a:r>
                        <a:rPr lang="ja-JP" altLang="en-US" sz="1000" dirty="0">
                          <a:latin typeface="Meiryo UI" panose="020B0604030504040204" pitchFamily="50" charset="-128"/>
                          <a:ea typeface="Meiryo UI" panose="020B0604030504040204" pitchFamily="50" charset="-128"/>
                          <a:cs typeface="Meiryo UI"/>
                        </a:rPr>
                        <a:t>麻疹ウイルスベクター</a:t>
                      </a:r>
                      <a:endParaRPr lang="en-US" altLang="ja-JP" sz="1000" dirty="0">
                        <a:latin typeface="Meiryo UI" panose="020B0604030504040204" pitchFamily="50" charset="-128"/>
                        <a:ea typeface="Meiryo UI" panose="020B0604030504040204" pitchFamily="50" charset="-128"/>
                        <a:cs typeface="Meiryo UI"/>
                      </a:endParaRPr>
                    </a:p>
                  </a:txBody>
                  <a:tcPr marL="0" marR="0" marT="4445"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dirty="0">
                          <a:latin typeface="Meiryo UI" panose="020B0604030504040204" pitchFamily="50" charset="-128"/>
                          <a:ea typeface="Meiryo UI" panose="020B0604030504040204" pitchFamily="50" charset="-128"/>
                          <a:cs typeface="Times New Roman"/>
                        </a:rPr>
                        <a:t>MK-4482</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000" dirty="0">
                          <a:latin typeface="Meiryo UI" panose="020B0604030504040204" pitchFamily="50" charset="-128"/>
                          <a:ea typeface="Meiryo UI" panose="020B0604030504040204" pitchFamily="50" charset="-128"/>
                          <a:cs typeface="Meiryo UI"/>
                        </a:rPr>
                        <a:t>molnupiravir</a:t>
                      </a:r>
                      <a:endParaRPr sz="1000" dirty="0">
                        <a:latin typeface="Meiryo UI" panose="020B0604030504040204" pitchFamily="50" charset="-128"/>
                        <a:ea typeface="Meiryo UI" panose="020B0604030504040204" pitchFamily="50" charset="-128"/>
                        <a:cs typeface="Times New Roman"/>
                      </a:endParaRPr>
                    </a:p>
                  </a:txBody>
                  <a:tcPr marL="0" marR="0" marT="0"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noFill/>
                  </a:tcPr>
                </a:tc>
                <a:tc>
                  <a:txBody>
                    <a:bodyPr/>
                    <a:lstStyle/>
                    <a:p>
                      <a:pPr algn="ctr">
                        <a:lnSpc>
                          <a:spcPct val="100000"/>
                        </a:lnSpc>
                      </a:pPr>
                      <a:endParaRPr sz="1000" dirty="0">
                        <a:latin typeface="Meiryo UI" panose="020B0604030504040204" pitchFamily="50" charset="-128"/>
                        <a:ea typeface="Meiryo UI" panose="020B0604030504040204" pitchFamily="50" charset="-128"/>
                        <a:cs typeface="Times New Roman"/>
                      </a:endParaRPr>
                    </a:p>
                  </a:txBody>
                  <a:tcPr marL="0" marR="0" marT="0"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noFill/>
                  </a:tcPr>
                </a:tc>
                <a:tc>
                  <a:txBody>
                    <a:bodyPr/>
                    <a:lstStyle/>
                    <a:p>
                      <a:pPr algn="ctr">
                        <a:lnSpc>
                          <a:spcPct val="100000"/>
                        </a:lnSpc>
                      </a:pPr>
                      <a:endParaRPr sz="1000" dirty="0">
                        <a:latin typeface="Meiryo UI" panose="020B0604030504040204" pitchFamily="50" charset="-128"/>
                        <a:ea typeface="Meiryo UI" panose="020B0604030504040204" pitchFamily="50" charset="-128"/>
                        <a:cs typeface="Times New Roman"/>
                      </a:endParaRPr>
                    </a:p>
                  </a:txBody>
                  <a:tcPr marL="0" marR="0" marT="0"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noFill/>
                  </a:tcPr>
                </a:tc>
                <a:tc>
                  <a:txBody>
                    <a:bodyPr/>
                    <a:lstStyle/>
                    <a:p>
                      <a:pPr marR="12065" algn="ctr">
                        <a:lnSpc>
                          <a:spcPct val="100000"/>
                        </a:lnSpc>
                        <a:spcBef>
                          <a:spcPts val="5"/>
                        </a:spcBef>
                      </a:pPr>
                      <a:endParaRPr sz="1050" dirty="0">
                        <a:latin typeface="Meiryo UI" panose="020B0604030504040204" pitchFamily="50" charset="-128"/>
                        <a:ea typeface="Meiryo UI" panose="020B0604030504040204" pitchFamily="50" charset="-128"/>
                        <a:cs typeface="Meiryo UI"/>
                      </a:endParaRPr>
                    </a:p>
                  </a:txBody>
                  <a:tcPr marL="0" marR="0" marT="635"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noFill/>
                  </a:tcPr>
                </a:tc>
                <a:tc>
                  <a:txBody>
                    <a:bodyPr/>
                    <a:lstStyle/>
                    <a:p>
                      <a:pPr marR="85090" algn="ctr">
                        <a:lnSpc>
                          <a:spcPct val="100000"/>
                        </a:lnSpc>
                      </a:pPr>
                      <a:endParaRPr sz="1000" dirty="0">
                        <a:latin typeface="Meiryo UI" panose="020B0604030504040204" pitchFamily="50" charset="-128"/>
                        <a:ea typeface="Meiryo UI" panose="020B0604030504040204" pitchFamily="50" charset="-128"/>
                        <a:cs typeface="Times New Roman"/>
                      </a:endParaRPr>
                    </a:p>
                  </a:txBody>
                  <a:tcPr marL="0" marR="0" marT="0"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noFill/>
                  </a:tcPr>
                </a:tc>
                <a:tc>
                  <a:txBody>
                    <a:bodyPr/>
                    <a:lstStyle/>
                    <a:p>
                      <a:pPr algn="ctr"/>
                      <a:endParaRPr sz="1050" dirty="0">
                        <a:latin typeface="Meiryo UI" panose="020B0604030504040204" pitchFamily="50" charset="-128"/>
                        <a:ea typeface="Meiryo UI" panose="020B0604030504040204" pitchFamily="50" charset="-128"/>
                        <a:cs typeface="Meiryo UI"/>
                      </a:endParaRPr>
                    </a:p>
                  </a:txBody>
                  <a:tcPr marL="0" marR="0" marT="3175"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noFill/>
                  </a:tcPr>
                </a:tc>
                <a:tc>
                  <a:txBody>
                    <a:bodyPr/>
                    <a:lstStyle/>
                    <a:p>
                      <a:pPr algn="ctr">
                        <a:lnSpc>
                          <a:spcPct val="100000"/>
                        </a:lnSpc>
                        <a:spcBef>
                          <a:spcPts val="25"/>
                        </a:spcBef>
                      </a:pPr>
                      <a:r>
                        <a:rPr lang="en-US" altLang="ja-JP" sz="1000" dirty="0">
                          <a:latin typeface="Meiryo UI" panose="020B0604030504040204" pitchFamily="50" charset="-128"/>
                          <a:ea typeface="Meiryo UI" panose="020B0604030504040204" pitchFamily="50" charset="-128"/>
                          <a:cs typeface="Meiryo UI"/>
                        </a:rPr>
                        <a:t>COVID</a:t>
                      </a:r>
                      <a:r>
                        <a:rPr lang="ja-JP" altLang="en-US" sz="1000" dirty="0">
                          <a:latin typeface="Meiryo UI" panose="020B0604030504040204" pitchFamily="50" charset="-128"/>
                          <a:ea typeface="Meiryo UI" panose="020B0604030504040204" pitchFamily="50" charset="-128"/>
                          <a:cs typeface="Meiryo UI"/>
                        </a:rPr>
                        <a:t>開発企業買収</a:t>
                      </a:r>
                      <a:endParaRPr lang="en-US" altLang="ja-JP" sz="1000" dirty="0">
                        <a:latin typeface="Meiryo UI" panose="020B0604030504040204" pitchFamily="50" charset="-128"/>
                        <a:ea typeface="Meiryo UI" panose="020B0604030504040204" pitchFamily="50" charset="-128"/>
                        <a:cs typeface="Meiryo UI"/>
                      </a:endParaRPr>
                    </a:p>
                    <a:p>
                      <a:pPr algn="ctr">
                        <a:lnSpc>
                          <a:spcPct val="100000"/>
                        </a:lnSpc>
                        <a:spcBef>
                          <a:spcPts val="25"/>
                        </a:spcBef>
                      </a:pPr>
                      <a:r>
                        <a:rPr lang="ja-JP" altLang="en-US" sz="1000" dirty="0">
                          <a:latin typeface="Meiryo UI" panose="020B0604030504040204" pitchFamily="50" charset="-128"/>
                          <a:ea typeface="Meiryo UI" panose="020B0604030504040204" pitchFamily="50" charset="-128"/>
                          <a:cs typeface="Meiryo UI"/>
                        </a:rPr>
                        <a:t> 豪</a:t>
                      </a:r>
                      <a:r>
                        <a:rPr kumimoji="1" lang="en-US" altLang="ja-JP" sz="1000" b="0" i="0" kern="1200" dirty="0">
                          <a:solidFill>
                            <a:schemeClr val="tx1"/>
                          </a:solidFill>
                          <a:effectLst/>
                          <a:latin typeface="Meiryo UI" panose="020B0604030504040204" pitchFamily="50" charset="-128"/>
                          <a:ea typeface="Meiryo UI" panose="020B0604030504040204" pitchFamily="50" charset="-128"/>
                          <a:cs typeface="+mn-cs"/>
                        </a:rPr>
                        <a:t>Themis Bioscience</a:t>
                      </a:r>
                      <a:endParaRPr sz="1000" dirty="0">
                        <a:latin typeface="Meiryo UI" panose="020B0604030504040204" pitchFamily="50" charset="-128"/>
                        <a:ea typeface="Meiryo UI" panose="020B0604030504040204" pitchFamily="50" charset="-128"/>
                        <a:cs typeface="Meiryo UI"/>
                      </a:endParaRPr>
                    </a:p>
                  </a:txBody>
                  <a:tcPr marL="0" marR="0" marT="3175" marB="0" anchor="ctr">
                    <a:lnL w="3175" cap="flat" cmpd="sng" algn="ctr">
                      <a:solidFill>
                        <a:srgbClr val="000000"/>
                      </a:solidFill>
                      <a:prstDash val="solid"/>
                      <a:round/>
                      <a:headEnd type="none" w="med" len="med"/>
                      <a:tailEnd type="none" w="med" len="med"/>
                    </a:lnL>
                    <a:lnR w="3175">
                      <a:solidFill>
                        <a:srgbClr val="000000"/>
                      </a:solidFill>
                      <a:prstDash val="soli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648457913"/>
                  </a:ext>
                </a:extLst>
              </a:tr>
              <a:tr h="468033">
                <a:tc vMerge="1">
                  <a:txBody>
                    <a:bodyPr/>
                    <a:lstStyle/>
                    <a:p>
                      <a:pPr marL="0" marR="0" lvl="0" indent="0" algn="ctr" defTabSz="914400" rtl="0" eaLnBrk="1" fontAlgn="auto" latinLnBrk="0" hangingPunct="1">
                        <a:lnSpc>
                          <a:spcPct val="100000"/>
                        </a:lnSpc>
                        <a:spcBef>
                          <a:spcPts val="15"/>
                        </a:spcBef>
                        <a:spcAft>
                          <a:spcPts val="0"/>
                        </a:spcAft>
                        <a:buClrTx/>
                        <a:buSzTx/>
                        <a:buFontTx/>
                        <a:buNone/>
                        <a:tabLst/>
                        <a:defRPr/>
                      </a:pPr>
                      <a:endParaRPr sz="1050" dirty="0">
                        <a:latin typeface="Meiryo UI" panose="020B0604030504040204" pitchFamily="50" charset="-128"/>
                        <a:ea typeface="Meiryo UI" panose="020B0604030504040204" pitchFamily="50" charset="-128"/>
                        <a:cs typeface="Meiryo UI"/>
                      </a:endParaRPr>
                    </a:p>
                  </a:txBody>
                  <a:tcPr marL="0" marR="0" marT="1905" marB="0" anchor="ctr">
                    <a:lnL w="3175">
                      <a:solidFill>
                        <a:srgbClr val="000000"/>
                      </a:solidFill>
                      <a:prstDash val="solid"/>
                    </a:lnL>
                    <a:lnR w="3175"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15"/>
                        </a:spcBef>
                        <a:spcAft>
                          <a:spcPts val="0"/>
                        </a:spcAft>
                        <a:buClrTx/>
                        <a:buSzTx/>
                        <a:buFontTx/>
                        <a:buNone/>
                        <a:tabLst/>
                        <a:defRPr/>
                      </a:pPr>
                      <a:r>
                        <a:rPr lang="ja-JP" altLang="en-US" sz="1050" dirty="0">
                          <a:latin typeface="Meiryo UI" panose="020B0604030504040204" pitchFamily="50" charset="-128"/>
                          <a:ea typeface="Meiryo UI" panose="020B0604030504040204" pitchFamily="50" charset="-128"/>
                          <a:cs typeface="Meiryo UI"/>
                        </a:rPr>
                        <a:t>アンジェス</a:t>
                      </a:r>
                      <a:endParaRPr lang="en-US" altLang="ja-JP" sz="1050" dirty="0">
                        <a:latin typeface="Meiryo UI" panose="020B0604030504040204" pitchFamily="50" charset="-128"/>
                        <a:ea typeface="Meiryo UI" panose="020B0604030504040204" pitchFamily="50" charset="-128"/>
                        <a:cs typeface="Meiryo UI"/>
                      </a:endParaRPr>
                    </a:p>
                    <a:p>
                      <a:pPr marL="0" marR="0" lvl="0" indent="0" algn="ctr" defTabSz="914400" rtl="0" eaLnBrk="1" fontAlgn="auto" latinLnBrk="0" hangingPunct="1">
                        <a:lnSpc>
                          <a:spcPct val="100000"/>
                        </a:lnSpc>
                        <a:spcBef>
                          <a:spcPts val="15"/>
                        </a:spcBef>
                        <a:spcAft>
                          <a:spcPts val="0"/>
                        </a:spcAft>
                        <a:buClrTx/>
                        <a:buSzTx/>
                        <a:buFontTx/>
                        <a:buNone/>
                        <a:tabLst/>
                        <a:defRPr/>
                      </a:pPr>
                      <a:r>
                        <a:rPr lang="ja-JP" altLang="en-US" sz="1050" dirty="0">
                          <a:latin typeface="Meiryo UI" panose="020B0604030504040204" pitchFamily="50" charset="-128"/>
                          <a:ea typeface="Meiryo UI" panose="020B0604030504040204" pitchFamily="50" charset="-128"/>
                          <a:cs typeface="Meiryo UI"/>
                        </a:rPr>
                        <a:t>大阪大学</a:t>
                      </a:r>
                      <a:endParaRPr sz="1050" dirty="0">
                        <a:latin typeface="Meiryo UI" panose="020B0604030504040204" pitchFamily="50" charset="-128"/>
                        <a:ea typeface="Meiryo UI" panose="020B0604030504040204" pitchFamily="50" charset="-128"/>
                        <a:cs typeface="Meiryo UI"/>
                      </a:endParaRPr>
                    </a:p>
                  </a:txBody>
                  <a:tcPr marL="0" marR="0" marT="1905"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a:solidFill>
                        <a:srgbClr val="000000"/>
                      </a:solidFill>
                      <a:prstDash val="solid"/>
                    </a:lnT>
                    <a:lnB w="3175" cap="flat" cmpd="sng" algn="ctr">
                      <a:solidFill>
                        <a:srgbClr val="000000"/>
                      </a:solidFill>
                      <a:prstDash val="solid"/>
                      <a:round/>
                      <a:headEnd type="none" w="med" len="med"/>
                      <a:tailEnd type="none" w="med" len="med"/>
                    </a:lnB>
                    <a:noFill/>
                  </a:tcPr>
                </a:tc>
                <a:tc>
                  <a:txBody>
                    <a:bodyPr/>
                    <a:lstStyle/>
                    <a:p>
                      <a:pPr algn="ctr">
                        <a:lnSpc>
                          <a:spcPct val="100000"/>
                        </a:lnSpc>
                        <a:spcBef>
                          <a:spcPts val="15"/>
                        </a:spcBef>
                      </a:pPr>
                      <a:r>
                        <a:rPr lang="ja-JP" altLang="en-US" sz="1050" dirty="0">
                          <a:latin typeface="Meiryo UI" panose="020B0604030504040204" pitchFamily="50" charset="-128"/>
                          <a:ea typeface="Meiryo UI" panose="020B0604030504040204" pitchFamily="50" charset="-128"/>
                          <a:cs typeface="Meiryo UI"/>
                        </a:rPr>
                        <a:t>日本</a:t>
                      </a:r>
                      <a:endParaRPr sz="1050" dirty="0">
                        <a:latin typeface="Meiryo UI" panose="020B0604030504040204" pitchFamily="50" charset="-128"/>
                        <a:ea typeface="Meiryo UI" panose="020B0604030504040204" pitchFamily="50" charset="-128"/>
                        <a:cs typeface="Meiryo UI"/>
                      </a:endParaRPr>
                    </a:p>
                  </a:txBody>
                  <a:tcPr marL="0" marR="0" marT="1905"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a:solidFill>
                        <a:srgbClr val="000000"/>
                      </a:solidFill>
                      <a:prstDash val="solid"/>
                    </a:lnT>
                    <a:lnB w="3175" cap="flat" cmpd="sng" algn="ctr">
                      <a:solidFill>
                        <a:srgbClr val="000000"/>
                      </a:solidFill>
                      <a:prstDash val="solid"/>
                      <a:round/>
                      <a:headEnd type="none" w="med" len="med"/>
                      <a:tailEnd type="none" w="med" len="med"/>
                    </a:lnB>
                    <a:noFill/>
                  </a:tcPr>
                </a:tc>
                <a:tc>
                  <a:txBody>
                    <a:bodyPr/>
                    <a:lstStyle/>
                    <a:p>
                      <a:pPr algn="ctr">
                        <a:lnSpc>
                          <a:spcPct val="100000"/>
                        </a:lnSpc>
                        <a:spcBef>
                          <a:spcPts val="35"/>
                        </a:spcBef>
                      </a:pPr>
                      <a:r>
                        <a:rPr lang="en-US" altLang="ja-JP" sz="1000" dirty="0">
                          <a:latin typeface="Meiryo UI" panose="020B0604030504040204" pitchFamily="50" charset="-128"/>
                          <a:ea typeface="Meiryo UI" panose="020B0604030504040204" pitchFamily="50" charset="-128"/>
                          <a:cs typeface="Meiryo UI"/>
                        </a:rPr>
                        <a:t>DNA</a:t>
                      </a:r>
                      <a:r>
                        <a:rPr lang="ja-JP" altLang="en-US" sz="1000" dirty="0">
                          <a:latin typeface="Meiryo UI" panose="020B0604030504040204" pitchFamily="50" charset="-128"/>
                          <a:ea typeface="Meiryo UI" panose="020B0604030504040204" pitchFamily="50" charset="-128"/>
                          <a:cs typeface="Meiryo UI"/>
                        </a:rPr>
                        <a:t>ワクチン</a:t>
                      </a:r>
                      <a:endParaRPr lang="en-US" altLang="ja-JP" sz="1000" dirty="0">
                        <a:latin typeface="Meiryo UI" panose="020B0604030504040204" pitchFamily="50" charset="-128"/>
                        <a:ea typeface="Meiryo UI" panose="020B0604030504040204" pitchFamily="50" charset="-128"/>
                        <a:cs typeface="Meiryo UI"/>
                      </a:endParaRPr>
                    </a:p>
                  </a:txBody>
                  <a:tcPr marL="0" marR="0" marT="4445"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a:solidFill>
                        <a:srgbClr val="000000"/>
                      </a:solidFill>
                      <a:prstDash val="solid"/>
                    </a:lnT>
                    <a:lnB w="3175" cap="flat" cmpd="sng" algn="ctr">
                      <a:solidFill>
                        <a:srgbClr val="000000"/>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dirty="0">
                          <a:latin typeface="Meiryo UI" panose="020B0604030504040204" pitchFamily="50" charset="-128"/>
                          <a:ea typeface="Meiryo UI" panose="020B0604030504040204" pitchFamily="50" charset="-128"/>
                          <a:cs typeface="Times New Roman"/>
                        </a:rPr>
                        <a:t>AG0301-COVID19</a:t>
                      </a:r>
                      <a:endParaRPr sz="1000" dirty="0">
                        <a:latin typeface="Meiryo UI" panose="020B0604030504040204" pitchFamily="50" charset="-128"/>
                        <a:ea typeface="Meiryo UI" panose="020B0604030504040204" pitchFamily="50" charset="-128"/>
                        <a:cs typeface="Times New Roman"/>
                      </a:endParaRPr>
                    </a:p>
                  </a:txBody>
                  <a:tcPr marL="0" marR="0" marT="0"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a:solidFill>
                        <a:srgbClr val="000000"/>
                      </a:solidFill>
                      <a:prstDash val="solid"/>
                    </a:lnT>
                    <a:lnB w="3175" cap="flat" cmpd="sng" algn="ctr">
                      <a:solidFill>
                        <a:srgbClr val="000000"/>
                      </a:solidFill>
                      <a:prstDash val="solid"/>
                      <a:round/>
                      <a:headEnd type="none" w="med" len="med"/>
                      <a:tailEnd type="none" w="med" len="med"/>
                    </a:lnB>
                    <a:noFill/>
                  </a:tcPr>
                </a:tc>
                <a:tc>
                  <a:txBody>
                    <a:bodyPr/>
                    <a:lstStyle/>
                    <a:p>
                      <a:pPr algn="ctr">
                        <a:lnSpc>
                          <a:spcPct val="100000"/>
                        </a:lnSpc>
                      </a:pPr>
                      <a:endParaRPr sz="1000" dirty="0">
                        <a:latin typeface="Meiryo UI" panose="020B0604030504040204" pitchFamily="50" charset="-128"/>
                        <a:ea typeface="Meiryo UI" panose="020B0604030504040204" pitchFamily="50" charset="-128"/>
                        <a:cs typeface="Times New Roman"/>
                      </a:endParaRPr>
                    </a:p>
                  </a:txBody>
                  <a:tcPr marL="0" marR="0" marT="0"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noFill/>
                  </a:tcPr>
                </a:tc>
                <a:tc>
                  <a:txBody>
                    <a:bodyPr/>
                    <a:lstStyle/>
                    <a:p>
                      <a:pPr algn="ctr">
                        <a:lnSpc>
                          <a:spcPct val="100000"/>
                        </a:lnSpc>
                      </a:pPr>
                      <a:endParaRPr sz="1000" dirty="0">
                        <a:latin typeface="Meiryo UI" panose="020B0604030504040204" pitchFamily="50" charset="-128"/>
                        <a:ea typeface="Meiryo UI" panose="020B0604030504040204" pitchFamily="50" charset="-128"/>
                        <a:cs typeface="Times New Roman"/>
                      </a:endParaRPr>
                    </a:p>
                  </a:txBody>
                  <a:tcPr marL="0" marR="0" marT="0"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a:solidFill>
                        <a:srgbClr val="000000"/>
                      </a:solidFill>
                      <a:prstDash val="solid"/>
                    </a:lnT>
                    <a:lnB w="3175" cap="flat" cmpd="sng" algn="ctr">
                      <a:solidFill>
                        <a:srgbClr val="000000"/>
                      </a:solidFill>
                      <a:prstDash val="solid"/>
                      <a:round/>
                      <a:headEnd type="none" w="med" len="med"/>
                      <a:tailEnd type="none" w="med" len="med"/>
                    </a:lnB>
                    <a:noFill/>
                  </a:tcPr>
                </a:tc>
                <a:tc>
                  <a:txBody>
                    <a:bodyPr/>
                    <a:lstStyle/>
                    <a:p>
                      <a:pPr marR="12065" algn="ctr">
                        <a:lnSpc>
                          <a:spcPct val="100000"/>
                        </a:lnSpc>
                        <a:spcBef>
                          <a:spcPts val="5"/>
                        </a:spcBef>
                      </a:pPr>
                      <a:endParaRPr sz="1050" dirty="0">
                        <a:latin typeface="Meiryo UI" panose="020B0604030504040204" pitchFamily="50" charset="-128"/>
                        <a:ea typeface="Meiryo UI" panose="020B0604030504040204" pitchFamily="50" charset="-128"/>
                        <a:cs typeface="Meiryo UI"/>
                      </a:endParaRPr>
                    </a:p>
                  </a:txBody>
                  <a:tcPr marL="0" marR="0" marT="635"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a:solidFill>
                        <a:srgbClr val="000000"/>
                      </a:solidFill>
                      <a:prstDash val="solid"/>
                    </a:lnT>
                    <a:lnB w="3175" cap="flat" cmpd="sng" algn="ctr">
                      <a:solidFill>
                        <a:srgbClr val="000000"/>
                      </a:solidFill>
                      <a:prstDash val="solid"/>
                      <a:round/>
                      <a:headEnd type="none" w="med" len="med"/>
                      <a:tailEnd type="none" w="med" len="med"/>
                    </a:lnB>
                    <a:noFill/>
                  </a:tcPr>
                </a:tc>
                <a:tc>
                  <a:txBody>
                    <a:bodyPr/>
                    <a:lstStyle/>
                    <a:p>
                      <a:pPr marR="85090" algn="ctr">
                        <a:lnSpc>
                          <a:spcPct val="100000"/>
                        </a:lnSpc>
                      </a:pPr>
                      <a:endParaRPr sz="1000" dirty="0">
                        <a:latin typeface="Meiryo UI" panose="020B0604030504040204" pitchFamily="50" charset="-128"/>
                        <a:ea typeface="Meiryo UI" panose="020B0604030504040204" pitchFamily="50" charset="-128"/>
                        <a:cs typeface="Times New Roman"/>
                      </a:endParaRPr>
                    </a:p>
                  </a:txBody>
                  <a:tcPr marL="0" marR="0" marT="0"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a:solidFill>
                        <a:srgbClr val="000000"/>
                      </a:solidFill>
                      <a:prstDash val="solid"/>
                    </a:lnT>
                    <a:lnB w="3175" cap="flat" cmpd="sng" algn="ctr">
                      <a:solidFill>
                        <a:srgbClr val="000000"/>
                      </a:solidFill>
                      <a:prstDash val="solid"/>
                      <a:round/>
                      <a:headEnd type="none" w="med" len="med"/>
                      <a:tailEnd type="none" w="med" len="med"/>
                    </a:lnB>
                    <a:noFill/>
                  </a:tcPr>
                </a:tc>
                <a:tc>
                  <a:txBody>
                    <a:bodyPr/>
                    <a:lstStyle/>
                    <a:p>
                      <a:pPr algn="ctr"/>
                      <a:endParaRPr sz="1050" dirty="0">
                        <a:latin typeface="Meiryo UI" panose="020B0604030504040204" pitchFamily="50" charset="-128"/>
                        <a:ea typeface="Meiryo UI" panose="020B0604030504040204" pitchFamily="50" charset="-128"/>
                        <a:cs typeface="Meiryo UI"/>
                      </a:endParaRPr>
                    </a:p>
                  </a:txBody>
                  <a:tcPr marL="0" marR="0" marT="3175"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a:solidFill>
                        <a:srgbClr val="000000"/>
                      </a:solidFill>
                      <a:prstDash val="solid"/>
                    </a:lnT>
                    <a:lnB w="3175" cap="flat" cmpd="sng" algn="ctr">
                      <a:solidFill>
                        <a:srgbClr val="000000"/>
                      </a:solidFill>
                      <a:prstDash val="solid"/>
                      <a:round/>
                      <a:headEnd type="none" w="med" len="med"/>
                      <a:tailEnd type="none" w="med" len="med"/>
                    </a:lnB>
                    <a:noFill/>
                  </a:tcPr>
                </a:tc>
                <a:tc>
                  <a:txBody>
                    <a:bodyPr/>
                    <a:lstStyle/>
                    <a:p>
                      <a:pPr algn="ctr">
                        <a:lnSpc>
                          <a:spcPct val="100000"/>
                        </a:lnSpc>
                        <a:spcBef>
                          <a:spcPts val="25"/>
                        </a:spcBef>
                      </a:pPr>
                      <a:r>
                        <a:rPr lang="ja-JP" altLang="en-US" sz="1000" dirty="0">
                          <a:latin typeface="Meiryo UI" panose="020B0604030504040204" pitchFamily="50" charset="-128"/>
                          <a:ea typeface="Meiryo UI" panose="020B0604030504040204" pitchFamily="50" charset="-128"/>
                          <a:cs typeface="Meiryo UI"/>
                        </a:rPr>
                        <a:t>環状</a:t>
                      </a:r>
                      <a:r>
                        <a:rPr lang="en-US" altLang="ja-JP" sz="1000" dirty="0">
                          <a:latin typeface="Meiryo UI" panose="020B0604030504040204" pitchFamily="50" charset="-128"/>
                          <a:ea typeface="Meiryo UI" panose="020B0604030504040204" pitchFamily="50" charset="-128"/>
                          <a:cs typeface="Meiryo UI"/>
                        </a:rPr>
                        <a:t>DNA</a:t>
                      </a:r>
                      <a:r>
                        <a:rPr lang="ja-JP" altLang="en-US" sz="1000" dirty="0">
                          <a:latin typeface="Meiryo UI" panose="020B0604030504040204" pitchFamily="50" charset="-128"/>
                          <a:ea typeface="Meiryo UI" panose="020B0604030504040204" pitchFamily="50" charset="-128"/>
                          <a:cs typeface="Meiryo UI"/>
                        </a:rPr>
                        <a:t>（プラスミド）</a:t>
                      </a:r>
                      <a:endParaRPr sz="1000" dirty="0">
                        <a:latin typeface="Meiryo UI" panose="020B0604030504040204" pitchFamily="50" charset="-128"/>
                        <a:ea typeface="Meiryo UI" panose="020B0604030504040204" pitchFamily="50" charset="-128"/>
                        <a:cs typeface="Meiryo UI"/>
                      </a:endParaRPr>
                    </a:p>
                  </a:txBody>
                  <a:tcPr marL="0" marR="0" marT="3175" marB="0" anchor="ctr">
                    <a:lnL w="3175" cap="flat" cmpd="sng" algn="ctr">
                      <a:solidFill>
                        <a:srgbClr val="000000"/>
                      </a:solidFill>
                      <a:prstDash val="solid"/>
                      <a:round/>
                      <a:headEnd type="none" w="med" len="med"/>
                      <a:tailEnd type="none" w="med" len="med"/>
                    </a:lnL>
                    <a:lnR w="3175">
                      <a:solidFill>
                        <a:srgbClr val="000000"/>
                      </a:solidFill>
                      <a:prstDash val="soli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779408988"/>
                  </a:ext>
                </a:extLst>
              </a:tr>
              <a:tr h="468033">
                <a:tc vMerge="1">
                  <a:txBody>
                    <a:bodyPr/>
                    <a:lstStyle/>
                    <a:p>
                      <a:pPr marL="0" marR="0" lvl="0" indent="0" algn="ctr" defTabSz="914400" rtl="0" eaLnBrk="1" fontAlgn="auto" latinLnBrk="0" hangingPunct="1">
                        <a:lnSpc>
                          <a:spcPct val="100000"/>
                        </a:lnSpc>
                        <a:spcBef>
                          <a:spcPts val="15"/>
                        </a:spcBef>
                        <a:spcAft>
                          <a:spcPts val="0"/>
                        </a:spcAft>
                        <a:buClrTx/>
                        <a:buSzTx/>
                        <a:buFontTx/>
                        <a:buNone/>
                        <a:tabLst/>
                        <a:defRPr/>
                      </a:pPr>
                      <a:endParaRPr sz="1050" dirty="0">
                        <a:latin typeface="Meiryo UI" panose="020B0604030504040204" pitchFamily="50" charset="-128"/>
                        <a:ea typeface="Meiryo UI" panose="020B0604030504040204" pitchFamily="50" charset="-128"/>
                        <a:cs typeface="Meiryo UI"/>
                      </a:endParaRPr>
                    </a:p>
                  </a:txBody>
                  <a:tcPr marL="0" marR="0" marT="1905" marB="0" anchor="ctr">
                    <a:lnL w="3175">
                      <a:solidFill>
                        <a:srgbClr val="000000"/>
                      </a:solidFill>
                      <a:prstDash val="solid"/>
                    </a:lnL>
                    <a:lnR w="3175"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15"/>
                        </a:spcBef>
                        <a:spcAft>
                          <a:spcPts val="0"/>
                        </a:spcAft>
                        <a:buClrTx/>
                        <a:buSzTx/>
                        <a:buFontTx/>
                        <a:buNone/>
                        <a:tabLst/>
                        <a:defRPr/>
                      </a:pPr>
                      <a:r>
                        <a:rPr lang="en-US" sz="1050" dirty="0" err="1">
                          <a:latin typeface="Meiryo UI" panose="020B0604030504040204" pitchFamily="50" charset="-128"/>
                          <a:ea typeface="Meiryo UI" panose="020B0604030504040204" pitchFamily="50" charset="-128"/>
                          <a:cs typeface="Meiryo UI"/>
                        </a:rPr>
                        <a:t>Novavax</a:t>
                      </a:r>
                      <a:endParaRPr lang="ja-JP" altLang="en-US" sz="1050" dirty="0">
                        <a:latin typeface="Meiryo UI" panose="020B0604030504040204" pitchFamily="50" charset="-128"/>
                        <a:ea typeface="Meiryo UI" panose="020B0604030504040204" pitchFamily="50" charset="-128"/>
                        <a:cs typeface="Meiryo UI"/>
                      </a:endParaRPr>
                    </a:p>
                    <a:p>
                      <a:pPr marL="0" marR="0" lvl="0" indent="0" algn="ctr" defTabSz="914400" rtl="0" eaLnBrk="1" fontAlgn="auto" latinLnBrk="0" hangingPunct="1">
                        <a:lnSpc>
                          <a:spcPct val="100000"/>
                        </a:lnSpc>
                        <a:spcBef>
                          <a:spcPts val="15"/>
                        </a:spcBef>
                        <a:spcAft>
                          <a:spcPts val="0"/>
                        </a:spcAft>
                        <a:buClrTx/>
                        <a:buSzTx/>
                        <a:buFontTx/>
                        <a:buNone/>
                        <a:tabLst/>
                        <a:defRPr/>
                      </a:pPr>
                      <a:r>
                        <a:rPr lang="ja-JP" altLang="en-US" sz="1050" dirty="0">
                          <a:latin typeface="Meiryo UI" panose="020B0604030504040204" pitchFamily="50" charset="-128"/>
                          <a:ea typeface="Meiryo UI" panose="020B0604030504040204" pitchFamily="50" charset="-128"/>
                          <a:cs typeface="Meiryo UI"/>
                        </a:rPr>
                        <a:t>武田薬品</a:t>
                      </a:r>
                      <a:endParaRPr sz="1050" dirty="0">
                        <a:latin typeface="Meiryo UI" panose="020B0604030504040204" pitchFamily="50" charset="-128"/>
                        <a:ea typeface="Meiryo UI" panose="020B0604030504040204" pitchFamily="50" charset="-128"/>
                        <a:cs typeface="Meiryo UI"/>
                      </a:endParaRPr>
                    </a:p>
                  </a:txBody>
                  <a:tcPr marL="0" marR="0" marT="1905"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a:solidFill>
                        <a:srgbClr val="000000"/>
                      </a:solidFill>
                      <a:prstDash val="solid"/>
                    </a:lnT>
                    <a:lnB w="3175" cap="flat" cmpd="sng" algn="ctr">
                      <a:solidFill>
                        <a:srgbClr val="000000"/>
                      </a:solidFill>
                      <a:prstDash val="solid"/>
                      <a:round/>
                      <a:headEnd type="none" w="med" len="med"/>
                      <a:tailEnd type="none" w="med" len="med"/>
                    </a:lnB>
                    <a:noFill/>
                  </a:tcPr>
                </a:tc>
                <a:tc>
                  <a:txBody>
                    <a:bodyPr/>
                    <a:lstStyle/>
                    <a:p>
                      <a:pPr algn="ctr">
                        <a:lnSpc>
                          <a:spcPct val="100000"/>
                        </a:lnSpc>
                        <a:spcBef>
                          <a:spcPts val="15"/>
                        </a:spcBef>
                      </a:pPr>
                      <a:r>
                        <a:rPr lang="ja-JP" altLang="en-US" sz="1050" dirty="0">
                          <a:latin typeface="Meiryo UI" panose="020B0604030504040204" pitchFamily="50" charset="-128"/>
                          <a:ea typeface="Meiryo UI" panose="020B0604030504040204" pitchFamily="50" charset="-128"/>
                          <a:cs typeface="Meiryo UI"/>
                        </a:rPr>
                        <a:t>米国</a:t>
                      </a:r>
                      <a:endParaRPr lang="en-US" altLang="ja-JP" sz="1050" dirty="0">
                        <a:latin typeface="Meiryo UI" panose="020B0604030504040204" pitchFamily="50" charset="-128"/>
                        <a:ea typeface="Meiryo UI" panose="020B0604030504040204" pitchFamily="50" charset="-128"/>
                        <a:cs typeface="Meiryo UI"/>
                      </a:endParaRPr>
                    </a:p>
                    <a:p>
                      <a:pPr algn="ctr">
                        <a:lnSpc>
                          <a:spcPct val="100000"/>
                        </a:lnSpc>
                        <a:spcBef>
                          <a:spcPts val="15"/>
                        </a:spcBef>
                      </a:pPr>
                      <a:r>
                        <a:rPr lang="ja-JP" altLang="en-US" sz="1050" dirty="0">
                          <a:latin typeface="Meiryo UI" panose="020B0604030504040204" pitchFamily="50" charset="-128"/>
                          <a:ea typeface="Meiryo UI" panose="020B0604030504040204" pitchFamily="50" charset="-128"/>
                          <a:cs typeface="Meiryo UI"/>
                        </a:rPr>
                        <a:t>日本</a:t>
                      </a:r>
                      <a:endParaRPr sz="1050" dirty="0">
                        <a:latin typeface="Meiryo UI" panose="020B0604030504040204" pitchFamily="50" charset="-128"/>
                        <a:ea typeface="Meiryo UI" panose="020B0604030504040204" pitchFamily="50" charset="-128"/>
                        <a:cs typeface="Meiryo UI"/>
                      </a:endParaRPr>
                    </a:p>
                  </a:txBody>
                  <a:tcPr marL="0" marR="0" marT="1905"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a:solidFill>
                        <a:srgbClr val="000000"/>
                      </a:solidFill>
                      <a:prstDash val="solid"/>
                    </a:lnT>
                    <a:lnB w="3175" cap="flat" cmpd="sng" algn="ctr">
                      <a:solidFill>
                        <a:srgbClr val="000000"/>
                      </a:solidFill>
                      <a:prstDash val="solid"/>
                      <a:round/>
                      <a:headEnd type="none" w="med" len="med"/>
                      <a:tailEnd type="none" w="med" len="med"/>
                    </a:lnB>
                    <a:noFill/>
                  </a:tcPr>
                </a:tc>
                <a:tc>
                  <a:txBody>
                    <a:bodyPr/>
                    <a:lstStyle/>
                    <a:p>
                      <a:pPr algn="ctr">
                        <a:lnSpc>
                          <a:spcPct val="100000"/>
                        </a:lnSpc>
                        <a:spcBef>
                          <a:spcPts val="35"/>
                        </a:spcBef>
                      </a:pPr>
                      <a:r>
                        <a:rPr lang="en-US" altLang="ja-JP" sz="1000" dirty="0">
                          <a:latin typeface="Meiryo UI" panose="020B0604030504040204" pitchFamily="50" charset="-128"/>
                          <a:ea typeface="Meiryo UI" panose="020B0604030504040204" pitchFamily="50" charset="-128"/>
                          <a:cs typeface="Meiryo UI"/>
                        </a:rPr>
                        <a:t>SARS-CoV-2</a:t>
                      </a:r>
                    </a:p>
                    <a:p>
                      <a:pPr algn="ctr">
                        <a:lnSpc>
                          <a:spcPct val="100000"/>
                        </a:lnSpc>
                        <a:spcBef>
                          <a:spcPts val="35"/>
                        </a:spcBef>
                      </a:pPr>
                      <a:r>
                        <a:rPr lang="ja-JP" altLang="en-US" sz="1000" dirty="0">
                          <a:latin typeface="Meiryo UI" panose="020B0604030504040204" pitchFamily="50" charset="-128"/>
                          <a:ea typeface="Meiryo UI" panose="020B0604030504040204" pitchFamily="50" charset="-128"/>
                          <a:cs typeface="Meiryo UI"/>
                        </a:rPr>
                        <a:t>遺伝子組換え蛋白</a:t>
                      </a:r>
                      <a:endParaRPr lang="en-US" altLang="ja-JP" sz="1000" dirty="0">
                        <a:latin typeface="Meiryo UI" panose="020B0604030504040204" pitchFamily="50" charset="-128"/>
                        <a:ea typeface="Meiryo UI" panose="020B0604030504040204" pitchFamily="50" charset="-128"/>
                        <a:cs typeface="Meiryo UI"/>
                      </a:endParaRPr>
                    </a:p>
                  </a:txBody>
                  <a:tcPr marL="0" marR="0" marT="4445"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a:solidFill>
                        <a:srgbClr val="000000"/>
                      </a:solidFill>
                      <a:prstDash val="solid"/>
                    </a:lnT>
                    <a:lnB w="3175" cap="flat" cmpd="sng" algn="ctr">
                      <a:solidFill>
                        <a:srgbClr val="000000"/>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dirty="0">
                          <a:latin typeface="Meiryo UI" panose="020B0604030504040204" pitchFamily="50" charset="-128"/>
                          <a:ea typeface="Meiryo UI" panose="020B0604030504040204" pitchFamily="50" charset="-128"/>
                          <a:cs typeface="Times New Roman"/>
                        </a:rPr>
                        <a:t>NVX-CoV2373</a:t>
                      </a:r>
                      <a:endParaRPr sz="1000" dirty="0">
                        <a:latin typeface="Meiryo UI" panose="020B0604030504040204" pitchFamily="50" charset="-128"/>
                        <a:ea typeface="Meiryo UI" panose="020B0604030504040204" pitchFamily="50" charset="-128"/>
                        <a:cs typeface="Times New Roman"/>
                      </a:endParaRPr>
                    </a:p>
                  </a:txBody>
                  <a:tcPr marL="0" marR="0" marT="0"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a:solidFill>
                        <a:srgbClr val="000000"/>
                      </a:solidFill>
                      <a:prstDash val="solid"/>
                    </a:lnT>
                    <a:lnB w="3175" cap="flat" cmpd="sng" algn="ctr">
                      <a:solidFill>
                        <a:srgbClr val="000000"/>
                      </a:solidFill>
                      <a:prstDash val="solid"/>
                      <a:round/>
                      <a:headEnd type="none" w="med" len="med"/>
                      <a:tailEnd type="none" w="med" len="med"/>
                    </a:lnB>
                    <a:noFill/>
                  </a:tcPr>
                </a:tc>
                <a:tc>
                  <a:txBody>
                    <a:bodyPr/>
                    <a:lstStyle/>
                    <a:p>
                      <a:pPr algn="ctr">
                        <a:lnSpc>
                          <a:spcPct val="100000"/>
                        </a:lnSpc>
                      </a:pPr>
                      <a:endParaRPr sz="1000" dirty="0">
                        <a:latin typeface="Meiryo UI" panose="020B0604030504040204" pitchFamily="50" charset="-128"/>
                        <a:ea typeface="Meiryo UI" panose="020B0604030504040204" pitchFamily="50" charset="-128"/>
                        <a:cs typeface="Times New Roman"/>
                      </a:endParaRPr>
                    </a:p>
                  </a:txBody>
                  <a:tcPr marL="0" marR="0" marT="0"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noFill/>
                  </a:tcPr>
                </a:tc>
                <a:tc>
                  <a:txBody>
                    <a:bodyPr/>
                    <a:lstStyle/>
                    <a:p>
                      <a:pPr algn="ctr">
                        <a:lnSpc>
                          <a:spcPct val="100000"/>
                        </a:lnSpc>
                      </a:pPr>
                      <a:endParaRPr sz="1000" dirty="0">
                        <a:latin typeface="Meiryo UI" panose="020B0604030504040204" pitchFamily="50" charset="-128"/>
                        <a:ea typeface="Meiryo UI" panose="020B0604030504040204" pitchFamily="50" charset="-128"/>
                        <a:cs typeface="Times New Roman"/>
                      </a:endParaRPr>
                    </a:p>
                  </a:txBody>
                  <a:tcPr marL="0" marR="0" marT="0"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a:solidFill>
                        <a:srgbClr val="000000"/>
                      </a:solidFill>
                      <a:prstDash val="solid"/>
                    </a:lnT>
                    <a:lnB w="3175" cap="flat" cmpd="sng" algn="ctr">
                      <a:solidFill>
                        <a:srgbClr val="000000"/>
                      </a:solidFill>
                      <a:prstDash val="solid"/>
                      <a:round/>
                      <a:headEnd type="none" w="med" len="med"/>
                      <a:tailEnd type="none" w="med" len="med"/>
                    </a:lnB>
                    <a:noFill/>
                  </a:tcPr>
                </a:tc>
                <a:tc>
                  <a:txBody>
                    <a:bodyPr/>
                    <a:lstStyle/>
                    <a:p>
                      <a:pPr marR="12065" algn="ctr">
                        <a:lnSpc>
                          <a:spcPct val="100000"/>
                        </a:lnSpc>
                        <a:spcBef>
                          <a:spcPts val="5"/>
                        </a:spcBef>
                      </a:pPr>
                      <a:endParaRPr sz="1050" dirty="0">
                        <a:latin typeface="Meiryo UI" panose="020B0604030504040204" pitchFamily="50" charset="-128"/>
                        <a:ea typeface="Meiryo UI" panose="020B0604030504040204" pitchFamily="50" charset="-128"/>
                        <a:cs typeface="Meiryo UI"/>
                      </a:endParaRPr>
                    </a:p>
                  </a:txBody>
                  <a:tcPr marL="0" marR="0" marT="635"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a:solidFill>
                        <a:srgbClr val="000000"/>
                      </a:solidFill>
                      <a:prstDash val="solid"/>
                    </a:lnT>
                    <a:lnB w="3175" cap="flat" cmpd="sng" algn="ctr">
                      <a:solidFill>
                        <a:srgbClr val="000000"/>
                      </a:solidFill>
                      <a:prstDash val="solid"/>
                      <a:round/>
                      <a:headEnd type="none" w="med" len="med"/>
                      <a:tailEnd type="none" w="med" len="med"/>
                    </a:lnB>
                    <a:noFill/>
                  </a:tcPr>
                </a:tc>
                <a:tc>
                  <a:txBody>
                    <a:bodyPr/>
                    <a:lstStyle/>
                    <a:p>
                      <a:pPr marR="85090" algn="ctr">
                        <a:lnSpc>
                          <a:spcPct val="100000"/>
                        </a:lnSpc>
                      </a:pPr>
                      <a:endParaRPr sz="1000" dirty="0">
                        <a:latin typeface="Meiryo UI" panose="020B0604030504040204" pitchFamily="50" charset="-128"/>
                        <a:ea typeface="Meiryo UI" panose="020B0604030504040204" pitchFamily="50" charset="-128"/>
                        <a:cs typeface="Times New Roman"/>
                      </a:endParaRPr>
                    </a:p>
                  </a:txBody>
                  <a:tcPr marL="0" marR="0" marT="0"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a:solidFill>
                        <a:srgbClr val="000000"/>
                      </a:solidFill>
                      <a:prstDash val="solid"/>
                    </a:lnT>
                    <a:lnB w="3175" cap="flat" cmpd="sng" algn="ctr">
                      <a:solidFill>
                        <a:srgbClr val="000000"/>
                      </a:solidFill>
                      <a:prstDash val="solid"/>
                      <a:round/>
                      <a:headEnd type="none" w="med" len="med"/>
                      <a:tailEnd type="none" w="med" len="med"/>
                    </a:lnB>
                    <a:noFill/>
                  </a:tcPr>
                </a:tc>
                <a:tc>
                  <a:txBody>
                    <a:bodyPr/>
                    <a:lstStyle/>
                    <a:p>
                      <a:pPr algn="ctr"/>
                      <a:endParaRPr sz="1050" dirty="0">
                        <a:latin typeface="Meiryo UI" panose="020B0604030504040204" pitchFamily="50" charset="-128"/>
                        <a:ea typeface="Meiryo UI" panose="020B0604030504040204" pitchFamily="50" charset="-128"/>
                        <a:cs typeface="Meiryo UI"/>
                      </a:endParaRPr>
                    </a:p>
                  </a:txBody>
                  <a:tcPr marL="0" marR="0" marT="3175"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a:solidFill>
                        <a:srgbClr val="000000"/>
                      </a:solidFill>
                      <a:prstDash val="solid"/>
                    </a:lnT>
                    <a:lnB w="3175" cap="flat" cmpd="sng" algn="ctr">
                      <a:solidFill>
                        <a:srgbClr val="000000"/>
                      </a:solidFill>
                      <a:prstDash val="solid"/>
                      <a:round/>
                      <a:headEnd type="none" w="med" len="med"/>
                      <a:tailEnd type="none" w="med" len="med"/>
                    </a:lnB>
                    <a:noFill/>
                  </a:tcPr>
                </a:tc>
                <a:tc>
                  <a:txBody>
                    <a:bodyPr/>
                    <a:lstStyle/>
                    <a:p>
                      <a:pPr algn="ctr">
                        <a:lnSpc>
                          <a:spcPct val="100000"/>
                        </a:lnSpc>
                        <a:spcBef>
                          <a:spcPts val="25"/>
                        </a:spcBef>
                      </a:pPr>
                      <a:r>
                        <a:rPr lang="en-US" altLang="ja-JP" sz="1000" dirty="0" err="1">
                          <a:latin typeface="Meiryo UI" panose="020B0604030504040204" pitchFamily="50" charset="-128"/>
                          <a:ea typeface="Meiryo UI" panose="020B0604030504040204" pitchFamily="50" charset="-128"/>
                          <a:cs typeface="Meiryo UI"/>
                        </a:rPr>
                        <a:t>Novavax</a:t>
                      </a:r>
                      <a:r>
                        <a:rPr lang="ja-JP" altLang="en-US" sz="1000" dirty="0">
                          <a:latin typeface="Meiryo UI" panose="020B0604030504040204" pitchFamily="50" charset="-128"/>
                          <a:ea typeface="Meiryo UI" panose="020B0604030504040204" pitchFamily="50" charset="-128"/>
                          <a:cs typeface="Meiryo UI"/>
                        </a:rPr>
                        <a:t>社がアジュバント</a:t>
                      </a:r>
                      <a:r>
                        <a:rPr lang="en-US" altLang="ja-JP" sz="1000" dirty="0">
                          <a:latin typeface="Meiryo UI" panose="020B0604030504040204" pitchFamily="50" charset="-128"/>
                          <a:ea typeface="Meiryo UI" panose="020B0604030504040204" pitchFamily="50" charset="-128"/>
                          <a:cs typeface="Meiryo UI"/>
                        </a:rPr>
                        <a:t>Matrix-M</a:t>
                      </a:r>
                      <a:r>
                        <a:rPr lang="ja-JP" altLang="en-US" sz="1000" dirty="0">
                          <a:latin typeface="Meiryo UI" panose="020B0604030504040204" pitchFamily="50" charset="-128"/>
                          <a:ea typeface="Meiryo UI" panose="020B0604030504040204" pitchFamily="50" charset="-128"/>
                          <a:cs typeface="Meiryo UI"/>
                        </a:rPr>
                        <a:t>供給</a:t>
                      </a:r>
                      <a:endParaRPr sz="1000" dirty="0">
                        <a:latin typeface="Meiryo UI" panose="020B0604030504040204" pitchFamily="50" charset="-128"/>
                        <a:ea typeface="Meiryo UI" panose="020B0604030504040204" pitchFamily="50" charset="-128"/>
                        <a:cs typeface="Meiryo UI"/>
                      </a:endParaRPr>
                    </a:p>
                  </a:txBody>
                  <a:tcPr marL="0" marR="0" marT="3175" marB="0" anchor="ctr">
                    <a:lnL w="3175" cap="flat" cmpd="sng" algn="ctr">
                      <a:solidFill>
                        <a:srgbClr val="000000"/>
                      </a:solidFill>
                      <a:prstDash val="solid"/>
                      <a:round/>
                      <a:headEnd type="none" w="med" len="med"/>
                      <a:tailEnd type="none" w="med" len="med"/>
                    </a:lnL>
                    <a:lnR w="3175">
                      <a:solidFill>
                        <a:srgbClr val="000000"/>
                      </a:solidFill>
                      <a:prstDash val="soli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976066382"/>
                  </a:ext>
                </a:extLst>
              </a:tr>
              <a:tr h="468033">
                <a:tc vMerge="1">
                  <a:txBody>
                    <a:bodyPr/>
                    <a:lstStyle/>
                    <a:p>
                      <a:pPr marL="0" marR="0" lvl="0" indent="0" algn="ctr" defTabSz="914400" rtl="0" eaLnBrk="1" fontAlgn="auto" latinLnBrk="0" hangingPunct="1">
                        <a:lnSpc>
                          <a:spcPct val="100000"/>
                        </a:lnSpc>
                        <a:spcBef>
                          <a:spcPts val="15"/>
                        </a:spcBef>
                        <a:spcAft>
                          <a:spcPts val="0"/>
                        </a:spcAft>
                        <a:buClrTx/>
                        <a:buSzTx/>
                        <a:buFontTx/>
                        <a:buNone/>
                        <a:tabLst/>
                        <a:defRPr/>
                      </a:pPr>
                      <a:endParaRPr sz="1050" dirty="0">
                        <a:latin typeface="Meiryo UI" panose="020B0604030504040204" pitchFamily="50" charset="-128"/>
                        <a:ea typeface="Meiryo UI" panose="020B0604030504040204" pitchFamily="50" charset="-128"/>
                        <a:cs typeface="Meiryo UI"/>
                      </a:endParaRPr>
                    </a:p>
                  </a:txBody>
                  <a:tcPr marL="0" marR="0" marT="1905" marB="0" anchor="ctr">
                    <a:lnL w="3175">
                      <a:solidFill>
                        <a:srgbClr val="000000"/>
                      </a:solidFill>
                      <a:prstDash val="solid"/>
                    </a:lnL>
                    <a:lnR w="3175"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15"/>
                        </a:spcBef>
                        <a:spcAft>
                          <a:spcPts val="0"/>
                        </a:spcAft>
                        <a:buClrTx/>
                        <a:buSzTx/>
                        <a:buFontTx/>
                        <a:buNone/>
                        <a:tabLst/>
                        <a:defRPr/>
                      </a:pPr>
                      <a:r>
                        <a:rPr lang="en-US" sz="1050" dirty="0">
                          <a:latin typeface="Meiryo UI" panose="020B0604030504040204" pitchFamily="50" charset="-128"/>
                          <a:ea typeface="Meiryo UI" panose="020B0604030504040204" pitchFamily="50" charset="-128"/>
                          <a:cs typeface="Meiryo UI"/>
                        </a:rPr>
                        <a:t>GlaxoSmithKline</a:t>
                      </a:r>
                      <a:endParaRPr sz="1050" dirty="0">
                        <a:latin typeface="Meiryo UI" panose="020B0604030504040204" pitchFamily="50" charset="-128"/>
                        <a:ea typeface="Meiryo UI" panose="020B0604030504040204" pitchFamily="50" charset="-128"/>
                        <a:cs typeface="Meiryo UI"/>
                      </a:endParaRPr>
                    </a:p>
                  </a:txBody>
                  <a:tcPr marL="0" marR="0" marT="1905"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noFill/>
                  </a:tcPr>
                </a:tc>
                <a:tc>
                  <a:txBody>
                    <a:bodyPr/>
                    <a:lstStyle/>
                    <a:p>
                      <a:pPr algn="ctr">
                        <a:lnSpc>
                          <a:spcPct val="100000"/>
                        </a:lnSpc>
                        <a:spcBef>
                          <a:spcPts val="15"/>
                        </a:spcBef>
                      </a:pPr>
                      <a:r>
                        <a:rPr lang="ja-JP" altLang="en-US" sz="1050" dirty="0">
                          <a:latin typeface="Meiryo UI" panose="020B0604030504040204" pitchFamily="50" charset="-128"/>
                          <a:ea typeface="Meiryo UI" panose="020B0604030504040204" pitchFamily="50" charset="-128"/>
                          <a:cs typeface="Meiryo UI"/>
                        </a:rPr>
                        <a:t>米国</a:t>
                      </a:r>
                      <a:endParaRPr sz="1050" dirty="0">
                        <a:latin typeface="Meiryo UI" panose="020B0604030504040204" pitchFamily="50" charset="-128"/>
                        <a:ea typeface="Meiryo UI" panose="020B0604030504040204" pitchFamily="50" charset="-128"/>
                        <a:cs typeface="Meiryo UI"/>
                      </a:endParaRPr>
                    </a:p>
                  </a:txBody>
                  <a:tcPr marL="0" marR="0" marT="1905"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noFill/>
                  </a:tcPr>
                </a:tc>
                <a:tc>
                  <a:txBody>
                    <a:bodyPr/>
                    <a:lstStyle/>
                    <a:p>
                      <a:pPr algn="ctr">
                        <a:lnSpc>
                          <a:spcPct val="100000"/>
                        </a:lnSpc>
                        <a:spcBef>
                          <a:spcPts val="35"/>
                        </a:spcBef>
                      </a:pPr>
                      <a:r>
                        <a:rPr lang="ja-JP" altLang="en-US" sz="1000" dirty="0">
                          <a:latin typeface="Meiryo UI" panose="020B0604030504040204" pitchFamily="50" charset="-128"/>
                          <a:ea typeface="Meiryo UI" panose="020B0604030504040204" pitchFamily="50" charset="-128"/>
                          <a:cs typeface="Meiryo UI"/>
                        </a:rPr>
                        <a:t>抗スパイクタンパク質</a:t>
                      </a:r>
                      <a:endParaRPr lang="en-US" altLang="ja-JP" sz="1000" dirty="0">
                        <a:latin typeface="Meiryo UI" panose="020B0604030504040204" pitchFamily="50" charset="-128"/>
                        <a:ea typeface="Meiryo UI" panose="020B0604030504040204" pitchFamily="50" charset="-128"/>
                        <a:cs typeface="Meiryo UI"/>
                      </a:endParaRPr>
                    </a:p>
                    <a:p>
                      <a:pPr algn="ctr">
                        <a:lnSpc>
                          <a:spcPct val="100000"/>
                        </a:lnSpc>
                        <a:spcBef>
                          <a:spcPts val="35"/>
                        </a:spcBef>
                      </a:pPr>
                      <a:r>
                        <a:rPr lang="ja-JP" altLang="en-US" sz="1000" dirty="0">
                          <a:latin typeface="Meiryo UI" panose="020B0604030504040204" pitchFamily="50" charset="-128"/>
                          <a:ea typeface="Meiryo UI" panose="020B0604030504040204" pitchFamily="50" charset="-128"/>
                          <a:cs typeface="Meiryo UI"/>
                        </a:rPr>
                        <a:t>抗体</a:t>
                      </a:r>
                      <a:endParaRPr lang="en-US" altLang="ja-JP" sz="1000" dirty="0">
                        <a:latin typeface="Meiryo UI" panose="020B0604030504040204" pitchFamily="50" charset="-128"/>
                        <a:ea typeface="Meiryo UI" panose="020B0604030504040204" pitchFamily="50" charset="-128"/>
                        <a:cs typeface="Meiryo UI"/>
                      </a:endParaRPr>
                    </a:p>
                  </a:txBody>
                  <a:tcPr marL="0" marR="0" marT="4445"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dirty="0">
                          <a:latin typeface="Meiryo UI" panose="020B0604030504040204" pitchFamily="50" charset="-128"/>
                          <a:ea typeface="Meiryo UI" panose="020B0604030504040204" pitchFamily="50" charset="-128"/>
                          <a:cs typeface="Times New Roman"/>
                        </a:rPr>
                        <a:t>GSK4182136</a:t>
                      </a:r>
                      <a:endParaRPr sz="1000" dirty="0">
                        <a:latin typeface="Meiryo UI" panose="020B0604030504040204" pitchFamily="50" charset="-128"/>
                        <a:ea typeface="Meiryo UI" panose="020B0604030504040204" pitchFamily="50" charset="-128"/>
                        <a:cs typeface="Times New Roman"/>
                      </a:endParaRPr>
                    </a:p>
                  </a:txBody>
                  <a:tcPr marL="0" marR="0" marT="0"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noFill/>
                  </a:tcPr>
                </a:tc>
                <a:tc>
                  <a:txBody>
                    <a:bodyPr/>
                    <a:lstStyle/>
                    <a:p>
                      <a:pPr algn="ctr">
                        <a:lnSpc>
                          <a:spcPct val="100000"/>
                        </a:lnSpc>
                      </a:pPr>
                      <a:endParaRPr sz="1000" dirty="0">
                        <a:latin typeface="Meiryo UI" panose="020B0604030504040204" pitchFamily="50" charset="-128"/>
                        <a:ea typeface="Meiryo UI" panose="020B0604030504040204" pitchFamily="50" charset="-128"/>
                        <a:cs typeface="Times New Roman"/>
                      </a:endParaRPr>
                    </a:p>
                  </a:txBody>
                  <a:tcPr marL="0" marR="0" marT="0"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noFill/>
                  </a:tcPr>
                </a:tc>
                <a:tc>
                  <a:txBody>
                    <a:bodyPr/>
                    <a:lstStyle/>
                    <a:p>
                      <a:pPr algn="ctr">
                        <a:lnSpc>
                          <a:spcPct val="100000"/>
                        </a:lnSpc>
                      </a:pPr>
                      <a:endParaRPr sz="1000" dirty="0">
                        <a:latin typeface="Meiryo UI" panose="020B0604030504040204" pitchFamily="50" charset="-128"/>
                        <a:ea typeface="Meiryo UI" panose="020B0604030504040204" pitchFamily="50" charset="-128"/>
                        <a:cs typeface="Times New Roman"/>
                      </a:endParaRPr>
                    </a:p>
                  </a:txBody>
                  <a:tcPr marL="0" marR="0" marT="0"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noFill/>
                  </a:tcPr>
                </a:tc>
                <a:tc>
                  <a:txBody>
                    <a:bodyPr/>
                    <a:lstStyle/>
                    <a:p>
                      <a:pPr marR="12065" algn="ctr">
                        <a:lnSpc>
                          <a:spcPct val="100000"/>
                        </a:lnSpc>
                        <a:spcBef>
                          <a:spcPts val="5"/>
                        </a:spcBef>
                      </a:pPr>
                      <a:endParaRPr sz="1050" dirty="0">
                        <a:latin typeface="Meiryo UI" panose="020B0604030504040204" pitchFamily="50" charset="-128"/>
                        <a:ea typeface="Meiryo UI" panose="020B0604030504040204" pitchFamily="50" charset="-128"/>
                        <a:cs typeface="Meiryo UI"/>
                      </a:endParaRPr>
                    </a:p>
                  </a:txBody>
                  <a:tcPr marL="0" marR="0" marT="635"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noFill/>
                  </a:tcPr>
                </a:tc>
                <a:tc>
                  <a:txBody>
                    <a:bodyPr/>
                    <a:lstStyle/>
                    <a:p>
                      <a:pPr marR="85090" algn="ctr">
                        <a:lnSpc>
                          <a:spcPct val="100000"/>
                        </a:lnSpc>
                      </a:pPr>
                      <a:endParaRPr sz="1000" dirty="0">
                        <a:latin typeface="Meiryo UI" panose="020B0604030504040204" pitchFamily="50" charset="-128"/>
                        <a:ea typeface="Meiryo UI" panose="020B0604030504040204" pitchFamily="50" charset="-128"/>
                        <a:cs typeface="Times New Roman"/>
                      </a:endParaRPr>
                    </a:p>
                  </a:txBody>
                  <a:tcPr marL="0" marR="0" marT="0"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noFill/>
                  </a:tcPr>
                </a:tc>
                <a:tc>
                  <a:txBody>
                    <a:bodyPr/>
                    <a:lstStyle/>
                    <a:p>
                      <a:pPr algn="ctr"/>
                      <a:endParaRPr sz="1050" dirty="0">
                        <a:latin typeface="Meiryo UI" panose="020B0604030504040204" pitchFamily="50" charset="-128"/>
                        <a:ea typeface="Meiryo UI" panose="020B0604030504040204" pitchFamily="50" charset="-128"/>
                        <a:cs typeface="Meiryo UI"/>
                      </a:endParaRPr>
                    </a:p>
                  </a:txBody>
                  <a:tcPr marL="0" marR="0" marT="3175"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noFill/>
                  </a:tcPr>
                </a:tc>
                <a:tc>
                  <a:txBody>
                    <a:bodyPr/>
                    <a:lstStyle/>
                    <a:p>
                      <a:pPr algn="ctr">
                        <a:lnSpc>
                          <a:spcPct val="100000"/>
                        </a:lnSpc>
                        <a:spcBef>
                          <a:spcPts val="25"/>
                        </a:spcBef>
                      </a:pPr>
                      <a:r>
                        <a:rPr lang="en-US" altLang="ja-JP" sz="1000" dirty="0">
                          <a:latin typeface="Meiryo UI" panose="020B0604030504040204" pitchFamily="50" charset="-128"/>
                          <a:ea typeface="Meiryo UI" panose="020B0604030504040204" pitchFamily="50" charset="-128"/>
                          <a:cs typeface="Meiryo UI"/>
                        </a:rPr>
                        <a:t>CureVac</a:t>
                      </a:r>
                      <a:r>
                        <a:rPr lang="ja-JP" altLang="en-US" sz="1000" dirty="0">
                          <a:latin typeface="Meiryo UI" panose="020B0604030504040204" pitchFamily="50" charset="-128"/>
                          <a:ea typeface="Meiryo UI" panose="020B0604030504040204" pitchFamily="50" charset="-128"/>
                          <a:cs typeface="Meiryo UI"/>
                        </a:rPr>
                        <a:t>と共同開発</a:t>
                      </a:r>
                      <a:endParaRPr sz="1000" dirty="0">
                        <a:latin typeface="Meiryo UI" panose="020B0604030504040204" pitchFamily="50" charset="-128"/>
                        <a:ea typeface="Meiryo UI" panose="020B0604030504040204" pitchFamily="50" charset="-128"/>
                        <a:cs typeface="Meiryo UI"/>
                      </a:endParaRPr>
                    </a:p>
                  </a:txBody>
                  <a:tcPr marL="0" marR="0" marT="3175" marB="0" anchor="ctr">
                    <a:lnL w="3175" cap="flat" cmpd="sng" algn="ctr">
                      <a:solidFill>
                        <a:srgbClr val="000000"/>
                      </a:solidFill>
                      <a:prstDash val="solid"/>
                      <a:round/>
                      <a:headEnd type="none" w="med" len="med"/>
                      <a:tailEnd type="none" w="med" len="med"/>
                    </a:lnL>
                    <a:lnR w="3175">
                      <a:solidFill>
                        <a:srgbClr val="000000"/>
                      </a:solidFill>
                      <a:prstDash val="soli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815805690"/>
                  </a:ext>
                </a:extLst>
              </a:tr>
              <a:tr h="468033">
                <a:tc vMerge="1">
                  <a:txBody>
                    <a:bodyPr/>
                    <a:lstStyle/>
                    <a:p>
                      <a:pPr marL="0" marR="0" lvl="0" indent="0" algn="ctr" defTabSz="914400" rtl="0" eaLnBrk="1" fontAlgn="auto" latinLnBrk="0" hangingPunct="1">
                        <a:lnSpc>
                          <a:spcPct val="100000"/>
                        </a:lnSpc>
                        <a:spcBef>
                          <a:spcPts val="15"/>
                        </a:spcBef>
                        <a:spcAft>
                          <a:spcPts val="0"/>
                        </a:spcAft>
                        <a:buClrTx/>
                        <a:buSzTx/>
                        <a:buFontTx/>
                        <a:buNone/>
                        <a:tabLst/>
                        <a:defRPr/>
                      </a:pPr>
                      <a:endParaRPr sz="1050" dirty="0">
                        <a:latin typeface="Meiryo UI" panose="020B0604030504040204" pitchFamily="50" charset="-128"/>
                        <a:ea typeface="Meiryo UI" panose="020B0604030504040204" pitchFamily="50" charset="-128"/>
                        <a:cs typeface="Meiryo UI"/>
                      </a:endParaRPr>
                    </a:p>
                  </a:txBody>
                  <a:tcPr marL="0" marR="0" marT="1905" marB="0" anchor="ctr">
                    <a:lnL w="3175">
                      <a:solidFill>
                        <a:srgbClr val="000000"/>
                      </a:solidFill>
                      <a:prstDash val="solid"/>
                    </a:lnL>
                    <a:lnR w="3175"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a:solidFill>
                        <a:srgbClr val="000000"/>
                      </a:solidFill>
                      <a:prstDash val="solid"/>
                    </a:lnB>
                    <a:noFill/>
                  </a:tcPr>
                </a:tc>
                <a:tc>
                  <a:txBody>
                    <a:bodyPr/>
                    <a:lstStyle/>
                    <a:p>
                      <a:pPr marL="0" marR="0" lvl="0" indent="0" algn="ctr" defTabSz="914400" rtl="0" eaLnBrk="1" fontAlgn="auto" latinLnBrk="0" hangingPunct="1">
                        <a:lnSpc>
                          <a:spcPct val="100000"/>
                        </a:lnSpc>
                        <a:spcBef>
                          <a:spcPts val="15"/>
                        </a:spcBef>
                        <a:spcAft>
                          <a:spcPts val="0"/>
                        </a:spcAft>
                        <a:buClrTx/>
                        <a:buSzTx/>
                        <a:buFontTx/>
                        <a:buNone/>
                        <a:tabLst/>
                        <a:defRPr/>
                      </a:pPr>
                      <a:r>
                        <a:rPr lang="en-US" sz="1050" dirty="0" err="1">
                          <a:latin typeface="Meiryo UI" panose="020B0604030504040204" pitchFamily="50" charset="-128"/>
                          <a:ea typeface="Meiryo UI" panose="020B0604030504040204" pitchFamily="50" charset="-128"/>
                          <a:cs typeface="Meiryo UI"/>
                        </a:rPr>
                        <a:t>Symvivo</a:t>
                      </a:r>
                      <a:endParaRPr sz="1050" dirty="0">
                        <a:latin typeface="Meiryo UI" panose="020B0604030504040204" pitchFamily="50" charset="-128"/>
                        <a:ea typeface="Meiryo UI" panose="020B0604030504040204" pitchFamily="50" charset="-128"/>
                        <a:cs typeface="Meiryo UI"/>
                      </a:endParaRPr>
                    </a:p>
                  </a:txBody>
                  <a:tcPr marL="0" marR="0" marT="1905"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a:solidFill>
                        <a:srgbClr val="000000"/>
                      </a:solidFill>
                      <a:prstDash val="solid"/>
                    </a:lnT>
                    <a:lnB w="3175">
                      <a:solidFill>
                        <a:srgbClr val="000000"/>
                      </a:solidFill>
                      <a:prstDash val="solid"/>
                    </a:lnB>
                    <a:noFill/>
                  </a:tcPr>
                </a:tc>
                <a:tc>
                  <a:txBody>
                    <a:bodyPr/>
                    <a:lstStyle/>
                    <a:p>
                      <a:pPr algn="ctr">
                        <a:lnSpc>
                          <a:spcPct val="100000"/>
                        </a:lnSpc>
                        <a:spcBef>
                          <a:spcPts val="15"/>
                        </a:spcBef>
                      </a:pPr>
                      <a:r>
                        <a:rPr lang="ja-JP" altLang="en-US" sz="1050" dirty="0">
                          <a:latin typeface="Meiryo UI" panose="020B0604030504040204" pitchFamily="50" charset="-128"/>
                          <a:ea typeface="Meiryo UI" panose="020B0604030504040204" pitchFamily="50" charset="-128"/>
                          <a:cs typeface="Meiryo UI"/>
                        </a:rPr>
                        <a:t>中国</a:t>
                      </a:r>
                      <a:endParaRPr sz="1050" dirty="0">
                        <a:latin typeface="Meiryo UI" panose="020B0604030504040204" pitchFamily="50" charset="-128"/>
                        <a:ea typeface="Meiryo UI" panose="020B0604030504040204" pitchFamily="50" charset="-128"/>
                        <a:cs typeface="Meiryo UI"/>
                      </a:endParaRPr>
                    </a:p>
                  </a:txBody>
                  <a:tcPr marL="0" marR="0" marT="1905"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a:solidFill>
                        <a:srgbClr val="000000"/>
                      </a:solidFill>
                      <a:prstDash val="solid"/>
                    </a:lnT>
                    <a:lnB w="3175">
                      <a:solidFill>
                        <a:srgbClr val="000000"/>
                      </a:solidFill>
                      <a:prstDash val="solid"/>
                    </a:lnB>
                    <a:noFill/>
                  </a:tcPr>
                </a:tc>
                <a:tc>
                  <a:txBody>
                    <a:bodyPr/>
                    <a:lstStyle/>
                    <a:p>
                      <a:pPr algn="ctr">
                        <a:lnSpc>
                          <a:spcPct val="100000"/>
                        </a:lnSpc>
                        <a:spcBef>
                          <a:spcPts val="35"/>
                        </a:spcBef>
                      </a:pPr>
                      <a:r>
                        <a:rPr lang="ja-JP" altLang="en-US" sz="1000" dirty="0">
                          <a:latin typeface="Meiryo UI" panose="020B0604030504040204" pitchFamily="50" charset="-128"/>
                          <a:ea typeface="Meiryo UI" panose="020B0604030504040204" pitchFamily="50" charset="-128"/>
                          <a:cs typeface="Meiryo UI"/>
                        </a:rPr>
                        <a:t>スパイクワクチン</a:t>
                      </a:r>
                      <a:endParaRPr lang="en-US" altLang="ja-JP" sz="1000" dirty="0">
                        <a:latin typeface="Meiryo UI" panose="020B0604030504040204" pitchFamily="50" charset="-128"/>
                        <a:ea typeface="Meiryo UI" panose="020B0604030504040204" pitchFamily="50" charset="-128"/>
                        <a:cs typeface="Meiryo UI"/>
                      </a:endParaRPr>
                    </a:p>
                    <a:p>
                      <a:pPr algn="ctr">
                        <a:lnSpc>
                          <a:spcPct val="100000"/>
                        </a:lnSpc>
                        <a:spcBef>
                          <a:spcPts val="35"/>
                        </a:spcBef>
                      </a:pPr>
                      <a:r>
                        <a:rPr lang="ja-JP" altLang="en-US" sz="1000" dirty="0">
                          <a:latin typeface="Meiryo UI" panose="020B0604030504040204" pitchFamily="50" charset="-128"/>
                          <a:ea typeface="Meiryo UI" panose="020B0604030504040204" pitchFamily="50" charset="-128"/>
                          <a:cs typeface="Meiryo UI"/>
                        </a:rPr>
                        <a:t>（経口投与）</a:t>
                      </a:r>
                      <a:endParaRPr lang="en-US" altLang="ja-JP" sz="1000" dirty="0">
                        <a:latin typeface="Meiryo UI" panose="020B0604030504040204" pitchFamily="50" charset="-128"/>
                        <a:ea typeface="Meiryo UI" panose="020B0604030504040204" pitchFamily="50" charset="-128"/>
                        <a:cs typeface="Meiryo UI"/>
                      </a:endParaRPr>
                    </a:p>
                  </a:txBody>
                  <a:tcPr marL="0" marR="0" marT="4445"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a:solidFill>
                        <a:srgbClr val="000000"/>
                      </a:solidFill>
                      <a:prstDash val="solid"/>
                    </a:lnT>
                    <a:lnB w="3175">
                      <a:solidFill>
                        <a:srgbClr val="000000"/>
                      </a:solidFill>
                      <a:prstDash val="soli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dirty="0">
                          <a:latin typeface="Meiryo UI" panose="020B0604030504040204" pitchFamily="50" charset="-128"/>
                          <a:ea typeface="Meiryo UI" panose="020B0604030504040204" pitchFamily="50" charset="-128"/>
                          <a:cs typeface="Times New Roman"/>
                        </a:rPr>
                        <a:t>bacTRL-Spike-1</a:t>
                      </a:r>
                      <a:endParaRPr sz="1000" dirty="0">
                        <a:latin typeface="Meiryo UI" panose="020B0604030504040204" pitchFamily="50" charset="-128"/>
                        <a:ea typeface="Meiryo UI" panose="020B0604030504040204" pitchFamily="50" charset="-128"/>
                        <a:cs typeface="Times New Roman"/>
                      </a:endParaRPr>
                    </a:p>
                  </a:txBody>
                  <a:tcPr marL="0" marR="0" marT="0"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a:solidFill>
                        <a:srgbClr val="000000"/>
                      </a:solidFill>
                      <a:prstDash val="solid"/>
                    </a:lnT>
                    <a:lnB w="3175">
                      <a:solidFill>
                        <a:srgbClr val="000000"/>
                      </a:solidFill>
                      <a:prstDash val="solid"/>
                    </a:lnB>
                    <a:noFill/>
                  </a:tcPr>
                </a:tc>
                <a:tc>
                  <a:txBody>
                    <a:bodyPr/>
                    <a:lstStyle/>
                    <a:p>
                      <a:pPr algn="ctr">
                        <a:lnSpc>
                          <a:spcPct val="100000"/>
                        </a:lnSpc>
                      </a:pPr>
                      <a:endParaRPr sz="1000" dirty="0">
                        <a:latin typeface="Meiryo UI" panose="020B0604030504040204" pitchFamily="50" charset="-128"/>
                        <a:ea typeface="Meiryo UI" panose="020B0604030504040204" pitchFamily="50" charset="-128"/>
                        <a:cs typeface="Times New Roman"/>
                      </a:endParaRPr>
                    </a:p>
                  </a:txBody>
                  <a:tcPr marL="0" marR="0" marT="0"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a:solidFill>
                        <a:srgbClr val="000000"/>
                      </a:solidFill>
                      <a:prstDash val="solid"/>
                    </a:lnB>
                    <a:noFill/>
                  </a:tcPr>
                </a:tc>
                <a:tc>
                  <a:txBody>
                    <a:bodyPr/>
                    <a:lstStyle/>
                    <a:p>
                      <a:pPr algn="ctr">
                        <a:lnSpc>
                          <a:spcPct val="100000"/>
                        </a:lnSpc>
                      </a:pPr>
                      <a:endParaRPr sz="1000" dirty="0">
                        <a:latin typeface="Meiryo UI" panose="020B0604030504040204" pitchFamily="50" charset="-128"/>
                        <a:ea typeface="Meiryo UI" panose="020B0604030504040204" pitchFamily="50" charset="-128"/>
                        <a:cs typeface="Times New Roman"/>
                      </a:endParaRPr>
                    </a:p>
                  </a:txBody>
                  <a:tcPr marL="0" marR="0" marT="0"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a:solidFill>
                        <a:srgbClr val="000000"/>
                      </a:solidFill>
                      <a:prstDash val="solid"/>
                    </a:lnT>
                    <a:lnB w="3175">
                      <a:solidFill>
                        <a:srgbClr val="000000"/>
                      </a:solidFill>
                      <a:prstDash val="solid"/>
                    </a:lnB>
                    <a:noFill/>
                  </a:tcPr>
                </a:tc>
                <a:tc>
                  <a:txBody>
                    <a:bodyPr/>
                    <a:lstStyle/>
                    <a:p>
                      <a:pPr marR="12065" algn="ctr">
                        <a:lnSpc>
                          <a:spcPct val="100000"/>
                        </a:lnSpc>
                        <a:spcBef>
                          <a:spcPts val="5"/>
                        </a:spcBef>
                      </a:pPr>
                      <a:endParaRPr sz="1050" dirty="0">
                        <a:latin typeface="Meiryo UI" panose="020B0604030504040204" pitchFamily="50" charset="-128"/>
                        <a:ea typeface="Meiryo UI" panose="020B0604030504040204" pitchFamily="50" charset="-128"/>
                        <a:cs typeface="Meiryo UI"/>
                      </a:endParaRPr>
                    </a:p>
                  </a:txBody>
                  <a:tcPr marL="0" marR="0" marT="635"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a:solidFill>
                        <a:srgbClr val="000000"/>
                      </a:solidFill>
                      <a:prstDash val="solid"/>
                    </a:lnT>
                    <a:lnB w="3175">
                      <a:solidFill>
                        <a:srgbClr val="000000"/>
                      </a:solidFill>
                      <a:prstDash val="solid"/>
                    </a:lnB>
                    <a:noFill/>
                  </a:tcPr>
                </a:tc>
                <a:tc>
                  <a:txBody>
                    <a:bodyPr/>
                    <a:lstStyle/>
                    <a:p>
                      <a:pPr marR="85090" algn="ctr">
                        <a:lnSpc>
                          <a:spcPct val="100000"/>
                        </a:lnSpc>
                      </a:pPr>
                      <a:endParaRPr sz="1000" dirty="0">
                        <a:latin typeface="Meiryo UI" panose="020B0604030504040204" pitchFamily="50" charset="-128"/>
                        <a:ea typeface="Meiryo UI" panose="020B0604030504040204" pitchFamily="50" charset="-128"/>
                        <a:cs typeface="Times New Roman"/>
                      </a:endParaRPr>
                    </a:p>
                  </a:txBody>
                  <a:tcPr marL="0" marR="0" marT="0"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a:solidFill>
                        <a:srgbClr val="000000"/>
                      </a:solidFill>
                      <a:prstDash val="solid"/>
                    </a:lnT>
                    <a:lnB w="3175">
                      <a:solidFill>
                        <a:srgbClr val="000000"/>
                      </a:solidFill>
                      <a:prstDash val="solid"/>
                    </a:lnB>
                    <a:noFill/>
                  </a:tcPr>
                </a:tc>
                <a:tc>
                  <a:txBody>
                    <a:bodyPr/>
                    <a:lstStyle/>
                    <a:p>
                      <a:pPr algn="ctr"/>
                      <a:endParaRPr sz="1050" dirty="0">
                        <a:latin typeface="Meiryo UI" panose="020B0604030504040204" pitchFamily="50" charset="-128"/>
                        <a:ea typeface="Meiryo UI" panose="020B0604030504040204" pitchFamily="50" charset="-128"/>
                        <a:cs typeface="Meiryo UI"/>
                      </a:endParaRPr>
                    </a:p>
                  </a:txBody>
                  <a:tcPr marL="0" marR="0" marT="3175"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a:solidFill>
                        <a:srgbClr val="000000"/>
                      </a:solidFill>
                      <a:prstDash val="solid"/>
                    </a:lnT>
                    <a:lnB w="3175">
                      <a:solidFill>
                        <a:srgbClr val="000000"/>
                      </a:solidFill>
                      <a:prstDash val="solid"/>
                    </a:lnB>
                    <a:noFill/>
                  </a:tcPr>
                </a:tc>
                <a:tc>
                  <a:txBody>
                    <a:bodyPr/>
                    <a:lstStyle/>
                    <a:p>
                      <a:pPr algn="ctr">
                        <a:lnSpc>
                          <a:spcPct val="100000"/>
                        </a:lnSpc>
                        <a:spcBef>
                          <a:spcPts val="25"/>
                        </a:spcBef>
                      </a:pPr>
                      <a:r>
                        <a:rPr lang="ja-JP" altLang="en-US" sz="1000" dirty="0">
                          <a:latin typeface="Meiryo UI" panose="020B0604030504040204" pitchFamily="50" charset="-128"/>
                          <a:ea typeface="Meiryo UI" panose="020B0604030504040204" pitchFamily="50" charset="-128"/>
                          <a:cs typeface="Meiryo UI"/>
                        </a:rPr>
                        <a:t>スパイクタンパク質を</a:t>
                      </a:r>
                      <a:endParaRPr lang="en-US" altLang="ja-JP" sz="1000" dirty="0">
                        <a:latin typeface="Meiryo UI" panose="020B0604030504040204" pitchFamily="50" charset="-128"/>
                        <a:ea typeface="Meiryo UI" panose="020B0604030504040204" pitchFamily="50" charset="-128"/>
                        <a:cs typeface="Meiryo UI"/>
                      </a:endParaRPr>
                    </a:p>
                    <a:p>
                      <a:pPr algn="ctr">
                        <a:lnSpc>
                          <a:spcPct val="100000"/>
                        </a:lnSpc>
                        <a:spcBef>
                          <a:spcPts val="25"/>
                        </a:spcBef>
                      </a:pPr>
                      <a:r>
                        <a:rPr lang="ja-JP" altLang="en-US" sz="1000" dirty="0">
                          <a:latin typeface="Meiryo UI" panose="020B0604030504040204" pitchFamily="50" charset="-128"/>
                          <a:ea typeface="Meiryo UI" panose="020B0604030504040204" pitchFamily="50" charset="-128"/>
                          <a:cs typeface="Meiryo UI"/>
                        </a:rPr>
                        <a:t>コードする</a:t>
                      </a:r>
                      <a:r>
                        <a:rPr lang="en-US" altLang="ja-JP" sz="1000" dirty="0">
                          <a:latin typeface="Meiryo UI" panose="020B0604030504040204" pitchFamily="50" charset="-128"/>
                          <a:ea typeface="Meiryo UI" panose="020B0604030504040204" pitchFamily="50" charset="-128"/>
                          <a:cs typeface="Meiryo UI"/>
                        </a:rPr>
                        <a:t>DNA</a:t>
                      </a:r>
                      <a:endParaRPr sz="1000" dirty="0">
                        <a:latin typeface="Meiryo UI" panose="020B0604030504040204" pitchFamily="50" charset="-128"/>
                        <a:ea typeface="Meiryo UI" panose="020B0604030504040204" pitchFamily="50" charset="-128"/>
                        <a:cs typeface="Meiryo UI"/>
                      </a:endParaRPr>
                    </a:p>
                  </a:txBody>
                  <a:tcPr marL="0" marR="0" marT="3175" marB="0" anchor="ctr">
                    <a:lnL w="3175" cap="flat" cmpd="sng" algn="ctr">
                      <a:solidFill>
                        <a:srgbClr val="000000"/>
                      </a:solidFill>
                      <a:prstDash val="solid"/>
                      <a:round/>
                      <a:headEnd type="none" w="med" len="med"/>
                      <a:tailEnd type="none" w="med" len="med"/>
                    </a:lnL>
                    <a:lnR w="3175">
                      <a:solidFill>
                        <a:srgbClr val="000000"/>
                      </a:solidFill>
                      <a:prstDash val="solid"/>
                    </a:lnR>
                    <a:lnT w="3175" cap="flat" cmpd="sng" algn="ctr">
                      <a:solidFill>
                        <a:srgbClr val="000000"/>
                      </a:solidFill>
                      <a:prstDash val="solid"/>
                      <a:round/>
                      <a:headEnd type="none" w="med" len="med"/>
                      <a:tailEnd type="none" w="med" len="med"/>
                    </a:lnT>
                    <a:lnB w="3175">
                      <a:solidFill>
                        <a:srgbClr val="000000"/>
                      </a:solidFill>
                      <a:prstDash val="solid"/>
                    </a:lnB>
                    <a:noFill/>
                  </a:tcPr>
                </a:tc>
                <a:extLst>
                  <a:ext uri="{0D108BD9-81ED-4DB2-BD59-A6C34878D82A}">
                    <a16:rowId xmlns:a16="http://schemas.microsoft.com/office/drawing/2014/main" val="1102907925"/>
                  </a:ext>
                </a:extLst>
              </a:tr>
            </a:tbl>
          </a:graphicData>
        </a:graphic>
      </p:graphicFrame>
      <p:sp>
        <p:nvSpPr>
          <p:cNvPr id="5" name="テキスト ボックス 4"/>
          <p:cNvSpPr txBox="1"/>
          <p:nvPr/>
        </p:nvSpPr>
        <p:spPr>
          <a:xfrm>
            <a:off x="431203" y="78763"/>
            <a:ext cx="11053346" cy="400110"/>
          </a:xfrm>
          <a:prstGeom prst="rect">
            <a:avLst/>
          </a:prstGeom>
          <a:noFill/>
        </p:spPr>
        <p:txBody>
          <a:bodyPr wrap="square" rtlCol="0">
            <a:spAutoFit/>
          </a:bodyPr>
          <a:lstStyle/>
          <a:p>
            <a:pPr algn="ctr"/>
            <a:r>
              <a:rPr lang="ja-JP" altLang="en-US" sz="2000" b="1" dirty="0">
                <a:latin typeface="BIZ UDP明朝 Medium" panose="02020500000000000000" pitchFamily="18" charset="-128"/>
                <a:ea typeface="BIZ UDP明朝 Medium" panose="02020500000000000000" pitchFamily="18" charset="-128"/>
              </a:rPr>
              <a:t>新型コロナウイルスのワクチンの開発状況（</a:t>
            </a:r>
            <a:r>
              <a:rPr lang="en-US" altLang="ja-JP" sz="2000" b="1" dirty="0">
                <a:latin typeface="BIZ UDP明朝 Medium" panose="02020500000000000000" pitchFamily="18" charset="-128"/>
                <a:ea typeface="BIZ UDP明朝 Medium" panose="02020500000000000000" pitchFamily="18" charset="-128"/>
              </a:rPr>
              <a:t>2020</a:t>
            </a:r>
            <a:r>
              <a:rPr lang="ja-JP" altLang="en-US" sz="2000" b="1" dirty="0">
                <a:latin typeface="BIZ UDP明朝 Medium" panose="02020500000000000000" pitchFamily="18" charset="-128"/>
                <a:ea typeface="BIZ UDP明朝 Medium" panose="02020500000000000000" pitchFamily="18" charset="-128"/>
              </a:rPr>
              <a:t>年）</a:t>
            </a:r>
            <a:endParaRPr lang="en-US" altLang="ja-JP" sz="2000" b="1" dirty="0">
              <a:latin typeface="BIZ UDP明朝 Medium" panose="02020500000000000000" pitchFamily="18" charset="-128"/>
              <a:ea typeface="BIZ UDP明朝 Medium" panose="02020500000000000000" pitchFamily="18" charset="-128"/>
            </a:endParaRPr>
          </a:p>
        </p:txBody>
      </p:sp>
      <p:sp>
        <p:nvSpPr>
          <p:cNvPr id="6" name="ホームベース 5"/>
          <p:cNvSpPr/>
          <p:nvPr/>
        </p:nvSpPr>
        <p:spPr>
          <a:xfrm>
            <a:off x="5355158" y="3502165"/>
            <a:ext cx="4458506" cy="242592"/>
          </a:xfrm>
          <a:prstGeom prst="homePlat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ホームベース 7"/>
          <p:cNvSpPr/>
          <p:nvPr/>
        </p:nvSpPr>
        <p:spPr>
          <a:xfrm>
            <a:off x="5355159" y="1156997"/>
            <a:ext cx="4367606" cy="215917"/>
          </a:xfrm>
          <a:prstGeom prst="homePlat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ホームベース 8"/>
          <p:cNvSpPr/>
          <p:nvPr/>
        </p:nvSpPr>
        <p:spPr>
          <a:xfrm>
            <a:off x="5355159" y="2083192"/>
            <a:ext cx="4367606" cy="248465"/>
          </a:xfrm>
          <a:prstGeom prst="homePlat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ホームベース 11"/>
          <p:cNvSpPr/>
          <p:nvPr/>
        </p:nvSpPr>
        <p:spPr>
          <a:xfrm>
            <a:off x="5355158" y="1609856"/>
            <a:ext cx="3689875" cy="236393"/>
          </a:xfrm>
          <a:prstGeom prst="homePlat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ホームベース 5">
            <a:extLst>
              <a:ext uri="{FF2B5EF4-FFF2-40B4-BE49-F238E27FC236}">
                <a16:creationId xmlns:a16="http://schemas.microsoft.com/office/drawing/2014/main" id="{738D9188-6BCB-4A3D-BFE5-BC873340C4C3}"/>
              </a:ext>
            </a:extLst>
          </p:cNvPr>
          <p:cNvSpPr/>
          <p:nvPr/>
        </p:nvSpPr>
        <p:spPr>
          <a:xfrm>
            <a:off x="5355157" y="2549867"/>
            <a:ext cx="3076498" cy="248465"/>
          </a:xfrm>
          <a:prstGeom prst="homePlat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ホームベース 5">
            <a:extLst>
              <a:ext uri="{FF2B5EF4-FFF2-40B4-BE49-F238E27FC236}">
                <a16:creationId xmlns:a16="http://schemas.microsoft.com/office/drawing/2014/main" id="{AC19A4ED-E3E4-4284-9CB6-433E71F2BE8E}"/>
              </a:ext>
            </a:extLst>
          </p:cNvPr>
          <p:cNvSpPr/>
          <p:nvPr/>
        </p:nvSpPr>
        <p:spPr>
          <a:xfrm>
            <a:off x="5355157" y="3007726"/>
            <a:ext cx="831077" cy="248465"/>
          </a:xfrm>
          <a:prstGeom prst="homePlat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ホームベース 5">
            <a:extLst>
              <a:ext uri="{FF2B5EF4-FFF2-40B4-BE49-F238E27FC236}">
                <a16:creationId xmlns:a16="http://schemas.microsoft.com/office/drawing/2014/main" id="{F7D20CF3-CF5D-45DD-AC06-13F0809B00CB}"/>
              </a:ext>
            </a:extLst>
          </p:cNvPr>
          <p:cNvSpPr/>
          <p:nvPr/>
        </p:nvSpPr>
        <p:spPr>
          <a:xfrm>
            <a:off x="5355159" y="6327196"/>
            <a:ext cx="2162097" cy="248465"/>
          </a:xfrm>
          <a:prstGeom prst="homePlat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ホームベース 18"/>
          <p:cNvSpPr/>
          <p:nvPr/>
        </p:nvSpPr>
        <p:spPr>
          <a:xfrm>
            <a:off x="5355157" y="3975270"/>
            <a:ext cx="4458506" cy="242592"/>
          </a:xfrm>
          <a:prstGeom prst="homePlat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ホームベース 11">
            <a:extLst>
              <a:ext uri="{FF2B5EF4-FFF2-40B4-BE49-F238E27FC236}">
                <a16:creationId xmlns:a16="http://schemas.microsoft.com/office/drawing/2014/main" id="{793E7667-2A5C-4E7C-BB4D-010BE9FDBFFB}"/>
              </a:ext>
            </a:extLst>
          </p:cNvPr>
          <p:cNvSpPr/>
          <p:nvPr/>
        </p:nvSpPr>
        <p:spPr>
          <a:xfrm>
            <a:off x="5355158" y="5386781"/>
            <a:ext cx="3689875" cy="236393"/>
          </a:xfrm>
          <a:prstGeom prst="homePlat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ホームベース 11">
            <a:extLst>
              <a:ext uri="{FF2B5EF4-FFF2-40B4-BE49-F238E27FC236}">
                <a16:creationId xmlns:a16="http://schemas.microsoft.com/office/drawing/2014/main" id="{793E7667-2A5C-4E7C-BB4D-010BE9FDBFFB}"/>
              </a:ext>
            </a:extLst>
          </p:cNvPr>
          <p:cNvSpPr/>
          <p:nvPr/>
        </p:nvSpPr>
        <p:spPr>
          <a:xfrm>
            <a:off x="5347898" y="5869474"/>
            <a:ext cx="3689875" cy="236393"/>
          </a:xfrm>
          <a:prstGeom prst="homePlat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ホームベース 5">
            <a:extLst>
              <a:ext uri="{FF2B5EF4-FFF2-40B4-BE49-F238E27FC236}">
                <a16:creationId xmlns:a16="http://schemas.microsoft.com/office/drawing/2014/main" id="{738D9188-6BCB-4A3D-BFE5-BC873340C4C3}"/>
              </a:ext>
            </a:extLst>
          </p:cNvPr>
          <p:cNvSpPr/>
          <p:nvPr/>
        </p:nvSpPr>
        <p:spPr>
          <a:xfrm>
            <a:off x="5355157" y="4441094"/>
            <a:ext cx="3076498" cy="248465"/>
          </a:xfrm>
          <a:prstGeom prst="homePlat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ホームベース 5">
            <a:extLst>
              <a:ext uri="{FF2B5EF4-FFF2-40B4-BE49-F238E27FC236}">
                <a16:creationId xmlns:a16="http://schemas.microsoft.com/office/drawing/2014/main" id="{738D9188-6BCB-4A3D-BFE5-BC873340C4C3}"/>
              </a:ext>
            </a:extLst>
          </p:cNvPr>
          <p:cNvSpPr/>
          <p:nvPr/>
        </p:nvSpPr>
        <p:spPr>
          <a:xfrm>
            <a:off x="5347898" y="4914070"/>
            <a:ext cx="3076498" cy="248465"/>
          </a:xfrm>
          <a:prstGeom prst="homePlat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テキスト ボックス 1"/>
          <p:cNvSpPr txBox="1"/>
          <p:nvPr/>
        </p:nvSpPr>
        <p:spPr>
          <a:xfrm>
            <a:off x="3225433" y="6647641"/>
            <a:ext cx="5464885" cy="276999"/>
          </a:xfrm>
          <a:prstGeom prst="rect">
            <a:avLst/>
          </a:prstGeom>
          <a:noFill/>
        </p:spPr>
        <p:txBody>
          <a:bodyPr wrap="square" rtlCol="0">
            <a:spAutoFit/>
          </a:bodyPr>
          <a:lstStyle/>
          <a:p>
            <a:pPr algn="ctr"/>
            <a:r>
              <a:rPr kumimoji="1" lang="ja-JP" altLang="en-US" sz="1200" dirty="0">
                <a:latin typeface="Meiryo UI" panose="020B0604030504040204" pitchFamily="50" charset="-128"/>
                <a:ea typeface="Meiryo UI" panose="020B0604030504040204" pitchFamily="50" charset="-128"/>
              </a:rPr>
              <a:t>出所：三井物産戦略研究所作成</a:t>
            </a:r>
          </a:p>
        </p:txBody>
      </p:sp>
    </p:spTree>
    <p:extLst>
      <p:ext uri="{BB962C8B-B14F-4D97-AF65-F5344CB8AC3E}">
        <p14:creationId xmlns:p14="http://schemas.microsoft.com/office/powerpoint/2010/main" val="408704534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94"/>
          <p:cNvGraphicFramePr>
            <a:graphicFrameLocks noGrp="1"/>
          </p:cNvGraphicFramePr>
          <p:nvPr/>
        </p:nvGraphicFramePr>
        <p:xfrm>
          <a:off x="408790" y="131170"/>
          <a:ext cx="11371730" cy="6621777"/>
        </p:xfrm>
        <a:graphic>
          <a:graphicData uri="http://schemas.openxmlformats.org/drawingml/2006/table">
            <a:tbl>
              <a:tblPr firstRow="1" bandRow="1">
                <a:tableStyleId>{2D5ABB26-0587-4C30-8999-92F81FD0307C}</a:tableStyleId>
              </a:tblPr>
              <a:tblGrid>
                <a:gridCol w="1590715">
                  <a:extLst>
                    <a:ext uri="{9D8B030D-6E8A-4147-A177-3AD203B41FA5}">
                      <a16:colId xmlns:a16="http://schemas.microsoft.com/office/drawing/2014/main" val="20000"/>
                    </a:ext>
                  </a:extLst>
                </a:gridCol>
                <a:gridCol w="1884301">
                  <a:extLst>
                    <a:ext uri="{9D8B030D-6E8A-4147-A177-3AD203B41FA5}">
                      <a16:colId xmlns:a16="http://schemas.microsoft.com/office/drawing/2014/main" val="20002"/>
                    </a:ext>
                  </a:extLst>
                </a:gridCol>
                <a:gridCol w="912048">
                  <a:extLst>
                    <a:ext uri="{9D8B030D-6E8A-4147-A177-3AD203B41FA5}">
                      <a16:colId xmlns:a16="http://schemas.microsoft.com/office/drawing/2014/main" val="20004"/>
                    </a:ext>
                  </a:extLst>
                </a:gridCol>
                <a:gridCol w="1518488">
                  <a:extLst>
                    <a:ext uri="{9D8B030D-6E8A-4147-A177-3AD203B41FA5}">
                      <a16:colId xmlns:a16="http://schemas.microsoft.com/office/drawing/2014/main" val="20005"/>
                    </a:ext>
                  </a:extLst>
                </a:gridCol>
                <a:gridCol w="684665">
                  <a:extLst>
                    <a:ext uri="{9D8B030D-6E8A-4147-A177-3AD203B41FA5}">
                      <a16:colId xmlns:a16="http://schemas.microsoft.com/office/drawing/2014/main" val="20006"/>
                    </a:ext>
                  </a:extLst>
                </a:gridCol>
                <a:gridCol w="854043">
                  <a:extLst>
                    <a:ext uri="{9D8B030D-6E8A-4147-A177-3AD203B41FA5}">
                      <a16:colId xmlns:a16="http://schemas.microsoft.com/office/drawing/2014/main" val="20007"/>
                    </a:ext>
                  </a:extLst>
                </a:gridCol>
                <a:gridCol w="1000698">
                  <a:extLst>
                    <a:ext uri="{9D8B030D-6E8A-4147-A177-3AD203B41FA5}">
                      <a16:colId xmlns:a16="http://schemas.microsoft.com/office/drawing/2014/main" val="20008"/>
                    </a:ext>
                  </a:extLst>
                </a:gridCol>
                <a:gridCol w="903857">
                  <a:extLst>
                    <a:ext uri="{9D8B030D-6E8A-4147-A177-3AD203B41FA5}">
                      <a16:colId xmlns:a16="http://schemas.microsoft.com/office/drawing/2014/main" val="20009"/>
                    </a:ext>
                  </a:extLst>
                </a:gridCol>
                <a:gridCol w="484208">
                  <a:extLst>
                    <a:ext uri="{9D8B030D-6E8A-4147-A177-3AD203B41FA5}">
                      <a16:colId xmlns:a16="http://schemas.microsoft.com/office/drawing/2014/main" val="20010"/>
                    </a:ext>
                  </a:extLst>
                </a:gridCol>
                <a:gridCol w="1538707">
                  <a:extLst>
                    <a:ext uri="{9D8B030D-6E8A-4147-A177-3AD203B41FA5}">
                      <a16:colId xmlns:a16="http://schemas.microsoft.com/office/drawing/2014/main" val="20011"/>
                    </a:ext>
                  </a:extLst>
                </a:gridCol>
              </a:tblGrid>
              <a:tr h="251968">
                <a:tc rowSpan="2">
                  <a:txBody>
                    <a:bodyPr/>
                    <a:lstStyle/>
                    <a:p>
                      <a:pPr marL="0" indent="0" algn="ctr">
                        <a:lnSpc>
                          <a:spcPct val="100000"/>
                        </a:lnSpc>
                      </a:pPr>
                      <a:r>
                        <a:rPr lang="ja-JP" altLang="en-US" sz="1100" b="0" dirty="0">
                          <a:solidFill>
                            <a:schemeClr val="bg1"/>
                          </a:solidFill>
                          <a:latin typeface="Meiryo UI" panose="020B0604030504040204" pitchFamily="50" charset="-128"/>
                          <a:ea typeface="Meiryo UI" panose="020B0604030504040204" pitchFamily="50" charset="-128"/>
                          <a:cs typeface="Meiryo UI"/>
                        </a:rPr>
                        <a:t>開発企業</a:t>
                      </a:r>
                      <a:endParaRPr sz="1100" b="0" dirty="0">
                        <a:solidFill>
                          <a:schemeClr val="bg1"/>
                        </a:solidFill>
                        <a:latin typeface="Meiryo UI" panose="020B0604030504040204" pitchFamily="50" charset="-128"/>
                        <a:ea typeface="Meiryo UI" panose="020B0604030504040204" pitchFamily="50" charset="-128"/>
                        <a:cs typeface="Meiryo UI"/>
                      </a:endParaRPr>
                    </a:p>
                  </a:txBody>
                  <a:tcPr marL="0" marR="0" marT="2540" marB="0" anchor="ctr">
                    <a:lnL w="3175">
                      <a:solidFill>
                        <a:srgbClr val="000000"/>
                      </a:solidFill>
                      <a:prstDash val="solid"/>
                    </a:lnL>
                    <a:lnR w="3175">
                      <a:solidFill>
                        <a:srgbClr val="000000"/>
                      </a:solidFill>
                      <a:prstDash val="solid"/>
                    </a:lnR>
                    <a:lnT w="3175">
                      <a:solidFill>
                        <a:srgbClr val="000000"/>
                      </a:solidFill>
                      <a:prstDash val="solid"/>
                    </a:lnT>
                    <a:lnB w="3175">
                      <a:solidFill>
                        <a:srgbClr val="000000"/>
                      </a:solidFill>
                      <a:prstDash val="solid"/>
                    </a:lnB>
                    <a:solidFill>
                      <a:srgbClr val="0070C0"/>
                    </a:solidFill>
                  </a:tcPr>
                </a:tc>
                <a:tc rowSpan="2">
                  <a:txBody>
                    <a:bodyPr/>
                    <a:lstStyle/>
                    <a:p>
                      <a:pPr marL="0" indent="0" algn="ctr">
                        <a:lnSpc>
                          <a:spcPct val="100000"/>
                        </a:lnSpc>
                      </a:pPr>
                      <a:r>
                        <a:rPr lang="ja-JP" altLang="en-US" sz="1100" b="0" dirty="0">
                          <a:solidFill>
                            <a:schemeClr val="bg1"/>
                          </a:solidFill>
                          <a:latin typeface="Meiryo UI" panose="020B0604030504040204" pitchFamily="50" charset="-128"/>
                          <a:ea typeface="Meiryo UI" panose="020B0604030504040204" pitchFamily="50" charset="-128"/>
                          <a:cs typeface="Meiryo UI"/>
                        </a:rPr>
                        <a:t>　標的疾患</a:t>
                      </a:r>
                      <a:endParaRPr lang="en-US" altLang="ja-JP" sz="1100" b="0" dirty="0">
                        <a:solidFill>
                          <a:schemeClr val="bg1"/>
                        </a:solidFill>
                        <a:latin typeface="Meiryo UI" panose="020B0604030504040204" pitchFamily="50" charset="-128"/>
                        <a:ea typeface="Meiryo UI" panose="020B0604030504040204" pitchFamily="50" charset="-128"/>
                        <a:cs typeface="Meiryo UI"/>
                      </a:endParaRPr>
                    </a:p>
                  </a:txBody>
                  <a:tcPr marL="0" marR="0" marT="2540" marB="0" anchor="ctr">
                    <a:lnL w="3175" cap="flat" cmpd="sng" algn="ctr">
                      <a:solidFill>
                        <a:srgbClr val="000000"/>
                      </a:solidFill>
                      <a:prstDash val="solid"/>
                      <a:round/>
                      <a:headEnd type="none" w="med" len="med"/>
                      <a:tailEnd type="none" w="med" len="med"/>
                    </a:lnL>
                    <a:lnR w="3175">
                      <a:solidFill>
                        <a:srgbClr val="000000"/>
                      </a:solidFill>
                      <a:prstDash val="solid"/>
                    </a:lnR>
                    <a:lnT w="3175">
                      <a:solidFill>
                        <a:srgbClr val="000000"/>
                      </a:solidFill>
                      <a:prstDash val="solid"/>
                    </a:lnT>
                    <a:lnB w="3175" cap="flat" cmpd="sng" algn="ctr">
                      <a:solidFill>
                        <a:srgbClr val="000000"/>
                      </a:solidFill>
                      <a:prstDash val="solid"/>
                      <a:round/>
                      <a:headEnd type="none" w="med" len="med"/>
                      <a:tailEnd type="none" w="med" len="med"/>
                    </a:lnB>
                    <a:solidFill>
                      <a:srgbClr val="0070C0"/>
                    </a:solidFill>
                  </a:tcPr>
                </a:tc>
                <a:tc rowSpan="2">
                  <a:txBody>
                    <a:bodyPr/>
                    <a:lstStyle/>
                    <a:p>
                      <a:pPr marL="0" indent="0" algn="ctr">
                        <a:lnSpc>
                          <a:spcPct val="100000"/>
                        </a:lnSpc>
                      </a:pPr>
                      <a:r>
                        <a:rPr lang="ja-JP" altLang="en-US" sz="1100" b="0" dirty="0">
                          <a:solidFill>
                            <a:schemeClr val="bg1"/>
                          </a:solidFill>
                          <a:latin typeface="Meiryo UI" panose="020B0604030504040204" pitchFamily="50" charset="-128"/>
                          <a:ea typeface="Meiryo UI" panose="020B0604030504040204" pitchFamily="50" charset="-128"/>
                          <a:cs typeface="Meiryo UI"/>
                        </a:rPr>
                        <a:t>投与方法</a:t>
                      </a:r>
                      <a:endParaRPr sz="1100" b="0" dirty="0">
                        <a:solidFill>
                          <a:schemeClr val="bg1"/>
                        </a:solidFill>
                        <a:latin typeface="Meiryo UI" panose="020B0604030504040204" pitchFamily="50" charset="-128"/>
                        <a:ea typeface="Meiryo UI" panose="020B0604030504040204" pitchFamily="50" charset="-128"/>
                        <a:cs typeface="Meiryo UI"/>
                      </a:endParaRPr>
                    </a:p>
                  </a:txBody>
                  <a:tcPr marL="0" marR="0" marT="2540" marB="0" anchor="ctr">
                    <a:lnL w="3175" cap="flat" cmpd="sng" algn="ctr">
                      <a:solidFill>
                        <a:srgbClr val="000000"/>
                      </a:solidFill>
                      <a:prstDash val="solid"/>
                      <a:round/>
                      <a:headEnd type="none" w="med" len="med"/>
                      <a:tailEnd type="none" w="med" len="med"/>
                    </a:lnL>
                    <a:lnR w="3175">
                      <a:solidFill>
                        <a:srgbClr val="000000"/>
                      </a:solidFill>
                      <a:prstDash val="solid"/>
                    </a:lnR>
                    <a:lnT w="3175">
                      <a:solidFill>
                        <a:srgbClr val="000000"/>
                      </a:solidFill>
                      <a:prstDash val="solid"/>
                    </a:lnT>
                    <a:lnB w="3175" cap="flat" cmpd="sng" algn="ctr">
                      <a:solidFill>
                        <a:srgbClr val="000000"/>
                      </a:solidFill>
                      <a:prstDash val="solid"/>
                      <a:round/>
                      <a:headEnd type="none" w="med" len="med"/>
                      <a:tailEnd type="none" w="med" len="med"/>
                    </a:lnB>
                    <a:solidFill>
                      <a:srgbClr val="0070C0"/>
                    </a:solidFill>
                  </a:tcPr>
                </a:tc>
                <a:tc rowSpan="2">
                  <a:txBody>
                    <a:bodyPr/>
                    <a:lstStyle/>
                    <a:p>
                      <a:pPr marL="0" indent="0" algn="ctr">
                        <a:lnSpc>
                          <a:spcPct val="100000"/>
                        </a:lnSpc>
                      </a:pPr>
                      <a:r>
                        <a:rPr lang="ja-JP" altLang="en-US" sz="1100" b="0" dirty="0">
                          <a:solidFill>
                            <a:schemeClr val="bg1"/>
                          </a:solidFill>
                          <a:latin typeface="Meiryo UI" panose="020B0604030504040204" pitchFamily="50" charset="-128"/>
                          <a:ea typeface="Meiryo UI" panose="020B0604030504040204" pitchFamily="50" charset="-128"/>
                          <a:cs typeface="Meiryo UI"/>
                        </a:rPr>
                        <a:t>プログラム</a:t>
                      </a:r>
                      <a:endParaRPr sz="1100" b="0" dirty="0">
                        <a:solidFill>
                          <a:schemeClr val="bg1"/>
                        </a:solidFill>
                        <a:latin typeface="Meiryo UI" panose="020B0604030504040204" pitchFamily="50" charset="-128"/>
                        <a:ea typeface="Meiryo UI" panose="020B0604030504040204" pitchFamily="50" charset="-128"/>
                        <a:cs typeface="Meiryo UI"/>
                      </a:endParaRPr>
                    </a:p>
                  </a:txBody>
                  <a:tcPr marL="0" marR="0" marT="2540" marB="0" anchor="ctr">
                    <a:lnL w="3175">
                      <a:solidFill>
                        <a:srgbClr val="000000"/>
                      </a:solidFill>
                      <a:prstDash val="solid"/>
                    </a:lnL>
                    <a:lnR w="3175">
                      <a:solidFill>
                        <a:srgbClr val="000000"/>
                      </a:solidFill>
                      <a:prstDash val="solid"/>
                    </a:lnR>
                    <a:lnT w="3175">
                      <a:solidFill>
                        <a:srgbClr val="000000"/>
                      </a:solidFill>
                      <a:prstDash val="solid"/>
                    </a:lnT>
                    <a:lnB w="3175">
                      <a:solidFill>
                        <a:srgbClr val="000000"/>
                      </a:solidFill>
                      <a:prstDash val="solid"/>
                    </a:lnB>
                    <a:solidFill>
                      <a:srgbClr val="0070C0"/>
                    </a:solidFill>
                  </a:tcPr>
                </a:tc>
                <a:tc rowSpan="2">
                  <a:txBody>
                    <a:bodyPr/>
                    <a:lstStyle/>
                    <a:p>
                      <a:pPr marL="0" marR="123189" indent="0" algn="r">
                        <a:lnSpc>
                          <a:spcPct val="100000"/>
                        </a:lnSpc>
                        <a:spcBef>
                          <a:spcPts val="795"/>
                        </a:spcBef>
                      </a:pPr>
                      <a:r>
                        <a:rPr lang="ja-JP" altLang="en-US" sz="1100" b="0" dirty="0">
                          <a:solidFill>
                            <a:schemeClr val="bg1"/>
                          </a:solidFill>
                          <a:latin typeface="Meiryo UI" panose="020B0604030504040204" pitchFamily="50" charset="-128"/>
                          <a:ea typeface="Meiryo UI" panose="020B0604030504040204" pitchFamily="50" charset="-128"/>
                          <a:cs typeface="Meiryo UI"/>
                        </a:rPr>
                        <a:t>前</a:t>
                      </a:r>
                      <a:r>
                        <a:rPr sz="1100" b="0" dirty="0" err="1">
                          <a:solidFill>
                            <a:schemeClr val="bg1"/>
                          </a:solidFill>
                          <a:latin typeface="Meiryo UI" panose="020B0604030504040204" pitchFamily="50" charset="-128"/>
                          <a:ea typeface="Meiryo UI" panose="020B0604030504040204" pitchFamily="50" charset="-128"/>
                          <a:cs typeface="Meiryo UI"/>
                        </a:rPr>
                        <a:t>臨床</a:t>
                      </a:r>
                      <a:br>
                        <a:rPr lang="en-US" sz="1100" b="0" dirty="0">
                          <a:solidFill>
                            <a:schemeClr val="bg1"/>
                          </a:solidFill>
                          <a:latin typeface="Meiryo UI" panose="020B0604030504040204" pitchFamily="50" charset="-128"/>
                          <a:ea typeface="Meiryo UI" panose="020B0604030504040204" pitchFamily="50" charset="-128"/>
                          <a:cs typeface="Meiryo UI"/>
                        </a:rPr>
                      </a:br>
                      <a:r>
                        <a:rPr sz="1100" b="0" dirty="0" err="1">
                          <a:solidFill>
                            <a:schemeClr val="bg1"/>
                          </a:solidFill>
                          <a:latin typeface="Meiryo UI" panose="020B0604030504040204" pitchFamily="50" charset="-128"/>
                          <a:ea typeface="Meiryo UI" panose="020B0604030504040204" pitchFamily="50" charset="-128"/>
                          <a:cs typeface="Meiryo UI"/>
                        </a:rPr>
                        <a:t>試験</a:t>
                      </a:r>
                      <a:endParaRPr sz="1100" b="0" dirty="0">
                        <a:solidFill>
                          <a:schemeClr val="bg1"/>
                        </a:solidFill>
                        <a:latin typeface="Meiryo UI" panose="020B0604030504040204" pitchFamily="50" charset="-128"/>
                        <a:ea typeface="Meiryo UI" panose="020B0604030504040204" pitchFamily="50" charset="-128"/>
                        <a:cs typeface="Meiryo UI"/>
                      </a:endParaRPr>
                    </a:p>
                  </a:txBody>
                  <a:tcPr marL="0" marR="0" marT="100965" marB="0">
                    <a:lnL w="3175">
                      <a:solidFill>
                        <a:srgbClr val="000000"/>
                      </a:solidFill>
                      <a:prstDash val="solid"/>
                    </a:lnL>
                    <a:lnR w="3175">
                      <a:solidFill>
                        <a:srgbClr val="000000"/>
                      </a:solidFill>
                      <a:prstDash val="solid"/>
                    </a:lnR>
                    <a:lnT w="3175">
                      <a:solidFill>
                        <a:srgbClr val="000000"/>
                      </a:solidFill>
                      <a:prstDash val="solid"/>
                    </a:lnT>
                    <a:lnB w="3175">
                      <a:solidFill>
                        <a:srgbClr val="000000"/>
                      </a:solidFill>
                      <a:prstDash val="solid"/>
                    </a:lnB>
                    <a:solidFill>
                      <a:srgbClr val="0070C0"/>
                    </a:solidFill>
                  </a:tcPr>
                </a:tc>
                <a:tc gridSpan="3">
                  <a:txBody>
                    <a:bodyPr/>
                    <a:lstStyle/>
                    <a:p>
                      <a:pPr marL="0" marR="140335" indent="0" algn="ctr">
                        <a:lnSpc>
                          <a:spcPct val="100000"/>
                        </a:lnSpc>
                        <a:spcBef>
                          <a:spcPts val="395"/>
                        </a:spcBef>
                      </a:pPr>
                      <a:r>
                        <a:rPr lang="ja-JP" altLang="en-US" sz="1100" b="0" dirty="0">
                          <a:solidFill>
                            <a:srgbClr val="FFFFFF"/>
                          </a:solidFill>
                          <a:latin typeface="Meiryo UI" panose="020B0604030504040204" pitchFamily="50" charset="-128"/>
                          <a:ea typeface="Meiryo UI" panose="020B0604030504040204" pitchFamily="50" charset="-128"/>
                          <a:cs typeface="Meiryo UI"/>
                        </a:rPr>
                        <a:t>　</a:t>
                      </a:r>
                      <a:r>
                        <a:rPr sz="1100" b="0" dirty="0" err="1">
                          <a:solidFill>
                            <a:srgbClr val="FFFFFF"/>
                          </a:solidFill>
                          <a:latin typeface="Meiryo UI" panose="020B0604030504040204" pitchFamily="50" charset="-128"/>
                          <a:ea typeface="Meiryo UI" panose="020B0604030504040204" pitchFamily="50" charset="-128"/>
                          <a:cs typeface="Meiryo UI"/>
                        </a:rPr>
                        <a:t>臨床試験（治験</a:t>
                      </a:r>
                      <a:r>
                        <a:rPr sz="1100" b="0" dirty="0">
                          <a:solidFill>
                            <a:srgbClr val="FFFFFF"/>
                          </a:solidFill>
                          <a:latin typeface="Meiryo UI" panose="020B0604030504040204" pitchFamily="50" charset="-128"/>
                          <a:ea typeface="Meiryo UI" panose="020B0604030504040204" pitchFamily="50" charset="-128"/>
                          <a:cs typeface="Meiryo UI"/>
                        </a:rPr>
                        <a:t>）</a:t>
                      </a:r>
                      <a:endParaRPr sz="1100" b="0" dirty="0">
                        <a:latin typeface="Meiryo UI" panose="020B0604030504040204" pitchFamily="50" charset="-128"/>
                        <a:ea typeface="Meiryo UI" panose="020B0604030504040204" pitchFamily="50" charset="-128"/>
                        <a:cs typeface="Meiryo UI"/>
                      </a:endParaRPr>
                    </a:p>
                  </a:txBody>
                  <a:tcPr marL="0" marR="0" marT="50165" marB="0" anchor="ctr">
                    <a:lnL w="3175">
                      <a:solidFill>
                        <a:srgbClr val="000000"/>
                      </a:solidFill>
                      <a:prstDash val="solid"/>
                    </a:lnL>
                    <a:lnR w="3175">
                      <a:solidFill>
                        <a:srgbClr val="000000"/>
                      </a:solidFill>
                      <a:prstDash val="solid"/>
                    </a:lnR>
                    <a:lnT w="3175">
                      <a:solidFill>
                        <a:srgbClr val="000000"/>
                      </a:solidFill>
                      <a:prstDash val="solid"/>
                    </a:lnT>
                    <a:lnB w="3175">
                      <a:solidFill>
                        <a:srgbClr val="000000"/>
                      </a:solidFill>
                      <a:prstDash val="solid"/>
                    </a:lnB>
                    <a:solidFill>
                      <a:srgbClr val="389DC7"/>
                    </a:solidFill>
                  </a:tcPr>
                </a:tc>
                <a:tc hMerge="1">
                  <a:txBody>
                    <a:bodyPr/>
                    <a:lstStyle/>
                    <a:p>
                      <a:endParaRPr/>
                    </a:p>
                  </a:txBody>
                  <a:tcPr marL="0" marR="0" marT="0" marB="0"/>
                </a:tc>
                <a:tc hMerge="1">
                  <a:txBody>
                    <a:bodyPr/>
                    <a:lstStyle/>
                    <a:p>
                      <a:endParaRPr/>
                    </a:p>
                  </a:txBody>
                  <a:tcPr marL="0" marR="0" marT="0" marB="0"/>
                </a:tc>
                <a:tc rowSpan="2">
                  <a:txBody>
                    <a:bodyPr/>
                    <a:lstStyle/>
                    <a:p>
                      <a:pPr marL="25400" marR="130810" algn="ctr">
                        <a:lnSpc>
                          <a:spcPct val="100000"/>
                        </a:lnSpc>
                      </a:pPr>
                      <a:r>
                        <a:rPr sz="1100" b="0" spc="-35" dirty="0" err="1">
                          <a:solidFill>
                            <a:schemeClr val="bg1"/>
                          </a:solidFill>
                          <a:latin typeface="Meiryo UI" panose="020B0604030504040204" pitchFamily="50" charset="-128"/>
                          <a:ea typeface="Meiryo UI" panose="020B0604030504040204" pitchFamily="50" charset="-128"/>
                          <a:cs typeface="Meiryo UI"/>
                        </a:rPr>
                        <a:t>承認</a:t>
                      </a:r>
                      <a:endParaRPr lang="en-US" sz="1100" b="0" spc="-35" dirty="0">
                        <a:solidFill>
                          <a:schemeClr val="bg1"/>
                        </a:solidFill>
                        <a:latin typeface="Meiryo UI" panose="020B0604030504040204" pitchFamily="50" charset="-128"/>
                        <a:ea typeface="Meiryo UI" panose="020B0604030504040204" pitchFamily="50" charset="-128"/>
                        <a:cs typeface="Meiryo UI"/>
                      </a:endParaRPr>
                    </a:p>
                    <a:p>
                      <a:pPr marL="25400" marR="130810" algn="ctr">
                        <a:lnSpc>
                          <a:spcPct val="100000"/>
                        </a:lnSpc>
                      </a:pPr>
                      <a:r>
                        <a:rPr sz="1100" b="0" spc="-35" dirty="0" err="1">
                          <a:solidFill>
                            <a:schemeClr val="bg1"/>
                          </a:solidFill>
                          <a:latin typeface="Meiryo UI" panose="020B0604030504040204" pitchFamily="50" charset="-128"/>
                          <a:ea typeface="Meiryo UI" panose="020B0604030504040204" pitchFamily="50" charset="-128"/>
                          <a:cs typeface="Meiryo UI"/>
                        </a:rPr>
                        <a:t>審査</a:t>
                      </a:r>
                      <a:endParaRPr sz="1100" b="0" dirty="0">
                        <a:solidFill>
                          <a:schemeClr val="bg1"/>
                        </a:solidFill>
                        <a:latin typeface="Meiryo UI" panose="020B0604030504040204" pitchFamily="50" charset="-128"/>
                        <a:ea typeface="Meiryo UI" panose="020B0604030504040204" pitchFamily="50" charset="-128"/>
                        <a:cs typeface="Meiryo UI"/>
                      </a:endParaRPr>
                    </a:p>
                  </a:txBody>
                  <a:tcPr marL="0" marR="0" marT="2540" marB="0" anchor="ctr">
                    <a:lnL w="3175">
                      <a:solidFill>
                        <a:srgbClr val="000000"/>
                      </a:solidFill>
                      <a:prstDash val="solid"/>
                    </a:lnL>
                    <a:lnR w="3175">
                      <a:solidFill>
                        <a:srgbClr val="000000"/>
                      </a:solidFill>
                      <a:prstDash val="solid"/>
                    </a:lnR>
                    <a:lnT w="3175">
                      <a:solidFill>
                        <a:srgbClr val="000000"/>
                      </a:solidFill>
                      <a:prstDash val="solid"/>
                    </a:lnT>
                    <a:lnB w="3175">
                      <a:solidFill>
                        <a:srgbClr val="000000"/>
                      </a:solidFill>
                      <a:prstDash val="solid"/>
                    </a:lnB>
                    <a:solidFill>
                      <a:srgbClr val="0070C0"/>
                    </a:solidFill>
                  </a:tcPr>
                </a:tc>
                <a:tc rowSpan="2">
                  <a:txBody>
                    <a:bodyPr/>
                    <a:lstStyle/>
                    <a:p>
                      <a:pPr marL="0" indent="0" algn="ctr">
                        <a:lnSpc>
                          <a:spcPct val="100000"/>
                        </a:lnSpc>
                      </a:pPr>
                      <a:r>
                        <a:rPr lang="ja-JP" altLang="en-US" sz="1100" b="0" dirty="0">
                          <a:solidFill>
                            <a:schemeClr val="bg1"/>
                          </a:solidFill>
                          <a:latin typeface="Meiryo UI" panose="020B0604030504040204" pitchFamily="50" charset="-128"/>
                          <a:ea typeface="Meiryo UI" panose="020B0604030504040204" pitchFamily="50" charset="-128"/>
                          <a:cs typeface="Meiryo UI"/>
                        </a:rPr>
                        <a:t>備考</a:t>
                      </a:r>
                      <a:endParaRPr sz="1100" b="0" dirty="0">
                        <a:solidFill>
                          <a:schemeClr val="bg1"/>
                        </a:solidFill>
                        <a:latin typeface="Meiryo UI" panose="020B0604030504040204" pitchFamily="50" charset="-128"/>
                        <a:ea typeface="Meiryo UI" panose="020B0604030504040204" pitchFamily="50" charset="-128"/>
                        <a:cs typeface="Meiryo UI"/>
                      </a:endParaRPr>
                    </a:p>
                  </a:txBody>
                  <a:tcPr marL="0" marR="0" marT="2540" marB="0" anchor="ctr">
                    <a:lnL w="3175">
                      <a:solidFill>
                        <a:srgbClr val="000000"/>
                      </a:solidFill>
                      <a:prstDash val="solid"/>
                    </a:lnL>
                    <a:lnR w="3175">
                      <a:solidFill>
                        <a:srgbClr val="000000"/>
                      </a:solidFill>
                      <a:prstDash val="solid"/>
                    </a:lnR>
                    <a:lnT w="3175">
                      <a:solidFill>
                        <a:srgbClr val="000000"/>
                      </a:solidFill>
                      <a:prstDash val="solid"/>
                    </a:lnT>
                    <a:lnB w="3175">
                      <a:solidFill>
                        <a:srgbClr val="000000"/>
                      </a:solidFill>
                      <a:prstDash val="solid"/>
                    </a:lnB>
                    <a:solidFill>
                      <a:srgbClr val="0070C0"/>
                    </a:solidFill>
                  </a:tcPr>
                </a:tc>
                <a:extLst>
                  <a:ext uri="{0D108BD9-81ED-4DB2-BD59-A6C34878D82A}">
                    <a16:rowId xmlns:a16="http://schemas.microsoft.com/office/drawing/2014/main" val="10000"/>
                  </a:ext>
                </a:extLst>
              </a:tr>
              <a:tr h="270255">
                <a:tc vMerge="1">
                  <a:txBody>
                    <a:bodyPr/>
                    <a:lstStyle/>
                    <a:p>
                      <a:endParaRPr/>
                    </a:p>
                  </a:txBody>
                  <a:tcPr marL="0" marR="0" marT="2540" marB="0">
                    <a:lnL w="3175">
                      <a:solidFill>
                        <a:srgbClr val="000000"/>
                      </a:solidFill>
                      <a:prstDash val="solid"/>
                    </a:lnL>
                    <a:lnR w="3175">
                      <a:solidFill>
                        <a:srgbClr val="000000"/>
                      </a:solidFill>
                      <a:prstDash val="solid"/>
                    </a:lnR>
                    <a:lnT w="3175">
                      <a:solidFill>
                        <a:srgbClr val="000000"/>
                      </a:solidFill>
                      <a:prstDash val="solid"/>
                    </a:lnT>
                    <a:lnB w="3175">
                      <a:solidFill>
                        <a:srgbClr val="000000"/>
                      </a:solidFill>
                      <a:prstDash val="solid"/>
                    </a:lnB>
                    <a:solidFill>
                      <a:srgbClr val="389DC7"/>
                    </a:solidFill>
                  </a:tcPr>
                </a:tc>
                <a:tc vMerge="1">
                  <a:txBody>
                    <a:bodyPr/>
                    <a:lstStyle/>
                    <a:p>
                      <a:endParaRPr/>
                    </a:p>
                  </a:txBody>
                  <a:tcPr marL="0" marR="0" marT="2540" marB="0">
                    <a:lnL w="3175">
                      <a:solidFill>
                        <a:srgbClr val="000000"/>
                      </a:solidFill>
                      <a:prstDash val="solid"/>
                    </a:lnL>
                    <a:lnR w="3175">
                      <a:solidFill>
                        <a:srgbClr val="000000"/>
                      </a:solidFill>
                      <a:prstDash val="solid"/>
                    </a:lnR>
                    <a:lnT w="3175">
                      <a:solidFill>
                        <a:srgbClr val="000000"/>
                      </a:solidFill>
                      <a:prstDash val="solid"/>
                    </a:lnT>
                    <a:lnB w="3175">
                      <a:solidFill>
                        <a:srgbClr val="000000"/>
                      </a:solidFill>
                      <a:prstDash val="solid"/>
                    </a:lnB>
                    <a:solidFill>
                      <a:srgbClr val="389DC7"/>
                    </a:solidFill>
                  </a:tcPr>
                </a:tc>
                <a:tc vMerge="1">
                  <a:txBody>
                    <a:bodyPr/>
                    <a:lstStyle/>
                    <a:p>
                      <a:endParaRPr/>
                    </a:p>
                  </a:txBody>
                  <a:tcPr marL="0" marR="0" marT="2540" marB="0">
                    <a:lnL w="3175">
                      <a:solidFill>
                        <a:srgbClr val="000000"/>
                      </a:solidFill>
                      <a:prstDash val="solid"/>
                    </a:lnL>
                    <a:lnR w="3175">
                      <a:solidFill>
                        <a:srgbClr val="000000"/>
                      </a:solidFill>
                      <a:prstDash val="solid"/>
                    </a:lnR>
                    <a:lnT w="3175">
                      <a:solidFill>
                        <a:srgbClr val="000000"/>
                      </a:solidFill>
                      <a:prstDash val="solid"/>
                    </a:lnT>
                    <a:lnB w="3175">
                      <a:solidFill>
                        <a:srgbClr val="000000"/>
                      </a:solidFill>
                      <a:prstDash val="solid"/>
                    </a:lnB>
                    <a:solidFill>
                      <a:srgbClr val="389DC7"/>
                    </a:solidFill>
                  </a:tcPr>
                </a:tc>
                <a:tc vMerge="1">
                  <a:txBody>
                    <a:bodyPr/>
                    <a:lstStyle/>
                    <a:p>
                      <a:endParaRPr/>
                    </a:p>
                  </a:txBody>
                  <a:tcPr marL="0" marR="0" marT="2540" marB="0">
                    <a:lnL w="3175">
                      <a:solidFill>
                        <a:srgbClr val="000000"/>
                      </a:solidFill>
                      <a:prstDash val="solid"/>
                    </a:lnL>
                    <a:lnR w="3175">
                      <a:solidFill>
                        <a:srgbClr val="000000"/>
                      </a:solidFill>
                      <a:prstDash val="solid"/>
                    </a:lnR>
                    <a:lnT w="3175">
                      <a:solidFill>
                        <a:srgbClr val="000000"/>
                      </a:solidFill>
                      <a:prstDash val="solid"/>
                    </a:lnT>
                    <a:lnB w="3175">
                      <a:solidFill>
                        <a:srgbClr val="000000"/>
                      </a:solidFill>
                      <a:prstDash val="solid"/>
                    </a:lnB>
                    <a:solidFill>
                      <a:srgbClr val="389DC7"/>
                    </a:solidFill>
                  </a:tcPr>
                </a:tc>
                <a:tc vMerge="1">
                  <a:txBody>
                    <a:bodyPr/>
                    <a:lstStyle/>
                    <a:p>
                      <a:endParaRPr/>
                    </a:p>
                  </a:txBody>
                  <a:tcPr marL="0" marR="0" marT="100965" marB="0">
                    <a:lnL w="3175">
                      <a:solidFill>
                        <a:srgbClr val="000000"/>
                      </a:solidFill>
                      <a:prstDash val="solid"/>
                    </a:lnL>
                    <a:lnR w="3175">
                      <a:solidFill>
                        <a:srgbClr val="000000"/>
                      </a:solidFill>
                      <a:prstDash val="solid"/>
                    </a:lnR>
                    <a:lnT w="3175">
                      <a:solidFill>
                        <a:srgbClr val="000000"/>
                      </a:solidFill>
                      <a:prstDash val="solid"/>
                    </a:lnT>
                    <a:lnB w="3175">
                      <a:solidFill>
                        <a:srgbClr val="000000"/>
                      </a:solidFill>
                      <a:prstDash val="solid"/>
                    </a:lnB>
                    <a:solidFill>
                      <a:srgbClr val="389DC7"/>
                    </a:solidFill>
                  </a:tcPr>
                </a:tc>
                <a:tc>
                  <a:txBody>
                    <a:bodyPr/>
                    <a:lstStyle/>
                    <a:p>
                      <a:pPr marL="0" marR="12065" indent="0" algn="ctr">
                        <a:lnSpc>
                          <a:spcPct val="100000"/>
                        </a:lnSpc>
                        <a:spcBef>
                          <a:spcPts val="465"/>
                        </a:spcBef>
                      </a:pPr>
                      <a:r>
                        <a:rPr sz="1100" b="0" dirty="0">
                          <a:solidFill>
                            <a:schemeClr val="bg1"/>
                          </a:solidFill>
                          <a:latin typeface="Meiryo UI" panose="020B0604030504040204" pitchFamily="50" charset="-128"/>
                          <a:ea typeface="Meiryo UI" panose="020B0604030504040204" pitchFamily="50" charset="-128"/>
                          <a:cs typeface="Meiryo UI"/>
                        </a:rPr>
                        <a:t>第Ⅰ相</a:t>
                      </a:r>
                    </a:p>
                  </a:txBody>
                  <a:tcPr marL="0" marR="0" marT="59055" marB="0" anchor="ctr">
                    <a:lnL w="3175">
                      <a:solidFill>
                        <a:srgbClr val="000000"/>
                      </a:solidFill>
                      <a:prstDash val="solid"/>
                    </a:lnL>
                    <a:lnR w="3175">
                      <a:solidFill>
                        <a:srgbClr val="000000"/>
                      </a:solidFill>
                      <a:prstDash val="solid"/>
                    </a:lnR>
                    <a:lnT w="3175">
                      <a:solidFill>
                        <a:srgbClr val="000000"/>
                      </a:solidFill>
                      <a:prstDash val="solid"/>
                    </a:lnT>
                    <a:lnB w="3175">
                      <a:solidFill>
                        <a:srgbClr val="000000"/>
                      </a:solidFill>
                      <a:prstDash val="solid"/>
                    </a:lnB>
                    <a:solidFill>
                      <a:srgbClr val="0070C0"/>
                    </a:solidFill>
                  </a:tcPr>
                </a:tc>
                <a:tc>
                  <a:txBody>
                    <a:bodyPr/>
                    <a:lstStyle/>
                    <a:p>
                      <a:pPr marL="0" marR="85090" indent="0" algn="ctr">
                        <a:lnSpc>
                          <a:spcPct val="100000"/>
                        </a:lnSpc>
                        <a:spcBef>
                          <a:spcPts val="465"/>
                        </a:spcBef>
                      </a:pPr>
                      <a:r>
                        <a:rPr sz="1100" b="0" dirty="0">
                          <a:solidFill>
                            <a:schemeClr val="bg1"/>
                          </a:solidFill>
                          <a:latin typeface="Meiryo UI" panose="020B0604030504040204" pitchFamily="50" charset="-128"/>
                          <a:ea typeface="Meiryo UI" panose="020B0604030504040204" pitchFamily="50" charset="-128"/>
                          <a:cs typeface="Meiryo UI"/>
                        </a:rPr>
                        <a:t>第Ⅱ相</a:t>
                      </a:r>
                    </a:p>
                  </a:txBody>
                  <a:tcPr marL="0" marR="0" marT="59055" marB="0" anchor="ctr">
                    <a:lnL w="3175">
                      <a:solidFill>
                        <a:srgbClr val="000000"/>
                      </a:solidFill>
                      <a:prstDash val="solid"/>
                    </a:lnL>
                    <a:lnR w="3175">
                      <a:solidFill>
                        <a:srgbClr val="000000"/>
                      </a:solidFill>
                      <a:prstDash val="solid"/>
                    </a:lnR>
                    <a:lnT w="3175">
                      <a:solidFill>
                        <a:srgbClr val="000000"/>
                      </a:solidFill>
                      <a:prstDash val="solid"/>
                    </a:lnT>
                    <a:lnB w="3175">
                      <a:solidFill>
                        <a:srgbClr val="000000"/>
                      </a:solidFill>
                      <a:prstDash val="solid"/>
                    </a:lnB>
                    <a:solidFill>
                      <a:srgbClr val="0070C0"/>
                    </a:solidFill>
                  </a:tcPr>
                </a:tc>
                <a:tc>
                  <a:txBody>
                    <a:bodyPr/>
                    <a:lstStyle/>
                    <a:p>
                      <a:pPr marL="0" marR="140335" indent="0" algn="ctr">
                        <a:lnSpc>
                          <a:spcPct val="100000"/>
                        </a:lnSpc>
                        <a:spcBef>
                          <a:spcPts val="465"/>
                        </a:spcBef>
                      </a:pPr>
                      <a:r>
                        <a:rPr sz="1100" b="0" dirty="0">
                          <a:solidFill>
                            <a:schemeClr val="bg1"/>
                          </a:solidFill>
                          <a:latin typeface="Meiryo UI" panose="020B0604030504040204" pitchFamily="50" charset="-128"/>
                          <a:ea typeface="Meiryo UI" panose="020B0604030504040204" pitchFamily="50" charset="-128"/>
                          <a:cs typeface="Meiryo UI"/>
                        </a:rPr>
                        <a:t>第Ⅲ相</a:t>
                      </a:r>
                    </a:p>
                  </a:txBody>
                  <a:tcPr marL="0" marR="0" marT="59055" marB="0" anchor="ctr">
                    <a:lnL w="3175">
                      <a:solidFill>
                        <a:srgbClr val="000000"/>
                      </a:solidFill>
                      <a:prstDash val="solid"/>
                    </a:lnL>
                    <a:lnR w="3175">
                      <a:solidFill>
                        <a:srgbClr val="000000"/>
                      </a:solidFill>
                      <a:prstDash val="solid"/>
                    </a:lnR>
                    <a:lnT w="3175">
                      <a:solidFill>
                        <a:srgbClr val="000000"/>
                      </a:solidFill>
                      <a:prstDash val="solid"/>
                    </a:lnT>
                    <a:lnB w="3175">
                      <a:solidFill>
                        <a:srgbClr val="000000"/>
                      </a:solidFill>
                      <a:prstDash val="solid"/>
                    </a:lnB>
                    <a:solidFill>
                      <a:srgbClr val="0070C0"/>
                    </a:solidFill>
                  </a:tcPr>
                </a:tc>
                <a:tc vMerge="1">
                  <a:txBody>
                    <a:bodyPr/>
                    <a:lstStyle/>
                    <a:p>
                      <a:endParaRPr/>
                    </a:p>
                  </a:txBody>
                  <a:tcPr marL="0" marR="0" marT="2540" marB="0">
                    <a:lnL w="3175">
                      <a:solidFill>
                        <a:srgbClr val="000000"/>
                      </a:solidFill>
                      <a:prstDash val="solid"/>
                    </a:lnL>
                    <a:lnR w="3175">
                      <a:solidFill>
                        <a:srgbClr val="000000"/>
                      </a:solidFill>
                      <a:prstDash val="solid"/>
                    </a:lnR>
                    <a:lnT w="3175">
                      <a:solidFill>
                        <a:srgbClr val="000000"/>
                      </a:solidFill>
                      <a:prstDash val="solid"/>
                    </a:lnT>
                    <a:lnB w="3175">
                      <a:solidFill>
                        <a:srgbClr val="000000"/>
                      </a:solidFill>
                      <a:prstDash val="solid"/>
                    </a:lnB>
                    <a:solidFill>
                      <a:srgbClr val="389DC7"/>
                    </a:solidFill>
                  </a:tcPr>
                </a:tc>
                <a:tc vMerge="1">
                  <a:txBody>
                    <a:bodyPr/>
                    <a:lstStyle/>
                    <a:p>
                      <a:endParaRPr/>
                    </a:p>
                  </a:txBody>
                  <a:tcPr marL="0" marR="0" marT="2540" marB="0">
                    <a:lnL w="3175">
                      <a:solidFill>
                        <a:srgbClr val="000000"/>
                      </a:solidFill>
                      <a:prstDash val="solid"/>
                    </a:lnL>
                    <a:lnR w="3175">
                      <a:solidFill>
                        <a:srgbClr val="000000"/>
                      </a:solidFill>
                      <a:prstDash val="solid"/>
                    </a:lnR>
                    <a:lnT w="3175">
                      <a:solidFill>
                        <a:srgbClr val="000000"/>
                      </a:solidFill>
                      <a:prstDash val="solid"/>
                    </a:lnT>
                    <a:lnB w="3175">
                      <a:solidFill>
                        <a:srgbClr val="000000"/>
                      </a:solidFill>
                      <a:prstDash val="solid"/>
                    </a:lnB>
                    <a:solidFill>
                      <a:srgbClr val="389DC7"/>
                    </a:solidFill>
                  </a:tcPr>
                </a:tc>
                <a:extLst>
                  <a:ext uri="{0D108BD9-81ED-4DB2-BD59-A6C34878D82A}">
                    <a16:rowId xmlns:a16="http://schemas.microsoft.com/office/drawing/2014/main" val="10001"/>
                  </a:ext>
                </a:extLst>
              </a:tr>
              <a:tr h="467994">
                <a:tc rowSpan="3">
                  <a:txBody>
                    <a:bodyPr/>
                    <a:lstStyle/>
                    <a:p>
                      <a:pPr algn="ctr">
                        <a:lnSpc>
                          <a:spcPct val="100000"/>
                        </a:lnSpc>
                        <a:spcBef>
                          <a:spcPts val="10"/>
                        </a:spcBef>
                      </a:pPr>
                      <a:r>
                        <a:rPr kumimoji="1" lang="fr-FR" altLang="ja-JP" sz="1050" kern="1200" dirty="0" err="1">
                          <a:solidFill>
                            <a:schemeClr val="tx1"/>
                          </a:solidFill>
                          <a:effectLst/>
                          <a:latin typeface="Meiryo UI" panose="020B0604030504040204" pitchFamily="50" charset="-128"/>
                          <a:ea typeface="Meiryo UI" panose="020B0604030504040204" pitchFamily="50" charset="-128"/>
                          <a:cs typeface="+mn-cs"/>
                        </a:rPr>
                        <a:t>Biopharmaceutical</a:t>
                      </a:r>
                      <a:endParaRPr kumimoji="1" lang="fr-FR" altLang="ja-JP" sz="1050" kern="1200" dirty="0">
                        <a:solidFill>
                          <a:schemeClr val="tx1"/>
                        </a:solidFill>
                        <a:effectLst/>
                        <a:latin typeface="Meiryo UI" panose="020B0604030504040204" pitchFamily="50" charset="-128"/>
                        <a:ea typeface="Meiryo UI" panose="020B0604030504040204" pitchFamily="50" charset="-128"/>
                        <a:cs typeface="+mn-cs"/>
                      </a:endParaRPr>
                    </a:p>
                    <a:p>
                      <a:pPr algn="ctr">
                        <a:lnSpc>
                          <a:spcPct val="100000"/>
                        </a:lnSpc>
                        <a:spcBef>
                          <a:spcPts val="10"/>
                        </a:spcBef>
                      </a:pPr>
                      <a:r>
                        <a:rPr kumimoji="1" lang="fr-FR" altLang="ja-JP" sz="1050" kern="1200" dirty="0">
                          <a:solidFill>
                            <a:schemeClr val="tx1"/>
                          </a:solidFill>
                          <a:effectLst/>
                          <a:latin typeface="Meiryo UI" panose="020B0604030504040204" pitchFamily="50" charset="-128"/>
                          <a:ea typeface="Meiryo UI" panose="020B0604030504040204" pitchFamily="50" charset="-128"/>
                          <a:cs typeface="+mn-cs"/>
                        </a:rPr>
                        <a:t>New </a:t>
                      </a:r>
                      <a:r>
                        <a:rPr kumimoji="1" lang="en-US" altLang="ja-JP" sz="1050" kern="1200" dirty="0">
                          <a:solidFill>
                            <a:schemeClr val="tx1"/>
                          </a:solidFill>
                          <a:effectLst/>
                          <a:latin typeface="Meiryo UI" panose="020B0604030504040204" pitchFamily="50" charset="-128"/>
                          <a:ea typeface="Meiryo UI" panose="020B0604030504040204" pitchFamily="50" charset="-128"/>
                          <a:cs typeface="+mn-cs"/>
                        </a:rPr>
                        <a:t>T</a:t>
                      </a:r>
                      <a:r>
                        <a:rPr kumimoji="1" lang="fr-FR" altLang="ja-JP" sz="1050" kern="1200" dirty="0" err="1">
                          <a:solidFill>
                            <a:schemeClr val="tx1"/>
                          </a:solidFill>
                          <a:effectLst/>
                          <a:latin typeface="Meiryo UI" panose="020B0604030504040204" pitchFamily="50" charset="-128"/>
                          <a:ea typeface="Meiryo UI" panose="020B0604030504040204" pitchFamily="50" charset="-128"/>
                          <a:cs typeface="+mn-cs"/>
                        </a:rPr>
                        <a:t>echnologies</a:t>
                      </a:r>
                      <a:endParaRPr kumimoji="1" lang="fr-FR" altLang="ja-JP" sz="1050" kern="1200" dirty="0">
                        <a:solidFill>
                          <a:schemeClr val="tx1"/>
                        </a:solidFill>
                        <a:effectLst/>
                        <a:latin typeface="Meiryo UI" panose="020B0604030504040204" pitchFamily="50" charset="-128"/>
                        <a:ea typeface="Meiryo UI" panose="020B0604030504040204" pitchFamily="50" charset="-128"/>
                        <a:cs typeface="+mn-cs"/>
                      </a:endParaRPr>
                    </a:p>
                    <a:p>
                      <a:pPr algn="ctr">
                        <a:lnSpc>
                          <a:spcPct val="100000"/>
                        </a:lnSpc>
                        <a:spcBef>
                          <a:spcPts val="10"/>
                        </a:spcBef>
                      </a:pPr>
                      <a:endParaRPr lang="en-US" altLang="ja-JP" sz="400" dirty="0">
                        <a:latin typeface="Meiryo UI" panose="020B0604030504040204" pitchFamily="50" charset="-128"/>
                        <a:ea typeface="Meiryo UI" panose="020B0604030504040204" pitchFamily="50" charset="-128"/>
                        <a:cs typeface="Meiryo UI"/>
                      </a:endParaRPr>
                    </a:p>
                    <a:p>
                      <a:pPr algn="ctr">
                        <a:lnSpc>
                          <a:spcPct val="100000"/>
                        </a:lnSpc>
                        <a:spcBef>
                          <a:spcPts val="10"/>
                        </a:spcBef>
                      </a:pPr>
                      <a:r>
                        <a:rPr lang="ja-JP" altLang="en-US" sz="1050" dirty="0">
                          <a:latin typeface="Meiryo UI" panose="020B0604030504040204" pitchFamily="50" charset="-128"/>
                          <a:ea typeface="Meiryo UI" panose="020B0604030504040204" pitchFamily="50" charset="-128"/>
                          <a:cs typeface="Meiryo UI"/>
                        </a:rPr>
                        <a:t>（</a:t>
                      </a:r>
                      <a:r>
                        <a:rPr lang="en-US" altLang="ja-JP" sz="1050" dirty="0" err="1">
                          <a:latin typeface="Meiryo UI" panose="020B0604030504040204" pitchFamily="50" charset="-128"/>
                          <a:ea typeface="Meiryo UI" panose="020B0604030504040204" pitchFamily="50" charset="-128"/>
                          <a:cs typeface="Meiryo UI"/>
                        </a:rPr>
                        <a:t>BioNTech</a:t>
                      </a:r>
                      <a:r>
                        <a:rPr lang="ja-JP" altLang="en-US" sz="1050" dirty="0">
                          <a:latin typeface="Meiryo UI" panose="020B0604030504040204" pitchFamily="50" charset="-128"/>
                          <a:ea typeface="Meiryo UI" panose="020B0604030504040204" pitchFamily="50" charset="-128"/>
                          <a:cs typeface="Meiryo UI"/>
                        </a:rPr>
                        <a:t>）</a:t>
                      </a:r>
                      <a:endParaRPr lang="en-US" sz="1050" dirty="0">
                        <a:latin typeface="Meiryo UI" panose="020B0604030504040204" pitchFamily="50" charset="-128"/>
                        <a:ea typeface="Meiryo UI" panose="020B0604030504040204" pitchFamily="50" charset="-128"/>
                        <a:cs typeface="Meiryo UI"/>
                      </a:endParaRPr>
                    </a:p>
                  </a:txBody>
                  <a:tcPr marL="0" marR="0" marT="1270" marB="0" anchor="ctr">
                    <a:lnL w="3175">
                      <a:solidFill>
                        <a:srgbClr val="000000"/>
                      </a:solidFill>
                      <a:prstDash val="solid"/>
                    </a:lnL>
                    <a:lnR w="3175"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tcPr>
                </a:tc>
                <a:tc>
                  <a:txBody>
                    <a:bodyPr/>
                    <a:lstStyle/>
                    <a:p>
                      <a:pPr algn="ctr">
                        <a:lnSpc>
                          <a:spcPct val="100000"/>
                        </a:lnSpc>
                        <a:spcBef>
                          <a:spcPts val="10"/>
                        </a:spcBef>
                      </a:pPr>
                      <a:r>
                        <a:rPr lang="ja-JP" altLang="en-US" sz="1050" dirty="0">
                          <a:latin typeface="Meiryo UI" panose="020B0604030504040204" pitchFamily="50" charset="-128"/>
                          <a:ea typeface="Meiryo UI" panose="020B0604030504040204" pitchFamily="50" charset="-128"/>
                          <a:cs typeface="Meiryo UI"/>
                        </a:rPr>
                        <a:t>ヒトパピローマウイルス</a:t>
                      </a:r>
                      <a:endParaRPr lang="en-US" altLang="ja-JP" sz="1050" dirty="0">
                        <a:latin typeface="Meiryo UI" panose="020B0604030504040204" pitchFamily="50" charset="-128"/>
                        <a:ea typeface="Meiryo UI" panose="020B0604030504040204" pitchFamily="50" charset="-128"/>
                        <a:cs typeface="Meiryo UI"/>
                      </a:endParaRPr>
                    </a:p>
                    <a:p>
                      <a:pPr algn="ctr">
                        <a:lnSpc>
                          <a:spcPct val="100000"/>
                        </a:lnSpc>
                        <a:spcBef>
                          <a:spcPts val="10"/>
                        </a:spcBef>
                      </a:pPr>
                      <a:r>
                        <a:rPr lang="ja-JP" altLang="en-US" sz="1050" dirty="0">
                          <a:latin typeface="Meiryo UI" panose="020B0604030504040204" pitchFamily="50" charset="-128"/>
                          <a:ea typeface="Meiryo UI" panose="020B0604030504040204" pitchFamily="50" charset="-128"/>
                          <a:cs typeface="Meiryo UI"/>
                        </a:rPr>
                        <a:t>感染症</a:t>
                      </a:r>
                      <a:endParaRPr sz="1050" dirty="0">
                        <a:latin typeface="Meiryo UI" panose="020B0604030504040204" pitchFamily="50" charset="-128"/>
                        <a:ea typeface="Meiryo UI" panose="020B0604030504040204" pitchFamily="50" charset="-128"/>
                        <a:cs typeface="Meiryo UI"/>
                      </a:endParaRPr>
                    </a:p>
                  </a:txBody>
                  <a:tcPr marL="0" marR="0" marT="1270"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tcPr>
                </a:tc>
                <a:tc>
                  <a:txBody>
                    <a:bodyPr/>
                    <a:lstStyle/>
                    <a:p>
                      <a:pPr algn="ctr">
                        <a:lnSpc>
                          <a:spcPct val="100000"/>
                        </a:lnSpc>
                        <a:spcBef>
                          <a:spcPts val="10"/>
                        </a:spcBef>
                      </a:pPr>
                      <a:r>
                        <a:rPr lang="ja-JP" altLang="en-US" sz="1050" dirty="0">
                          <a:latin typeface="Meiryo UI" panose="020B0604030504040204" pitchFamily="50" charset="-128"/>
                          <a:ea typeface="Meiryo UI" panose="020B0604030504040204" pitchFamily="50" charset="-128"/>
                          <a:cs typeface="Meiryo UI"/>
                        </a:rPr>
                        <a:t>皮内投与</a:t>
                      </a:r>
                      <a:endParaRPr sz="1050" dirty="0">
                        <a:latin typeface="Meiryo UI" panose="020B0604030504040204" pitchFamily="50" charset="-128"/>
                        <a:ea typeface="Meiryo UI" panose="020B0604030504040204" pitchFamily="50" charset="-128"/>
                        <a:cs typeface="Meiryo UI"/>
                      </a:endParaRPr>
                    </a:p>
                  </a:txBody>
                  <a:tcPr marL="0" marR="0" marT="1270"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noFill/>
                  </a:tcPr>
                </a:tc>
                <a:tc>
                  <a:txBody>
                    <a:bodyPr/>
                    <a:lstStyle/>
                    <a:p>
                      <a:pPr algn="ctr">
                        <a:lnSpc>
                          <a:spcPct val="100000"/>
                        </a:lnSpc>
                      </a:pPr>
                      <a:r>
                        <a:rPr lang="en-US" altLang="ja-JP" sz="1000" dirty="0">
                          <a:latin typeface="Meiryo UI" panose="020B0604030504040204" pitchFamily="50" charset="-128"/>
                          <a:ea typeface="Meiryo UI" panose="020B0604030504040204" pitchFamily="50" charset="-128"/>
                          <a:cs typeface="Times New Roman"/>
                        </a:rPr>
                        <a:t>BNT113</a:t>
                      </a:r>
                      <a:endParaRPr sz="1000" dirty="0">
                        <a:latin typeface="Meiryo UI" panose="020B0604030504040204" pitchFamily="50" charset="-128"/>
                        <a:ea typeface="Meiryo UI" panose="020B0604030504040204" pitchFamily="50" charset="-128"/>
                        <a:cs typeface="Times New Roman"/>
                      </a:endParaRPr>
                    </a:p>
                  </a:txBody>
                  <a:tcPr marL="0" marR="0" marT="0"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a:solidFill>
                        <a:srgbClr val="000000"/>
                      </a:solidFill>
                      <a:prstDash val="solid"/>
                    </a:lnB>
                    <a:noFill/>
                  </a:tcPr>
                </a:tc>
                <a:tc>
                  <a:txBody>
                    <a:bodyPr/>
                    <a:lstStyle/>
                    <a:p>
                      <a:pPr algn="ctr">
                        <a:lnSpc>
                          <a:spcPct val="100000"/>
                        </a:lnSpc>
                      </a:pPr>
                      <a:endParaRPr sz="1000" dirty="0">
                        <a:latin typeface="Meiryo UI" panose="020B0604030504040204" pitchFamily="50" charset="-128"/>
                        <a:ea typeface="Meiryo UI" panose="020B0604030504040204" pitchFamily="50" charset="-128"/>
                        <a:cs typeface="Times New Roman"/>
                      </a:endParaRPr>
                    </a:p>
                  </a:txBody>
                  <a:tcPr marL="0" marR="0" marT="0"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a:solidFill>
                        <a:srgbClr val="000000"/>
                      </a:solidFill>
                      <a:prstDash val="solid"/>
                    </a:lnB>
                    <a:noFill/>
                  </a:tcPr>
                </a:tc>
                <a:tc>
                  <a:txBody>
                    <a:bodyPr/>
                    <a:lstStyle/>
                    <a:p>
                      <a:pPr marR="12065" algn="ctr">
                        <a:lnSpc>
                          <a:spcPct val="100000"/>
                        </a:lnSpc>
                        <a:spcBef>
                          <a:spcPts val="20"/>
                        </a:spcBef>
                      </a:pPr>
                      <a:endParaRPr sz="1050" dirty="0">
                        <a:latin typeface="Meiryo UI" panose="020B0604030504040204" pitchFamily="50" charset="-128"/>
                        <a:ea typeface="Meiryo UI" panose="020B0604030504040204" pitchFamily="50" charset="-128"/>
                        <a:cs typeface="Meiryo UI"/>
                      </a:endParaRPr>
                    </a:p>
                  </a:txBody>
                  <a:tcPr marL="0" marR="0" marT="2540"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a:solidFill>
                        <a:srgbClr val="000000"/>
                      </a:solidFill>
                      <a:prstDash val="solid"/>
                    </a:lnB>
                    <a:noFill/>
                  </a:tcPr>
                </a:tc>
                <a:tc>
                  <a:txBody>
                    <a:bodyPr/>
                    <a:lstStyle/>
                    <a:p>
                      <a:pPr algn="ctr">
                        <a:lnSpc>
                          <a:spcPct val="100000"/>
                        </a:lnSpc>
                        <a:spcBef>
                          <a:spcPts val="430"/>
                        </a:spcBef>
                      </a:pPr>
                      <a:endParaRPr sz="1050" dirty="0">
                        <a:latin typeface="Meiryo UI" panose="020B0604030504040204" pitchFamily="50" charset="-128"/>
                        <a:ea typeface="Meiryo UI" panose="020B0604030504040204" pitchFamily="50" charset="-128"/>
                        <a:cs typeface="Meiryo UI"/>
                      </a:endParaRPr>
                    </a:p>
                  </a:txBody>
                  <a:tcPr marL="0" marR="0" marT="54610"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a:solidFill>
                        <a:srgbClr val="000000"/>
                      </a:solidFill>
                      <a:prstDash val="solid"/>
                    </a:lnB>
                    <a:noFill/>
                  </a:tcPr>
                </a:tc>
                <a:tc>
                  <a:txBody>
                    <a:bodyPr/>
                    <a:lstStyle/>
                    <a:p>
                      <a:pPr marL="88900" marR="140335" algn="ctr">
                        <a:lnSpc>
                          <a:spcPct val="100000"/>
                        </a:lnSpc>
                        <a:spcBef>
                          <a:spcPts val="430"/>
                        </a:spcBef>
                      </a:pPr>
                      <a:endParaRPr sz="1050" dirty="0">
                        <a:latin typeface="Meiryo UI" panose="020B0604030504040204" pitchFamily="50" charset="-128"/>
                        <a:ea typeface="Meiryo UI" panose="020B0604030504040204" pitchFamily="50" charset="-128"/>
                        <a:cs typeface="Meiryo UI"/>
                      </a:endParaRPr>
                    </a:p>
                  </a:txBody>
                  <a:tcPr marL="0" marR="0" marT="54610"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a:solidFill>
                        <a:srgbClr val="000000"/>
                      </a:solidFill>
                      <a:prstDash val="solid"/>
                    </a:lnB>
                    <a:noFill/>
                  </a:tcPr>
                </a:tc>
                <a:tc>
                  <a:txBody>
                    <a:bodyPr/>
                    <a:lstStyle/>
                    <a:p>
                      <a:pPr marR="130810" algn="ctr">
                        <a:lnSpc>
                          <a:spcPct val="100000"/>
                        </a:lnSpc>
                      </a:pPr>
                      <a:endParaRPr sz="1000" dirty="0">
                        <a:latin typeface="Meiryo UI" panose="020B0604030504040204" pitchFamily="50" charset="-128"/>
                        <a:ea typeface="Meiryo UI" panose="020B0604030504040204" pitchFamily="50" charset="-128"/>
                        <a:cs typeface="Times New Roman"/>
                      </a:endParaRPr>
                    </a:p>
                  </a:txBody>
                  <a:tcPr marL="0" marR="0" marT="0"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a:solidFill>
                        <a:srgbClr val="000000"/>
                      </a:solidFill>
                      <a:prstDash val="solid"/>
                    </a:lnB>
                    <a:noFill/>
                  </a:tcPr>
                </a:tc>
                <a:tc>
                  <a:txBody>
                    <a:bodyPr/>
                    <a:lstStyle/>
                    <a:p>
                      <a:pPr algn="ctr">
                        <a:lnSpc>
                          <a:spcPct val="100000"/>
                        </a:lnSpc>
                      </a:pPr>
                      <a:r>
                        <a:rPr kumimoji="1" lang="en-US" altLang="ja-JP" sz="900" b="0" i="0" kern="1200" dirty="0">
                          <a:solidFill>
                            <a:schemeClr val="tx1"/>
                          </a:solidFill>
                          <a:effectLst/>
                          <a:latin typeface="Meiryo UI" panose="020B0604030504040204" pitchFamily="50" charset="-128"/>
                          <a:ea typeface="Meiryo UI" panose="020B0604030504040204" pitchFamily="50" charset="-128"/>
                          <a:cs typeface="+mn-cs"/>
                        </a:rPr>
                        <a:t>HPV16</a:t>
                      </a:r>
                      <a:r>
                        <a:rPr kumimoji="1" lang="ja-JP" altLang="en-US" sz="900" b="0" i="0" kern="1200" dirty="0">
                          <a:solidFill>
                            <a:schemeClr val="tx1"/>
                          </a:solidFill>
                          <a:effectLst/>
                          <a:latin typeface="Meiryo UI" panose="020B0604030504040204" pitchFamily="50" charset="-128"/>
                          <a:ea typeface="Meiryo UI" panose="020B0604030504040204" pitchFamily="50" charset="-128"/>
                          <a:cs typeface="+mn-cs"/>
                        </a:rPr>
                        <a:t>由来の腫瘍性タンパク質</a:t>
                      </a:r>
                      <a:r>
                        <a:rPr kumimoji="1" lang="en-US" altLang="ja-JP" sz="900" b="0" i="0" kern="1200" dirty="0">
                          <a:solidFill>
                            <a:schemeClr val="tx1"/>
                          </a:solidFill>
                          <a:effectLst/>
                          <a:latin typeface="Meiryo UI" panose="020B0604030504040204" pitchFamily="50" charset="-128"/>
                          <a:ea typeface="Meiryo UI" panose="020B0604030504040204" pitchFamily="50" charset="-128"/>
                          <a:cs typeface="+mn-cs"/>
                        </a:rPr>
                        <a:t>E6</a:t>
                      </a:r>
                      <a:r>
                        <a:rPr kumimoji="1" lang="ja-JP" altLang="en-US" sz="900" b="0" i="0" kern="1200" dirty="0" err="1">
                          <a:solidFill>
                            <a:schemeClr val="tx1"/>
                          </a:solidFill>
                          <a:effectLst/>
                          <a:latin typeface="Meiryo UI" panose="020B0604030504040204" pitchFamily="50" charset="-128"/>
                          <a:ea typeface="Meiryo UI" panose="020B0604030504040204" pitchFamily="50" charset="-128"/>
                          <a:cs typeface="+mn-cs"/>
                        </a:rPr>
                        <a:t>、</a:t>
                      </a:r>
                      <a:r>
                        <a:rPr kumimoji="1" lang="en-US" altLang="ja-JP" sz="900" b="0" i="0" kern="1200" dirty="0">
                          <a:solidFill>
                            <a:schemeClr val="tx1"/>
                          </a:solidFill>
                          <a:effectLst/>
                          <a:latin typeface="Meiryo UI" panose="020B0604030504040204" pitchFamily="50" charset="-128"/>
                          <a:ea typeface="Meiryo UI" panose="020B0604030504040204" pitchFamily="50" charset="-128"/>
                          <a:cs typeface="+mn-cs"/>
                        </a:rPr>
                        <a:t>E7</a:t>
                      </a:r>
                      <a:r>
                        <a:rPr kumimoji="1" lang="ja-JP" altLang="en-US" sz="900" b="0" i="0" kern="1200" dirty="0">
                          <a:solidFill>
                            <a:schemeClr val="tx1"/>
                          </a:solidFill>
                          <a:effectLst/>
                          <a:latin typeface="Meiryo UI" panose="020B0604030504040204" pitchFamily="50" charset="-128"/>
                          <a:ea typeface="Meiryo UI" panose="020B0604030504040204" pitchFamily="50" charset="-128"/>
                          <a:cs typeface="+mn-cs"/>
                        </a:rPr>
                        <a:t>に対する免疫応答誘発</a:t>
                      </a:r>
                      <a:endParaRPr sz="100" dirty="0">
                        <a:latin typeface="Meiryo UI" panose="020B0604030504040204" pitchFamily="50" charset="-128"/>
                        <a:ea typeface="Meiryo UI" panose="020B0604030504040204" pitchFamily="50" charset="-128"/>
                        <a:cs typeface="Times New Roman"/>
                      </a:endParaRPr>
                    </a:p>
                  </a:txBody>
                  <a:tcPr marL="0" marR="0" marT="0" marB="0" anchor="ctr">
                    <a:lnL w="3175" cap="flat" cmpd="sng" algn="ctr">
                      <a:solidFill>
                        <a:srgbClr val="000000"/>
                      </a:solidFill>
                      <a:prstDash val="solid"/>
                      <a:round/>
                      <a:headEnd type="none" w="med" len="med"/>
                      <a:tailEnd type="none" w="med" len="med"/>
                    </a:lnL>
                    <a:lnR w="3175">
                      <a:solidFill>
                        <a:srgbClr val="000000"/>
                      </a:solidFill>
                      <a:prstDash val="solid"/>
                    </a:lnR>
                    <a:lnT w="3175" cap="flat" cmpd="sng" algn="ctr">
                      <a:solidFill>
                        <a:srgbClr val="000000"/>
                      </a:solidFill>
                      <a:prstDash val="solid"/>
                      <a:round/>
                      <a:headEnd type="none" w="med" len="med"/>
                      <a:tailEnd type="none" w="med" len="med"/>
                    </a:lnT>
                    <a:lnB w="3175">
                      <a:solidFill>
                        <a:srgbClr val="000000"/>
                      </a:solidFill>
                      <a:prstDash val="solid"/>
                    </a:lnB>
                    <a:noFill/>
                  </a:tcPr>
                </a:tc>
                <a:extLst>
                  <a:ext uri="{0D108BD9-81ED-4DB2-BD59-A6C34878D82A}">
                    <a16:rowId xmlns:a16="http://schemas.microsoft.com/office/drawing/2014/main" val="10005"/>
                  </a:ext>
                </a:extLst>
              </a:tr>
              <a:tr h="467995">
                <a:tc vMerge="1">
                  <a:txBody>
                    <a:bodyPr/>
                    <a:lstStyle/>
                    <a:p>
                      <a:pPr algn="ctr">
                        <a:lnSpc>
                          <a:spcPct val="100000"/>
                        </a:lnSpc>
                        <a:spcBef>
                          <a:spcPts val="15"/>
                        </a:spcBef>
                      </a:pPr>
                      <a:endParaRPr sz="1050" dirty="0">
                        <a:latin typeface="Meiryo UI" panose="020B0604030504040204" pitchFamily="50" charset="-128"/>
                        <a:ea typeface="Meiryo UI" panose="020B0604030504040204" pitchFamily="50" charset="-128"/>
                        <a:cs typeface="Meiryo UI"/>
                      </a:endParaRPr>
                    </a:p>
                  </a:txBody>
                  <a:tcPr marL="0" marR="0" marT="1905" marB="0" anchor="ctr">
                    <a:lnL w="3175">
                      <a:solidFill>
                        <a:srgbClr val="000000"/>
                      </a:solidFill>
                      <a:prstDash val="solid"/>
                    </a:lnL>
                    <a:lnR w="3175">
                      <a:solidFill>
                        <a:srgbClr val="000000"/>
                      </a:solidFill>
                      <a:prstDash val="solid"/>
                    </a:lnR>
                    <a:lnT w="3175">
                      <a:solidFill>
                        <a:srgbClr val="000000"/>
                      </a:solidFill>
                      <a:prstDash val="solid"/>
                    </a:lnT>
                    <a:lnB w="3175">
                      <a:solidFill>
                        <a:srgbClr val="000000"/>
                      </a:solidFill>
                      <a:prstDash val="solid"/>
                    </a:lnB>
                  </a:tcPr>
                </a:tc>
                <a:tc>
                  <a:txBody>
                    <a:bodyPr/>
                    <a:lstStyle/>
                    <a:p>
                      <a:pPr marL="0" marR="0" lvl="0" indent="0" algn="ctr" defTabSz="914400" rtl="0" eaLnBrk="1" fontAlgn="auto" latinLnBrk="0" hangingPunct="1">
                        <a:lnSpc>
                          <a:spcPct val="100000"/>
                        </a:lnSpc>
                        <a:spcBef>
                          <a:spcPts val="15"/>
                        </a:spcBef>
                        <a:spcAft>
                          <a:spcPts val="0"/>
                        </a:spcAft>
                        <a:buClrTx/>
                        <a:buSzTx/>
                        <a:buFontTx/>
                        <a:buNone/>
                        <a:tabLst/>
                        <a:defRPr/>
                      </a:pPr>
                      <a:r>
                        <a:rPr lang="ja-JP" altLang="en-US" sz="1050" dirty="0">
                          <a:latin typeface="Meiryo UI" panose="020B0604030504040204" pitchFamily="50" charset="-128"/>
                          <a:ea typeface="Meiryo UI" panose="020B0604030504040204" pitchFamily="50" charset="-128"/>
                          <a:cs typeface="Meiryo UI"/>
                        </a:rPr>
                        <a:t>メラノーマ</a:t>
                      </a:r>
                      <a:endParaRPr sz="1050" dirty="0">
                        <a:latin typeface="Meiryo UI" panose="020B0604030504040204" pitchFamily="50" charset="-128"/>
                        <a:ea typeface="Meiryo UI" panose="020B0604030504040204" pitchFamily="50" charset="-128"/>
                        <a:cs typeface="Meiryo UI"/>
                      </a:endParaRPr>
                    </a:p>
                  </a:txBody>
                  <a:tcPr marL="0" marR="0" marT="1905" marB="0" anchor="ctr">
                    <a:lnL w="3175" cap="flat" cmpd="sng" algn="ctr">
                      <a:solidFill>
                        <a:srgbClr val="000000"/>
                      </a:solidFill>
                      <a:prstDash val="solid"/>
                      <a:round/>
                      <a:headEnd type="none" w="med" len="med"/>
                      <a:tailEnd type="none" w="med" len="med"/>
                    </a:lnL>
                    <a:lnR w="3175">
                      <a:solidFill>
                        <a:srgbClr val="000000"/>
                      </a:solidFill>
                      <a:prstDash val="soli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solidFill>
                      <a:srgbClr val="FFFFFF"/>
                    </a:solidFill>
                  </a:tcPr>
                </a:tc>
                <a:tc>
                  <a:txBody>
                    <a:bodyPr/>
                    <a:lstStyle/>
                    <a:p>
                      <a:pPr algn="ctr">
                        <a:lnSpc>
                          <a:spcPct val="100000"/>
                        </a:lnSpc>
                        <a:spcBef>
                          <a:spcPts val="15"/>
                        </a:spcBef>
                      </a:pPr>
                      <a:r>
                        <a:rPr lang="ja-JP" altLang="en-US" sz="1050" dirty="0">
                          <a:latin typeface="Meiryo UI" panose="020B0604030504040204" pitchFamily="50" charset="-128"/>
                          <a:ea typeface="Meiryo UI" panose="020B0604030504040204" pitchFamily="50" charset="-128"/>
                          <a:cs typeface="Meiryo UI"/>
                        </a:rPr>
                        <a:t>鼻腔内投与</a:t>
                      </a:r>
                      <a:endParaRPr lang="en-US" altLang="ja-JP" sz="1050" dirty="0">
                        <a:latin typeface="Meiryo UI" panose="020B0604030504040204" pitchFamily="50" charset="-128"/>
                        <a:ea typeface="Meiryo UI" panose="020B0604030504040204" pitchFamily="50" charset="-128"/>
                        <a:cs typeface="Meiryo UI"/>
                      </a:endParaRPr>
                    </a:p>
                    <a:p>
                      <a:pPr algn="ctr">
                        <a:lnSpc>
                          <a:spcPct val="100000"/>
                        </a:lnSpc>
                        <a:spcBef>
                          <a:spcPts val="15"/>
                        </a:spcBef>
                      </a:pPr>
                      <a:r>
                        <a:rPr lang="ja-JP" altLang="en-US" sz="1050" dirty="0">
                          <a:latin typeface="Meiryo UI" panose="020B0604030504040204" pitchFamily="50" charset="-128"/>
                          <a:ea typeface="Meiryo UI" panose="020B0604030504040204" pitchFamily="50" charset="-128"/>
                          <a:cs typeface="Meiryo UI"/>
                        </a:rPr>
                        <a:t>静脈内投与</a:t>
                      </a:r>
                      <a:endParaRPr sz="1050" dirty="0">
                        <a:latin typeface="Meiryo UI" panose="020B0604030504040204" pitchFamily="50" charset="-128"/>
                        <a:ea typeface="Meiryo UI" panose="020B0604030504040204" pitchFamily="50" charset="-128"/>
                        <a:cs typeface="Meiryo UI"/>
                      </a:endParaRPr>
                    </a:p>
                  </a:txBody>
                  <a:tcPr marL="0" marR="0" marT="1905" marB="0" anchor="ctr">
                    <a:lnL w="3175" cap="flat" cmpd="sng" algn="ctr">
                      <a:solidFill>
                        <a:srgbClr val="000000"/>
                      </a:solidFill>
                      <a:prstDash val="solid"/>
                      <a:round/>
                      <a:headEnd type="none" w="med" len="med"/>
                      <a:tailEnd type="none" w="med" len="med"/>
                    </a:lnL>
                    <a:lnR w="3175">
                      <a:solidFill>
                        <a:srgbClr val="000000"/>
                      </a:solidFill>
                      <a:prstDash val="soli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noFill/>
                  </a:tcPr>
                </a:tc>
                <a:tc>
                  <a:txBody>
                    <a:bodyPr/>
                    <a:lstStyle/>
                    <a:p>
                      <a:pPr algn="ctr">
                        <a:lnSpc>
                          <a:spcPct val="100000"/>
                        </a:lnSpc>
                      </a:pPr>
                      <a:r>
                        <a:rPr lang="en-US" altLang="ja-JP" sz="1000" dirty="0">
                          <a:latin typeface="Meiryo UI" panose="020B0604030504040204" pitchFamily="50" charset="-128"/>
                          <a:ea typeface="Meiryo UI" panose="020B0604030504040204" pitchFamily="50" charset="-128"/>
                          <a:cs typeface="Times New Roman"/>
                        </a:rPr>
                        <a:t>BNT111</a:t>
                      </a:r>
                    </a:p>
                    <a:p>
                      <a:pPr algn="ctr">
                        <a:lnSpc>
                          <a:spcPct val="100000"/>
                        </a:lnSpc>
                      </a:pPr>
                      <a:r>
                        <a:rPr lang="en-US" altLang="ja-JP" sz="1000" dirty="0">
                          <a:latin typeface="Meiryo UI" panose="020B0604030504040204" pitchFamily="50" charset="-128"/>
                          <a:ea typeface="Meiryo UI" panose="020B0604030504040204" pitchFamily="50" charset="-128"/>
                          <a:cs typeface="Times New Roman"/>
                        </a:rPr>
                        <a:t>BNT122</a:t>
                      </a:r>
                      <a:endParaRPr sz="1000" dirty="0">
                        <a:latin typeface="Meiryo UI" panose="020B0604030504040204" pitchFamily="50" charset="-128"/>
                        <a:ea typeface="Meiryo UI" panose="020B0604030504040204" pitchFamily="50" charset="-128"/>
                        <a:cs typeface="Times New Roman"/>
                      </a:endParaRPr>
                    </a:p>
                  </a:txBody>
                  <a:tcPr marL="0" marR="0" marT="0" marB="0" anchor="ctr">
                    <a:lnL w="3175">
                      <a:solidFill>
                        <a:srgbClr val="000000"/>
                      </a:solidFill>
                      <a:prstDash val="solid"/>
                    </a:lnL>
                    <a:lnR w="3175">
                      <a:solidFill>
                        <a:srgbClr val="000000"/>
                      </a:solidFill>
                      <a:prstDash val="solid"/>
                    </a:lnR>
                    <a:lnT w="3175">
                      <a:solidFill>
                        <a:srgbClr val="000000"/>
                      </a:solidFill>
                      <a:prstDash val="solid"/>
                    </a:lnT>
                    <a:lnB w="3175">
                      <a:solidFill>
                        <a:srgbClr val="000000"/>
                      </a:solidFill>
                      <a:prstDash val="solid"/>
                    </a:lnB>
                    <a:noFill/>
                  </a:tcPr>
                </a:tc>
                <a:tc>
                  <a:txBody>
                    <a:bodyPr/>
                    <a:lstStyle/>
                    <a:p>
                      <a:pPr algn="ctr">
                        <a:lnSpc>
                          <a:spcPct val="100000"/>
                        </a:lnSpc>
                      </a:pPr>
                      <a:endParaRPr sz="1000" dirty="0">
                        <a:latin typeface="Meiryo UI" panose="020B0604030504040204" pitchFamily="50" charset="-128"/>
                        <a:ea typeface="Meiryo UI" panose="020B0604030504040204" pitchFamily="50" charset="-128"/>
                        <a:cs typeface="Times New Roman"/>
                      </a:endParaRPr>
                    </a:p>
                  </a:txBody>
                  <a:tcPr marL="0" marR="0" marT="0" marB="0" anchor="ctr">
                    <a:lnL w="3175">
                      <a:solidFill>
                        <a:srgbClr val="000000"/>
                      </a:solidFill>
                      <a:prstDash val="solid"/>
                    </a:lnL>
                    <a:lnR w="3175">
                      <a:solidFill>
                        <a:srgbClr val="000000"/>
                      </a:solidFill>
                      <a:prstDash val="solid"/>
                    </a:lnR>
                    <a:lnT w="3175">
                      <a:solidFill>
                        <a:srgbClr val="000000"/>
                      </a:solidFill>
                      <a:prstDash val="solid"/>
                    </a:lnT>
                    <a:lnB w="3175">
                      <a:solidFill>
                        <a:srgbClr val="000000"/>
                      </a:solidFill>
                      <a:prstDash val="solid"/>
                    </a:lnB>
                    <a:noFill/>
                  </a:tcPr>
                </a:tc>
                <a:tc>
                  <a:txBody>
                    <a:bodyPr/>
                    <a:lstStyle/>
                    <a:p>
                      <a:pPr marR="12065" algn="ctr">
                        <a:lnSpc>
                          <a:spcPct val="100000"/>
                        </a:lnSpc>
                        <a:spcBef>
                          <a:spcPts val="40"/>
                        </a:spcBef>
                      </a:pPr>
                      <a:endParaRPr sz="1050" dirty="0">
                        <a:latin typeface="Meiryo UI" panose="020B0604030504040204" pitchFamily="50" charset="-128"/>
                        <a:ea typeface="Meiryo UI" panose="020B0604030504040204" pitchFamily="50" charset="-128"/>
                        <a:cs typeface="Meiryo UI"/>
                      </a:endParaRPr>
                    </a:p>
                  </a:txBody>
                  <a:tcPr marL="0" marR="0" marT="5080" marB="0" anchor="ctr">
                    <a:lnL w="3175">
                      <a:solidFill>
                        <a:srgbClr val="000000"/>
                      </a:solidFill>
                      <a:prstDash val="solid"/>
                    </a:lnL>
                    <a:lnR w="3175">
                      <a:solidFill>
                        <a:srgbClr val="000000"/>
                      </a:solidFill>
                      <a:prstDash val="solid"/>
                    </a:lnR>
                    <a:lnT w="3175">
                      <a:solidFill>
                        <a:srgbClr val="000000"/>
                      </a:solidFill>
                      <a:prstDash val="solid"/>
                    </a:lnT>
                    <a:lnB w="3175">
                      <a:solidFill>
                        <a:srgbClr val="000000"/>
                      </a:solidFill>
                      <a:prstDash val="solid"/>
                    </a:lnB>
                    <a:noFill/>
                  </a:tcPr>
                </a:tc>
                <a:tc>
                  <a:txBody>
                    <a:bodyPr/>
                    <a:lstStyle/>
                    <a:p>
                      <a:pPr marR="85090" algn="ctr">
                        <a:lnSpc>
                          <a:spcPct val="100000"/>
                        </a:lnSpc>
                      </a:pPr>
                      <a:endParaRPr sz="1000" dirty="0">
                        <a:latin typeface="Meiryo UI" panose="020B0604030504040204" pitchFamily="50" charset="-128"/>
                        <a:ea typeface="Meiryo UI" panose="020B0604030504040204" pitchFamily="50" charset="-128"/>
                        <a:cs typeface="Times New Roman"/>
                      </a:endParaRPr>
                    </a:p>
                  </a:txBody>
                  <a:tcPr marL="0" marR="0" marT="0" marB="0" anchor="ctr">
                    <a:lnL w="3175">
                      <a:solidFill>
                        <a:srgbClr val="000000"/>
                      </a:solidFill>
                      <a:prstDash val="solid"/>
                    </a:lnL>
                    <a:lnR w="3175">
                      <a:solidFill>
                        <a:srgbClr val="000000"/>
                      </a:solidFill>
                      <a:prstDash val="solid"/>
                    </a:lnR>
                    <a:lnT w="3175">
                      <a:solidFill>
                        <a:srgbClr val="000000"/>
                      </a:solidFill>
                      <a:prstDash val="solid"/>
                    </a:lnT>
                    <a:lnB w="3175">
                      <a:solidFill>
                        <a:srgbClr val="000000"/>
                      </a:solidFill>
                      <a:prstDash val="solid"/>
                    </a:lnB>
                    <a:noFill/>
                  </a:tcPr>
                </a:tc>
                <a:tc>
                  <a:txBody>
                    <a:bodyPr/>
                    <a:lstStyle/>
                    <a:p>
                      <a:pPr marR="103505" algn="ctr">
                        <a:lnSpc>
                          <a:spcPct val="100000"/>
                        </a:lnSpc>
                        <a:spcBef>
                          <a:spcPts val="500"/>
                        </a:spcBef>
                      </a:pPr>
                      <a:endParaRPr sz="1050" dirty="0">
                        <a:latin typeface="Meiryo UI" panose="020B0604030504040204" pitchFamily="50" charset="-128"/>
                        <a:ea typeface="Meiryo UI" panose="020B0604030504040204" pitchFamily="50" charset="-128"/>
                        <a:cs typeface="Meiryo UI"/>
                      </a:endParaRPr>
                    </a:p>
                  </a:txBody>
                  <a:tcPr marL="0" marR="0" marT="63500" marB="0" anchor="ctr">
                    <a:lnL w="3175">
                      <a:solidFill>
                        <a:srgbClr val="000000"/>
                      </a:solidFill>
                      <a:prstDash val="solid"/>
                    </a:lnL>
                    <a:lnR w="3175">
                      <a:solidFill>
                        <a:srgbClr val="000000"/>
                      </a:solidFill>
                      <a:prstDash val="solid"/>
                    </a:lnR>
                    <a:lnT w="3175">
                      <a:solidFill>
                        <a:srgbClr val="000000"/>
                      </a:solidFill>
                      <a:prstDash val="solid"/>
                    </a:lnT>
                    <a:lnB w="3175">
                      <a:solidFill>
                        <a:srgbClr val="000000"/>
                      </a:solidFill>
                      <a:prstDash val="solid"/>
                    </a:lnB>
                    <a:noFill/>
                  </a:tcPr>
                </a:tc>
                <a:tc>
                  <a:txBody>
                    <a:bodyPr/>
                    <a:lstStyle/>
                    <a:p>
                      <a:pPr marL="31115" marR="130810" algn="ctr">
                        <a:lnSpc>
                          <a:spcPct val="100000"/>
                        </a:lnSpc>
                        <a:spcBef>
                          <a:spcPts val="500"/>
                        </a:spcBef>
                      </a:pPr>
                      <a:endParaRPr sz="1050" dirty="0">
                        <a:latin typeface="Meiryo UI" panose="020B0604030504040204" pitchFamily="50" charset="-128"/>
                        <a:ea typeface="Meiryo UI" panose="020B0604030504040204" pitchFamily="50" charset="-128"/>
                        <a:cs typeface="Meiryo UI"/>
                      </a:endParaRPr>
                    </a:p>
                  </a:txBody>
                  <a:tcPr marL="0" marR="0" marT="63500" marB="0" anchor="ctr">
                    <a:lnL w="3175">
                      <a:solidFill>
                        <a:srgbClr val="000000"/>
                      </a:solidFill>
                      <a:prstDash val="solid"/>
                    </a:lnL>
                    <a:lnR w="3175">
                      <a:solidFill>
                        <a:srgbClr val="000000"/>
                      </a:solidFill>
                      <a:prstDash val="solid"/>
                    </a:lnR>
                    <a:lnT w="3175">
                      <a:solidFill>
                        <a:srgbClr val="000000"/>
                      </a:solidFill>
                      <a:prstDash val="solid"/>
                    </a:lnT>
                    <a:lnB w="3175">
                      <a:solidFill>
                        <a:srgbClr val="000000"/>
                      </a:solidFill>
                      <a:prstDash val="solid"/>
                    </a:lnB>
                    <a:noFill/>
                  </a:tcPr>
                </a:tc>
                <a:tc>
                  <a:txBody>
                    <a:bodyPr/>
                    <a:lstStyle/>
                    <a:p>
                      <a:pPr algn="ctr">
                        <a:lnSpc>
                          <a:spcPct val="100000"/>
                        </a:lnSpc>
                      </a:pPr>
                      <a:r>
                        <a:rPr lang="ja-JP" altLang="en-US" sz="900" dirty="0">
                          <a:latin typeface="Meiryo UI" panose="020B0604030504040204" pitchFamily="50" charset="-128"/>
                          <a:ea typeface="Meiryo UI" panose="020B0604030504040204" pitchFamily="50" charset="-128"/>
                          <a:cs typeface="Times New Roman"/>
                        </a:rPr>
                        <a:t>アジュバント及び転移性</a:t>
                      </a:r>
                      <a:endParaRPr sz="900" dirty="0">
                        <a:latin typeface="Meiryo UI" panose="020B0604030504040204" pitchFamily="50" charset="-128"/>
                        <a:ea typeface="Meiryo UI" panose="020B0604030504040204" pitchFamily="50" charset="-128"/>
                        <a:cs typeface="Times New Roman"/>
                      </a:endParaRPr>
                    </a:p>
                  </a:txBody>
                  <a:tcPr marL="0" marR="0" marT="0" marB="0" anchor="ctr">
                    <a:lnL w="3175">
                      <a:solidFill>
                        <a:srgbClr val="000000"/>
                      </a:solidFill>
                      <a:prstDash val="solid"/>
                    </a:lnL>
                    <a:lnR w="3175">
                      <a:solidFill>
                        <a:srgbClr val="000000"/>
                      </a:solidFill>
                      <a:prstDash val="solid"/>
                    </a:lnR>
                    <a:lnT w="3175">
                      <a:solidFill>
                        <a:srgbClr val="000000"/>
                      </a:solidFill>
                      <a:prstDash val="solid"/>
                    </a:lnT>
                    <a:lnB w="3175">
                      <a:solidFill>
                        <a:srgbClr val="000000"/>
                      </a:solidFill>
                      <a:prstDash val="solid"/>
                    </a:lnB>
                    <a:noFill/>
                  </a:tcPr>
                </a:tc>
                <a:extLst>
                  <a:ext uri="{0D108BD9-81ED-4DB2-BD59-A6C34878D82A}">
                    <a16:rowId xmlns:a16="http://schemas.microsoft.com/office/drawing/2014/main" val="10006"/>
                  </a:ext>
                </a:extLst>
              </a:tr>
              <a:tr h="468033">
                <a:tc vMerge="1">
                  <a:txBody>
                    <a:bodyPr/>
                    <a:lstStyle/>
                    <a:p>
                      <a:pPr algn="ctr">
                        <a:lnSpc>
                          <a:spcPct val="100000"/>
                        </a:lnSpc>
                        <a:spcBef>
                          <a:spcPts val="15"/>
                        </a:spcBef>
                      </a:pPr>
                      <a:endParaRPr sz="1050" dirty="0">
                        <a:latin typeface="Meiryo UI" panose="020B0604030504040204" pitchFamily="50" charset="-128"/>
                        <a:ea typeface="Meiryo UI" panose="020B0604030504040204" pitchFamily="50" charset="-128"/>
                        <a:cs typeface="Meiryo UI"/>
                      </a:endParaRPr>
                    </a:p>
                  </a:txBody>
                  <a:tcPr marL="0" marR="0" marT="1905" marB="0" anchor="ctr">
                    <a:lnL w="3175">
                      <a:solidFill>
                        <a:srgbClr val="000000"/>
                      </a:solidFill>
                      <a:prstDash val="solid"/>
                    </a:lnL>
                    <a:lnR w="3175">
                      <a:solidFill>
                        <a:srgbClr val="000000"/>
                      </a:solidFill>
                      <a:prstDash val="solid"/>
                    </a:lnR>
                    <a:lnT w="3175">
                      <a:solidFill>
                        <a:srgbClr val="000000"/>
                      </a:solidFill>
                      <a:prstDash val="solid"/>
                    </a:lnT>
                    <a:lnB w="3175" cap="flat" cmpd="sng" algn="ctr">
                      <a:solidFill>
                        <a:srgbClr val="000000"/>
                      </a:solidFill>
                      <a:prstDash val="solid"/>
                      <a:round/>
                      <a:headEnd type="none" w="med" len="med"/>
                      <a:tailEnd type="none" w="med" len="med"/>
                    </a:lnB>
                  </a:tcPr>
                </a:tc>
                <a:tc>
                  <a:txBody>
                    <a:bodyPr/>
                    <a:lstStyle/>
                    <a:p>
                      <a:pPr algn="ctr">
                        <a:lnSpc>
                          <a:spcPct val="100000"/>
                        </a:lnSpc>
                        <a:spcBef>
                          <a:spcPts val="35"/>
                        </a:spcBef>
                      </a:pPr>
                      <a:r>
                        <a:rPr lang="ja-JP" altLang="en-US" sz="1000" dirty="0">
                          <a:latin typeface="Meiryo UI" panose="020B0604030504040204" pitchFamily="50" charset="-128"/>
                          <a:ea typeface="Meiryo UI" panose="020B0604030504040204" pitchFamily="50" charset="-128"/>
                          <a:cs typeface="Meiryo UI"/>
                        </a:rPr>
                        <a:t>膵臓がん</a:t>
                      </a:r>
                      <a:endParaRPr sz="1000" dirty="0">
                        <a:latin typeface="Meiryo UI" panose="020B0604030504040204" pitchFamily="50" charset="-128"/>
                        <a:ea typeface="Meiryo UI" panose="020B0604030504040204" pitchFamily="50" charset="-128"/>
                        <a:cs typeface="Meiryo UI"/>
                      </a:endParaRPr>
                    </a:p>
                  </a:txBody>
                  <a:tcPr marL="0" marR="0" marT="4445" marB="0" anchor="ctr">
                    <a:lnL w="3175" cap="flat" cmpd="sng" algn="ctr">
                      <a:solidFill>
                        <a:srgbClr val="000000"/>
                      </a:solidFill>
                      <a:prstDash val="solid"/>
                      <a:round/>
                      <a:headEnd type="none" w="med" len="med"/>
                      <a:tailEnd type="none" w="med" len="med"/>
                    </a:lnL>
                    <a:lnR w="3175">
                      <a:solidFill>
                        <a:srgbClr val="000000"/>
                      </a:solidFill>
                      <a:prstDash val="soli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solidFill>
                      <a:srgbClr val="FFFFFF"/>
                    </a:solidFill>
                  </a:tcPr>
                </a:tc>
                <a:tc>
                  <a:txBody>
                    <a:bodyPr/>
                    <a:lstStyle/>
                    <a:p>
                      <a:pPr marL="17145" marR="8890" algn="ctr">
                        <a:lnSpc>
                          <a:spcPct val="100000"/>
                        </a:lnSpc>
                        <a:spcBef>
                          <a:spcPts val="170"/>
                        </a:spcBef>
                      </a:pPr>
                      <a:r>
                        <a:rPr lang="ja-JP" altLang="en-US" sz="1050" dirty="0">
                          <a:latin typeface="Meiryo UI" panose="020B0604030504040204" pitchFamily="50" charset="-128"/>
                          <a:ea typeface="Meiryo UI" panose="020B0604030504040204" pitchFamily="50" charset="-128"/>
                          <a:cs typeface="Meiryo UI"/>
                        </a:rPr>
                        <a:t>静脈内投与</a:t>
                      </a:r>
                      <a:endParaRPr sz="1050" dirty="0">
                        <a:latin typeface="Meiryo UI" panose="020B0604030504040204" pitchFamily="50" charset="-128"/>
                        <a:ea typeface="Meiryo UI" panose="020B0604030504040204" pitchFamily="50" charset="-128"/>
                        <a:cs typeface="Meiryo UI"/>
                      </a:endParaRPr>
                    </a:p>
                  </a:txBody>
                  <a:tcPr marL="0" marR="0" marT="21590" marB="0" anchor="ctr">
                    <a:lnL w="3175" cap="flat" cmpd="sng" algn="ctr">
                      <a:solidFill>
                        <a:srgbClr val="000000"/>
                      </a:solidFill>
                      <a:prstDash val="solid"/>
                      <a:round/>
                      <a:headEnd type="none" w="med" len="med"/>
                      <a:tailEnd type="none" w="med" len="med"/>
                    </a:lnL>
                    <a:lnR w="3175">
                      <a:solidFill>
                        <a:srgbClr val="000000"/>
                      </a:solidFill>
                      <a:prstDash val="soli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noFill/>
                  </a:tcPr>
                </a:tc>
                <a:tc>
                  <a:txBody>
                    <a:bodyPr/>
                    <a:lstStyle/>
                    <a:p>
                      <a:pPr algn="ctr">
                        <a:lnSpc>
                          <a:spcPct val="100000"/>
                        </a:lnSpc>
                      </a:pPr>
                      <a:r>
                        <a:rPr lang="en-US" altLang="ja-JP" sz="1000" dirty="0">
                          <a:latin typeface="Meiryo UI" panose="020B0604030504040204" pitchFamily="50" charset="-128"/>
                          <a:ea typeface="Meiryo UI" panose="020B0604030504040204" pitchFamily="50" charset="-128"/>
                          <a:cs typeface="Times New Roman"/>
                        </a:rPr>
                        <a:t>BNT321</a:t>
                      </a:r>
                      <a:endParaRPr sz="1000" dirty="0">
                        <a:latin typeface="Meiryo UI" panose="020B0604030504040204" pitchFamily="50" charset="-128"/>
                        <a:ea typeface="Meiryo UI" panose="020B0604030504040204" pitchFamily="50" charset="-128"/>
                        <a:cs typeface="Times New Roman"/>
                      </a:endParaRPr>
                    </a:p>
                  </a:txBody>
                  <a:tcPr marL="0" marR="0" marT="0" marB="0" anchor="ctr">
                    <a:lnL w="3175">
                      <a:solidFill>
                        <a:srgbClr val="000000"/>
                      </a:solidFill>
                      <a:prstDash val="solid"/>
                    </a:lnL>
                    <a:lnR w="3175">
                      <a:solidFill>
                        <a:srgbClr val="000000"/>
                      </a:solidFill>
                      <a:prstDash val="solid"/>
                    </a:lnR>
                    <a:lnT w="3175">
                      <a:solidFill>
                        <a:srgbClr val="000000"/>
                      </a:solidFill>
                      <a:prstDash val="solid"/>
                    </a:lnT>
                    <a:lnB w="3175" cap="flat" cmpd="sng" algn="ctr">
                      <a:solidFill>
                        <a:srgbClr val="000000"/>
                      </a:solidFill>
                      <a:prstDash val="solid"/>
                      <a:round/>
                      <a:headEnd type="none" w="med" len="med"/>
                      <a:tailEnd type="none" w="med" len="med"/>
                    </a:lnB>
                    <a:noFill/>
                  </a:tcPr>
                </a:tc>
                <a:tc>
                  <a:txBody>
                    <a:bodyPr/>
                    <a:lstStyle/>
                    <a:p>
                      <a:pPr algn="ctr">
                        <a:lnSpc>
                          <a:spcPct val="100000"/>
                        </a:lnSpc>
                      </a:pPr>
                      <a:endParaRPr sz="1000" dirty="0">
                        <a:latin typeface="Meiryo UI" panose="020B0604030504040204" pitchFamily="50" charset="-128"/>
                        <a:ea typeface="Meiryo UI" panose="020B0604030504040204" pitchFamily="50" charset="-128"/>
                        <a:cs typeface="Times New Roman"/>
                      </a:endParaRPr>
                    </a:p>
                  </a:txBody>
                  <a:tcPr marL="0" marR="0" marT="0" marB="0" anchor="ctr">
                    <a:lnL w="3175">
                      <a:solidFill>
                        <a:srgbClr val="000000"/>
                      </a:solidFill>
                      <a:prstDash val="solid"/>
                    </a:lnL>
                    <a:lnR w="3175">
                      <a:solidFill>
                        <a:srgbClr val="000000"/>
                      </a:solidFill>
                      <a:prstDash val="solid"/>
                    </a:lnR>
                    <a:lnT w="3175">
                      <a:solidFill>
                        <a:srgbClr val="000000"/>
                      </a:solidFill>
                      <a:prstDash val="solid"/>
                    </a:lnT>
                    <a:lnB w="3175" cap="flat" cmpd="sng" algn="ctr">
                      <a:solidFill>
                        <a:srgbClr val="000000"/>
                      </a:solidFill>
                      <a:prstDash val="solid"/>
                      <a:round/>
                      <a:headEnd type="none" w="med" len="med"/>
                      <a:tailEnd type="none" w="med" len="med"/>
                    </a:lnB>
                    <a:noFill/>
                  </a:tcPr>
                </a:tc>
                <a:tc>
                  <a:txBody>
                    <a:bodyPr/>
                    <a:lstStyle/>
                    <a:p>
                      <a:pPr marR="12065" algn="ctr">
                        <a:lnSpc>
                          <a:spcPct val="100000"/>
                        </a:lnSpc>
                        <a:spcBef>
                          <a:spcPts val="5"/>
                        </a:spcBef>
                      </a:pPr>
                      <a:endParaRPr sz="1050" dirty="0">
                        <a:latin typeface="Meiryo UI" panose="020B0604030504040204" pitchFamily="50" charset="-128"/>
                        <a:ea typeface="Meiryo UI" panose="020B0604030504040204" pitchFamily="50" charset="-128"/>
                        <a:cs typeface="Meiryo UI"/>
                      </a:endParaRPr>
                    </a:p>
                  </a:txBody>
                  <a:tcPr marL="0" marR="0" marT="635" marB="0" anchor="ctr">
                    <a:lnL w="3175">
                      <a:solidFill>
                        <a:srgbClr val="000000"/>
                      </a:solidFill>
                      <a:prstDash val="solid"/>
                    </a:lnL>
                    <a:lnR w="3175">
                      <a:solidFill>
                        <a:srgbClr val="000000"/>
                      </a:solidFill>
                      <a:prstDash val="solid"/>
                    </a:lnR>
                    <a:lnT w="3175">
                      <a:solidFill>
                        <a:srgbClr val="000000"/>
                      </a:solidFill>
                      <a:prstDash val="solid"/>
                    </a:lnT>
                    <a:lnB w="3175" cap="flat" cmpd="sng" algn="ctr">
                      <a:solidFill>
                        <a:srgbClr val="000000"/>
                      </a:solidFill>
                      <a:prstDash val="solid"/>
                      <a:round/>
                      <a:headEnd type="none" w="med" len="med"/>
                      <a:tailEnd type="none" w="med" len="med"/>
                    </a:lnB>
                    <a:noFill/>
                  </a:tcPr>
                </a:tc>
                <a:tc>
                  <a:txBody>
                    <a:bodyPr/>
                    <a:lstStyle/>
                    <a:p>
                      <a:pPr marR="85090" algn="ctr">
                        <a:lnSpc>
                          <a:spcPct val="100000"/>
                        </a:lnSpc>
                      </a:pPr>
                      <a:endParaRPr sz="1000" dirty="0">
                        <a:latin typeface="Meiryo UI" panose="020B0604030504040204" pitchFamily="50" charset="-128"/>
                        <a:ea typeface="Meiryo UI" panose="020B0604030504040204" pitchFamily="50" charset="-128"/>
                        <a:cs typeface="Times New Roman"/>
                      </a:endParaRPr>
                    </a:p>
                  </a:txBody>
                  <a:tcPr marL="0" marR="0" marT="0" marB="0" anchor="ctr">
                    <a:lnL w="3175">
                      <a:solidFill>
                        <a:srgbClr val="000000"/>
                      </a:solidFill>
                      <a:prstDash val="solid"/>
                    </a:lnL>
                    <a:lnR w="3175">
                      <a:solidFill>
                        <a:srgbClr val="000000"/>
                      </a:solidFill>
                      <a:prstDash val="solid"/>
                    </a:lnR>
                    <a:lnT w="3175">
                      <a:solidFill>
                        <a:srgbClr val="000000"/>
                      </a:solidFill>
                      <a:prstDash val="solid"/>
                    </a:lnT>
                    <a:lnB w="3175" cap="flat" cmpd="sng" algn="ctr">
                      <a:solidFill>
                        <a:srgbClr val="000000"/>
                      </a:solidFill>
                      <a:prstDash val="solid"/>
                      <a:round/>
                      <a:headEnd type="none" w="med" len="med"/>
                      <a:tailEnd type="none" w="med" len="med"/>
                    </a:lnB>
                    <a:noFill/>
                  </a:tcPr>
                </a:tc>
                <a:tc>
                  <a:txBody>
                    <a:bodyPr/>
                    <a:lstStyle/>
                    <a:p>
                      <a:pPr marR="140335" algn="ctr">
                        <a:lnSpc>
                          <a:spcPct val="100000"/>
                        </a:lnSpc>
                        <a:spcBef>
                          <a:spcPts val="25"/>
                        </a:spcBef>
                      </a:pPr>
                      <a:endParaRPr sz="1050" dirty="0">
                        <a:latin typeface="Meiryo UI" panose="020B0604030504040204" pitchFamily="50" charset="-128"/>
                        <a:ea typeface="Meiryo UI" panose="020B0604030504040204" pitchFamily="50" charset="-128"/>
                        <a:cs typeface="Meiryo UI"/>
                      </a:endParaRPr>
                    </a:p>
                  </a:txBody>
                  <a:tcPr marL="0" marR="0" marT="3175" marB="0" anchor="ctr">
                    <a:lnL w="3175">
                      <a:solidFill>
                        <a:srgbClr val="000000"/>
                      </a:solidFill>
                      <a:prstDash val="solid"/>
                    </a:lnL>
                    <a:lnR w="3175">
                      <a:solidFill>
                        <a:srgbClr val="000000"/>
                      </a:solidFill>
                      <a:prstDash val="solid"/>
                    </a:lnR>
                    <a:lnT w="3175">
                      <a:solidFill>
                        <a:srgbClr val="000000"/>
                      </a:solidFill>
                      <a:prstDash val="solid"/>
                    </a:lnT>
                    <a:lnB w="3175" cap="flat" cmpd="sng" algn="ctr">
                      <a:solidFill>
                        <a:srgbClr val="000000"/>
                      </a:solidFill>
                      <a:prstDash val="solid"/>
                      <a:round/>
                      <a:headEnd type="none" w="med" len="med"/>
                      <a:tailEnd type="none" w="med" len="med"/>
                    </a:lnB>
                    <a:noFill/>
                  </a:tcPr>
                </a:tc>
                <a:tc>
                  <a:txBody>
                    <a:bodyPr/>
                    <a:lstStyle/>
                    <a:p>
                      <a:pPr marR="130810" algn="ctr">
                        <a:lnSpc>
                          <a:spcPct val="100000"/>
                        </a:lnSpc>
                        <a:spcBef>
                          <a:spcPts val="25"/>
                        </a:spcBef>
                      </a:pPr>
                      <a:endParaRPr sz="1050" dirty="0">
                        <a:latin typeface="Meiryo UI" panose="020B0604030504040204" pitchFamily="50" charset="-128"/>
                        <a:ea typeface="Meiryo UI" panose="020B0604030504040204" pitchFamily="50" charset="-128"/>
                        <a:cs typeface="Meiryo UI"/>
                      </a:endParaRPr>
                    </a:p>
                  </a:txBody>
                  <a:tcPr marL="0" marR="0" marT="3175" marB="0" anchor="ctr">
                    <a:lnL w="3175">
                      <a:solidFill>
                        <a:srgbClr val="000000"/>
                      </a:solidFill>
                      <a:prstDash val="solid"/>
                    </a:lnL>
                    <a:lnR w="3175">
                      <a:solidFill>
                        <a:srgbClr val="000000"/>
                      </a:solidFill>
                      <a:prstDash val="solid"/>
                    </a:lnR>
                    <a:lnT w="3175">
                      <a:solidFill>
                        <a:srgbClr val="000000"/>
                      </a:solidFill>
                      <a:prstDash val="solid"/>
                    </a:lnT>
                    <a:lnB w="3175" cap="flat" cmpd="sng" algn="ctr">
                      <a:solidFill>
                        <a:srgbClr val="000000"/>
                      </a:solidFill>
                      <a:prstDash val="solid"/>
                      <a:round/>
                      <a:headEnd type="none" w="med" len="med"/>
                      <a:tailEnd type="none" w="med" len="med"/>
                    </a:lnB>
                    <a:noFill/>
                  </a:tcPr>
                </a:tc>
                <a:tc>
                  <a:txBody>
                    <a:bodyPr/>
                    <a:lstStyle/>
                    <a:p>
                      <a:pPr algn="ctr">
                        <a:lnSpc>
                          <a:spcPct val="100000"/>
                        </a:lnSpc>
                        <a:spcBef>
                          <a:spcPts val="25"/>
                        </a:spcBef>
                      </a:pPr>
                      <a:r>
                        <a:rPr kumimoji="1" lang="ja-JP" altLang="en-US" sz="900" b="0" i="0" kern="1200" dirty="0">
                          <a:solidFill>
                            <a:schemeClr val="tx1"/>
                          </a:solidFill>
                          <a:effectLst/>
                          <a:latin typeface="Meiryo UI" panose="020B0604030504040204" pitchFamily="50" charset="-128"/>
                          <a:ea typeface="Meiryo UI" panose="020B0604030504040204" pitchFamily="50" charset="-128"/>
                          <a:cs typeface="+mn-cs"/>
                        </a:rPr>
                        <a:t>シアリルルイス</a:t>
                      </a:r>
                      <a:r>
                        <a:rPr kumimoji="1" lang="en-US" altLang="ja-JP" sz="900" b="0" i="0" kern="1200" dirty="0">
                          <a:solidFill>
                            <a:schemeClr val="tx1"/>
                          </a:solidFill>
                          <a:effectLst/>
                          <a:latin typeface="Meiryo UI" panose="020B0604030504040204" pitchFamily="50" charset="-128"/>
                          <a:ea typeface="Meiryo UI" panose="020B0604030504040204" pitchFamily="50" charset="-128"/>
                          <a:cs typeface="+mn-cs"/>
                        </a:rPr>
                        <a:t>A</a:t>
                      </a:r>
                      <a:r>
                        <a:rPr kumimoji="1" lang="ja-JP" altLang="en-US" sz="900" b="0" i="0" kern="1200" dirty="0">
                          <a:solidFill>
                            <a:schemeClr val="tx1"/>
                          </a:solidFill>
                          <a:effectLst/>
                          <a:latin typeface="Meiryo UI" panose="020B0604030504040204" pitchFamily="50" charset="-128"/>
                          <a:ea typeface="Meiryo UI" panose="020B0604030504040204" pitchFamily="50" charset="-128"/>
                          <a:cs typeface="+mn-cs"/>
                        </a:rPr>
                        <a:t>を標的とする完全ヒト</a:t>
                      </a:r>
                      <a:r>
                        <a:rPr kumimoji="1" lang="en-US" altLang="ja-JP" sz="900" b="0" i="0" kern="1200" dirty="0">
                          <a:solidFill>
                            <a:schemeClr val="tx1"/>
                          </a:solidFill>
                          <a:effectLst/>
                          <a:latin typeface="Meiryo UI" panose="020B0604030504040204" pitchFamily="50" charset="-128"/>
                          <a:ea typeface="Meiryo UI" panose="020B0604030504040204" pitchFamily="50" charset="-128"/>
                          <a:cs typeface="+mn-cs"/>
                        </a:rPr>
                        <a:t>IgG1</a:t>
                      </a:r>
                      <a:r>
                        <a:rPr kumimoji="1" lang="ja-JP" altLang="en-US" sz="900" b="0" i="0" kern="1200" dirty="0">
                          <a:solidFill>
                            <a:schemeClr val="tx1"/>
                          </a:solidFill>
                          <a:effectLst/>
                          <a:latin typeface="Meiryo UI" panose="020B0604030504040204" pitchFamily="50" charset="-128"/>
                          <a:ea typeface="Meiryo UI" panose="020B0604030504040204" pitchFamily="50" charset="-128"/>
                          <a:cs typeface="+mn-cs"/>
                        </a:rPr>
                        <a:t>モノクローナル抗体</a:t>
                      </a:r>
                      <a:endParaRPr sz="400" dirty="0">
                        <a:latin typeface="Meiryo UI" panose="020B0604030504040204" pitchFamily="50" charset="-128"/>
                        <a:ea typeface="Meiryo UI" panose="020B0604030504040204" pitchFamily="50" charset="-128"/>
                        <a:cs typeface="Meiryo UI"/>
                      </a:endParaRPr>
                    </a:p>
                  </a:txBody>
                  <a:tcPr marL="0" marR="0" marT="3175" marB="0" anchor="ctr">
                    <a:lnL w="3175">
                      <a:solidFill>
                        <a:srgbClr val="000000"/>
                      </a:solidFill>
                      <a:prstDash val="solid"/>
                    </a:lnL>
                    <a:lnR w="3175">
                      <a:solidFill>
                        <a:srgbClr val="000000"/>
                      </a:solidFill>
                      <a:prstDash val="solid"/>
                    </a:lnR>
                    <a:lnT w="3175">
                      <a:solidFill>
                        <a:srgbClr val="000000"/>
                      </a:solidFill>
                      <a:prstDash val="solid"/>
                    </a:lnT>
                    <a:lnB w="317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007"/>
                  </a:ext>
                </a:extLst>
              </a:tr>
              <a:tr h="468033">
                <a:tc rowSpan="3">
                  <a:txBody>
                    <a:bodyPr/>
                    <a:lstStyle/>
                    <a:p>
                      <a:pPr marL="0" marR="0" lvl="0" indent="0" algn="ctr" defTabSz="914400" rtl="0" eaLnBrk="1" fontAlgn="auto" latinLnBrk="0" hangingPunct="1">
                        <a:lnSpc>
                          <a:spcPct val="100000"/>
                        </a:lnSpc>
                        <a:spcBef>
                          <a:spcPts val="15"/>
                        </a:spcBef>
                        <a:spcAft>
                          <a:spcPts val="0"/>
                        </a:spcAft>
                        <a:buClrTx/>
                        <a:buSzTx/>
                        <a:buFontTx/>
                        <a:buNone/>
                        <a:tabLst/>
                        <a:defRPr/>
                      </a:pPr>
                      <a:r>
                        <a:rPr lang="en-US" altLang="ja-JP" sz="1050" dirty="0">
                          <a:latin typeface="Meiryo UI" panose="020B0604030504040204" pitchFamily="50" charset="-128"/>
                          <a:ea typeface="Meiryo UI" panose="020B0604030504040204" pitchFamily="50" charset="-128"/>
                          <a:cs typeface="Meiryo UI"/>
                        </a:rPr>
                        <a:t>CureVac</a:t>
                      </a:r>
                      <a:endParaRPr sz="1050" dirty="0">
                        <a:latin typeface="Meiryo UI" panose="020B0604030504040204" pitchFamily="50" charset="-128"/>
                        <a:ea typeface="Meiryo UI" panose="020B0604030504040204" pitchFamily="50" charset="-128"/>
                        <a:cs typeface="Meiryo UI"/>
                      </a:endParaRPr>
                    </a:p>
                  </a:txBody>
                  <a:tcPr marL="0" marR="0" marT="1905" marB="0" anchor="ctr">
                    <a:lnL w="3175">
                      <a:solidFill>
                        <a:srgbClr val="000000"/>
                      </a:solidFill>
                      <a:prstDash val="solid"/>
                    </a:lnL>
                    <a:lnR w="3175" cap="flat" cmpd="sng" algn="ctr">
                      <a:solidFill>
                        <a:srgbClr val="000000"/>
                      </a:solidFill>
                      <a:prstDash val="solid"/>
                      <a:round/>
                      <a:headEnd type="none" w="med" len="med"/>
                      <a:tailEnd type="none" w="med" len="med"/>
                    </a:lnR>
                    <a:lnT w="3175">
                      <a:solidFill>
                        <a:srgbClr val="000000"/>
                      </a:solidFill>
                      <a:prstDash val="solid"/>
                    </a:lnT>
                    <a:lnB w="3175" cap="flat" cmpd="sng" algn="ctr">
                      <a:solidFill>
                        <a:srgbClr val="000000"/>
                      </a:solidFill>
                      <a:prstDash val="solid"/>
                      <a:round/>
                      <a:headEnd type="none" w="med" len="med"/>
                      <a:tailEnd type="none" w="med" len="med"/>
                    </a:lnB>
                  </a:tcPr>
                </a:tc>
                <a:tc>
                  <a:txBody>
                    <a:bodyPr/>
                    <a:lstStyle/>
                    <a:p>
                      <a:pPr algn="ctr">
                        <a:lnSpc>
                          <a:spcPct val="100000"/>
                        </a:lnSpc>
                        <a:spcBef>
                          <a:spcPts val="35"/>
                        </a:spcBef>
                      </a:pPr>
                      <a:r>
                        <a:rPr lang="ja-JP" altLang="en-US" sz="1000" dirty="0">
                          <a:latin typeface="Meiryo UI" panose="020B0604030504040204" pitchFamily="50" charset="-128"/>
                          <a:ea typeface="Meiryo UI" panose="020B0604030504040204" pitchFamily="50" charset="-128"/>
                          <a:cs typeface="Meiryo UI"/>
                        </a:rPr>
                        <a:t>狂犬病</a:t>
                      </a:r>
                      <a:endParaRPr sz="1000" dirty="0">
                        <a:latin typeface="Meiryo UI" panose="020B0604030504040204" pitchFamily="50" charset="-128"/>
                        <a:ea typeface="Meiryo UI" panose="020B0604030504040204" pitchFamily="50" charset="-128"/>
                        <a:cs typeface="Meiryo UI"/>
                      </a:endParaRPr>
                    </a:p>
                  </a:txBody>
                  <a:tcPr marL="0" marR="0" marT="4445"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solidFill>
                      <a:srgbClr val="FFFFFF"/>
                    </a:solidFill>
                  </a:tcPr>
                </a:tc>
                <a:tc>
                  <a:txBody>
                    <a:bodyPr/>
                    <a:lstStyle/>
                    <a:p>
                      <a:pPr marL="17145" marR="8890" algn="ctr">
                        <a:lnSpc>
                          <a:spcPct val="100000"/>
                        </a:lnSpc>
                        <a:spcBef>
                          <a:spcPts val="170"/>
                        </a:spcBef>
                      </a:pPr>
                      <a:r>
                        <a:rPr lang="ja-JP" altLang="en-US" sz="1050" dirty="0">
                          <a:latin typeface="Meiryo UI" panose="020B0604030504040204" pitchFamily="50" charset="-128"/>
                          <a:ea typeface="Meiryo UI" panose="020B0604030504040204" pitchFamily="50" charset="-128"/>
                          <a:cs typeface="Meiryo UI"/>
                        </a:rPr>
                        <a:t>皮内投与</a:t>
                      </a:r>
                      <a:endParaRPr sz="1050" dirty="0">
                        <a:latin typeface="Meiryo UI" panose="020B0604030504040204" pitchFamily="50" charset="-128"/>
                        <a:ea typeface="Meiryo UI" panose="020B0604030504040204" pitchFamily="50" charset="-128"/>
                        <a:cs typeface="Meiryo UI"/>
                      </a:endParaRPr>
                    </a:p>
                  </a:txBody>
                  <a:tcPr marL="0" marR="0" marT="21590"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noFill/>
                  </a:tcPr>
                </a:tc>
                <a:tc>
                  <a:txBody>
                    <a:bodyPr/>
                    <a:lstStyle/>
                    <a:p>
                      <a:pPr algn="ctr">
                        <a:lnSpc>
                          <a:spcPct val="100000"/>
                        </a:lnSpc>
                      </a:pPr>
                      <a:r>
                        <a:rPr lang="en-US" altLang="ja-JP" sz="1000" dirty="0">
                          <a:latin typeface="Meiryo UI" panose="020B0604030504040204" pitchFamily="50" charset="-128"/>
                          <a:ea typeface="Meiryo UI" panose="020B0604030504040204" pitchFamily="50" charset="-128"/>
                          <a:cs typeface="Times New Roman"/>
                        </a:rPr>
                        <a:t>CV7202</a:t>
                      </a:r>
                      <a:endParaRPr sz="1000" dirty="0">
                        <a:latin typeface="Meiryo UI" panose="020B0604030504040204" pitchFamily="50" charset="-128"/>
                        <a:ea typeface="Meiryo UI" panose="020B0604030504040204" pitchFamily="50" charset="-128"/>
                        <a:cs typeface="Times New Roman"/>
                      </a:endParaRPr>
                    </a:p>
                  </a:txBody>
                  <a:tcPr marL="0" marR="0" marT="0"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a:solidFill>
                        <a:srgbClr val="000000"/>
                      </a:solidFill>
                      <a:prstDash val="solid"/>
                    </a:lnT>
                    <a:lnB w="3175" cap="flat" cmpd="sng" algn="ctr">
                      <a:solidFill>
                        <a:srgbClr val="000000"/>
                      </a:solidFill>
                      <a:prstDash val="solid"/>
                      <a:round/>
                      <a:headEnd type="none" w="med" len="med"/>
                      <a:tailEnd type="none" w="med" len="med"/>
                    </a:lnB>
                    <a:noFill/>
                  </a:tcPr>
                </a:tc>
                <a:tc>
                  <a:txBody>
                    <a:bodyPr/>
                    <a:lstStyle/>
                    <a:p>
                      <a:pPr algn="ctr">
                        <a:lnSpc>
                          <a:spcPct val="100000"/>
                        </a:lnSpc>
                      </a:pPr>
                      <a:endParaRPr sz="1000" dirty="0">
                        <a:latin typeface="Meiryo UI" panose="020B0604030504040204" pitchFamily="50" charset="-128"/>
                        <a:ea typeface="Meiryo UI" panose="020B0604030504040204" pitchFamily="50" charset="-128"/>
                        <a:cs typeface="Times New Roman"/>
                      </a:endParaRPr>
                    </a:p>
                  </a:txBody>
                  <a:tcPr marL="0" marR="0" marT="0"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a:solidFill>
                        <a:srgbClr val="000000"/>
                      </a:solidFill>
                      <a:prstDash val="solid"/>
                    </a:lnT>
                    <a:lnB w="3175" cap="flat" cmpd="sng" algn="ctr">
                      <a:solidFill>
                        <a:srgbClr val="000000"/>
                      </a:solidFill>
                      <a:prstDash val="solid"/>
                      <a:round/>
                      <a:headEnd type="none" w="med" len="med"/>
                      <a:tailEnd type="none" w="med" len="med"/>
                    </a:lnB>
                    <a:noFill/>
                  </a:tcPr>
                </a:tc>
                <a:tc>
                  <a:txBody>
                    <a:bodyPr/>
                    <a:lstStyle/>
                    <a:p>
                      <a:pPr marR="12065" algn="ctr">
                        <a:lnSpc>
                          <a:spcPct val="100000"/>
                        </a:lnSpc>
                        <a:spcBef>
                          <a:spcPts val="5"/>
                        </a:spcBef>
                      </a:pPr>
                      <a:endParaRPr sz="1050" dirty="0">
                        <a:latin typeface="Meiryo UI" panose="020B0604030504040204" pitchFamily="50" charset="-128"/>
                        <a:ea typeface="Meiryo UI" panose="020B0604030504040204" pitchFamily="50" charset="-128"/>
                        <a:cs typeface="Meiryo UI"/>
                      </a:endParaRPr>
                    </a:p>
                  </a:txBody>
                  <a:tcPr marL="0" marR="0" marT="635"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a:solidFill>
                        <a:srgbClr val="000000"/>
                      </a:solidFill>
                      <a:prstDash val="solid"/>
                    </a:lnT>
                    <a:lnB w="3175" cap="flat" cmpd="sng" algn="ctr">
                      <a:solidFill>
                        <a:srgbClr val="000000"/>
                      </a:solidFill>
                      <a:prstDash val="solid"/>
                      <a:round/>
                      <a:headEnd type="none" w="med" len="med"/>
                      <a:tailEnd type="none" w="med" len="med"/>
                    </a:lnB>
                    <a:noFill/>
                  </a:tcPr>
                </a:tc>
                <a:tc>
                  <a:txBody>
                    <a:bodyPr/>
                    <a:lstStyle/>
                    <a:p>
                      <a:pPr marR="85090" algn="ctr">
                        <a:lnSpc>
                          <a:spcPct val="100000"/>
                        </a:lnSpc>
                      </a:pPr>
                      <a:endParaRPr sz="1000" dirty="0">
                        <a:latin typeface="Meiryo UI" panose="020B0604030504040204" pitchFamily="50" charset="-128"/>
                        <a:ea typeface="Meiryo UI" panose="020B0604030504040204" pitchFamily="50" charset="-128"/>
                        <a:cs typeface="Times New Roman"/>
                      </a:endParaRPr>
                    </a:p>
                  </a:txBody>
                  <a:tcPr marL="0" marR="0" marT="0"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a:solidFill>
                        <a:srgbClr val="000000"/>
                      </a:solidFill>
                      <a:prstDash val="solid"/>
                    </a:lnT>
                    <a:lnB w="3175" cap="flat" cmpd="sng" algn="ctr">
                      <a:solidFill>
                        <a:srgbClr val="000000"/>
                      </a:solidFill>
                      <a:prstDash val="solid"/>
                      <a:round/>
                      <a:headEnd type="none" w="med" len="med"/>
                      <a:tailEnd type="none" w="med" len="med"/>
                    </a:lnB>
                    <a:noFill/>
                  </a:tcPr>
                </a:tc>
                <a:tc>
                  <a:txBody>
                    <a:bodyPr/>
                    <a:lstStyle/>
                    <a:p>
                      <a:pPr algn="ctr"/>
                      <a:endParaRPr sz="1050" dirty="0">
                        <a:latin typeface="Meiryo UI" panose="020B0604030504040204" pitchFamily="50" charset="-128"/>
                        <a:ea typeface="Meiryo UI" panose="020B0604030504040204" pitchFamily="50" charset="-128"/>
                        <a:cs typeface="Meiryo UI"/>
                      </a:endParaRPr>
                    </a:p>
                  </a:txBody>
                  <a:tcPr marL="0" marR="0" marT="3175"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a:solidFill>
                        <a:srgbClr val="000000"/>
                      </a:solidFill>
                      <a:prstDash val="solid"/>
                    </a:lnT>
                    <a:lnB w="3175" cap="flat" cmpd="sng" algn="ctr">
                      <a:solidFill>
                        <a:srgbClr val="000000"/>
                      </a:solidFill>
                      <a:prstDash val="solid"/>
                      <a:round/>
                      <a:headEnd type="none" w="med" len="med"/>
                      <a:tailEnd type="none" w="med" len="med"/>
                    </a:lnB>
                    <a:noFill/>
                  </a:tcPr>
                </a:tc>
                <a:tc>
                  <a:txBody>
                    <a:bodyPr/>
                    <a:lstStyle/>
                    <a:p>
                      <a:pPr marR="130810" algn="ctr">
                        <a:lnSpc>
                          <a:spcPct val="100000"/>
                        </a:lnSpc>
                        <a:spcBef>
                          <a:spcPts val="25"/>
                        </a:spcBef>
                      </a:pPr>
                      <a:endParaRPr sz="1050" dirty="0">
                        <a:latin typeface="Meiryo UI" panose="020B0604030504040204" pitchFamily="50" charset="-128"/>
                        <a:ea typeface="Meiryo UI" panose="020B0604030504040204" pitchFamily="50" charset="-128"/>
                        <a:cs typeface="Meiryo UI"/>
                      </a:endParaRPr>
                    </a:p>
                  </a:txBody>
                  <a:tcPr marL="0" marR="0" marT="3175"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a:solidFill>
                        <a:srgbClr val="000000"/>
                      </a:solidFill>
                      <a:prstDash val="solid"/>
                    </a:lnT>
                    <a:lnB w="3175" cap="flat" cmpd="sng" algn="ctr">
                      <a:solidFill>
                        <a:srgbClr val="000000"/>
                      </a:solidFill>
                      <a:prstDash val="solid"/>
                      <a:round/>
                      <a:headEnd type="none" w="med" len="med"/>
                      <a:tailEnd type="none" w="med" len="med"/>
                    </a:lnB>
                    <a:noFill/>
                  </a:tcPr>
                </a:tc>
                <a:tc>
                  <a:txBody>
                    <a:bodyPr/>
                    <a:lstStyle/>
                    <a:p>
                      <a:pPr algn="ctr">
                        <a:lnSpc>
                          <a:spcPct val="100000"/>
                        </a:lnSpc>
                        <a:spcBef>
                          <a:spcPts val="25"/>
                        </a:spcBef>
                      </a:pPr>
                      <a:r>
                        <a:rPr kumimoji="1" lang="ja-JP" altLang="en-US" sz="900" b="0" i="0" kern="1200" dirty="0">
                          <a:solidFill>
                            <a:schemeClr val="tx1"/>
                          </a:solidFill>
                          <a:effectLst/>
                          <a:latin typeface="Meiryo UI" panose="020B0604030504040204" pitchFamily="50" charset="-128"/>
                          <a:ea typeface="Meiryo UI" panose="020B0604030504040204" pitchFamily="50" charset="-128"/>
                          <a:cs typeface="+mn-cs"/>
                        </a:rPr>
                        <a:t>狂犬病ウイルス糖タンパク質</a:t>
                      </a:r>
                      <a:r>
                        <a:rPr kumimoji="1" lang="en-US" altLang="ja-JP" sz="900" b="0" i="0" kern="1200" dirty="0">
                          <a:solidFill>
                            <a:schemeClr val="tx1"/>
                          </a:solidFill>
                          <a:effectLst/>
                          <a:latin typeface="Meiryo UI" panose="020B0604030504040204" pitchFamily="50" charset="-128"/>
                          <a:ea typeface="Meiryo UI" panose="020B0604030504040204" pitchFamily="50" charset="-128"/>
                          <a:cs typeface="+mn-cs"/>
                        </a:rPr>
                        <a:t>RABV-G</a:t>
                      </a:r>
                      <a:r>
                        <a:rPr kumimoji="1" lang="ja-JP" altLang="en-US" sz="900" b="0" i="0" kern="1200" dirty="0">
                          <a:solidFill>
                            <a:schemeClr val="tx1"/>
                          </a:solidFill>
                          <a:effectLst/>
                          <a:latin typeface="Meiryo UI" panose="020B0604030504040204" pitchFamily="50" charset="-128"/>
                          <a:ea typeface="Meiryo UI" panose="020B0604030504040204" pitchFamily="50" charset="-128"/>
                          <a:cs typeface="+mn-cs"/>
                        </a:rPr>
                        <a:t>をコード</a:t>
                      </a:r>
                      <a:endParaRPr sz="400" dirty="0">
                        <a:latin typeface="Meiryo UI" panose="020B0604030504040204" pitchFamily="50" charset="-128"/>
                        <a:ea typeface="Meiryo UI" panose="020B0604030504040204" pitchFamily="50" charset="-128"/>
                        <a:cs typeface="Meiryo UI"/>
                      </a:endParaRPr>
                    </a:p>
                  </a:txBody>
                  <a:tcPr marL="0" marR="0" marT="3175" marB="0" anchor="ctr">
                    <a:lnL w="3175" cap="flat" cmpd="sng" algn="ctr">
                      <a:solidFill>
                        <a:srgbClr val="000000"/>
                      </a:solidFill>
                      <a:prstDash val="solid"/>
                      <a:round/>
                      <a:headEnd type="none" w="med" len="med"/>
                      <a:tailEnd type="none" w="med" len="med"/>
                    </a:lnL>
                    <a:lnR w="3175">
                      <a:solidFill>
                        <a:srgbClr val="000000"/>
                      </a:solidFill>
                      <a:prstDash val="solid"/>
                    </a:lnR>
                    <a:lnT w="3175">
                      <a:solidFill>
                        <a:srgbClr val="000000"/>
                      </a:solidFill>
                      <a:prstDash val="solid"/>
                    </a:lnT>
                    <a:lnB w="317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075222121"/>
                  </a:ext>
                </a:extLst>
              </a:tr>
              <a:tr h="468033">
                <a:tc vMerge="1">
                  <a:txBody>
                    <a:bodyPr/>
                    <a:lstStyle/>
                    <a:p>
                      <a:pPr marL="0" marR="0" lvl="0" indent="0" algn="ctr" defTabSz="914400" rtl="0" eaLnBrk="1" fontAlgn="auto" latinLnBrk="0" hangingPunct="1">
                        <a:lnSpc>
                          <a:spcPct val="100000"/>
                        </a:lnSpc>
                        <a:spcBef>
                          <a:spcPts val="15"/>
                        </a:spcBef>
                        <a:spcAft>
                          <a:spcPts val="0"/>
                        </a:spcAft>
                        <a:buClrTx/>
                        <a:buSzTx/>
                        <a:buFontTx/>
                        <a:buNone/>
                        <a:tabLst/>
                        <a:defRPr/>
                      </a:pPr>
                      <a:endParaRPr sz="1050" dirty="0">
                        <a:latin typeface="Meiryo UI" panose="020B0604030504040204" pitchFamily="50" charset="-128"/>
                        <a:ea typeface="Meiryo UI" panose="020B0604030504040204" pitchFamily="50" charset="-128"/>
                        <a:cs typeface="Meiryo UI"/>
                      </a:endParaRPr>
                    </a:p>
                  </a:txBody>
                  <a:tcPr marL="0" marR="0" marT="1905" marB="0" anchor="ctr">
                    <a:lnL w="3175">
                      <a:solidFill>
                        <a:srgbClr val="000000"/>
                      </a:solidFill>
                      <a:prstDash val="solid"/>
                    </a:lnL>
                    <a:lnR w="3175" cap="flat" cmpd="sng" algn="ctr">
                      <a:solidFill>
                        <a:srgbClr val="000000"/>
                      </a:solidFill>
                      <a:prstDash val="solid"/>
                      <a:round/>
                      <a:headEnd type="none" w="med" len="med"/>
                      <a:tailEnd type="none" w="med" len="med"/>
                    </a:lnR>
                    <a:lnT w="3175">
                      <a:solidFill>
                        <a:srgbClr val="000000"/>
                      </a:solidFill>
                      <a:prstDash val="solid"/>
                    </a:lnT>
                    <a:lnB w="3175" cap="flat" cmpd="sng" algn="ctr">
                      <a:solidFill>
                        <a:srgbClr val="000000"/>
                      </a:solidFill>
                      <a:prstDash val="solid"/>
                      <a:round/>
                      <a:headEnd type="none" w="med" len="med"/>
                      <a:tailEnd type="none" w="med" len="med"/>
                    </a:lnB>
                  </a:tcPr>
                </a:tc>
                <a:tc>
                  <a:txBody>
                    <a:bodyPr/>
                    <a:lstStyle/>
                    <a:p>
                      <a:pPr algn="ctr">
                        <a:lnSpc>
                          <a:spcPct val="100000"/>
                        </a:lnSpc>
                        <a:spcBef>
                          <a:spcPts val="35"/>
                        </a:spcBef>
                      </a:pPr>
                      <a:r>
                        <a:rPr lang="ja-JP" altLang="en-US" sz="1000" dirty="0">
                          <a:latin typeface="Meiryo UI" panose="020B0604030504040204" pitchFamily="50" charset="-128"/>
                          <a:ea typeface="Meiryo UI" panose="020B0604030504040204" pitchFamily="50" charset="-128"/>
                          <a:cs typeface="Meiryo UI"/>
                        </a:rPr>
                        <a:t>非小細胞肺がん</a:t>
                      </a:r>
                      <a:endParaRPr sz="1000" dirty="0">
                        <a:latin typeface="Meiryo UI" panose="020B0604030504040204" pitchFamily="50" charset="-128"/>
                        <a:ea typeface="Meiryo UI" panose="020B0604030504040204" pitchFamily="50" charset="-128"/>
                        <a:cs typeface="Meiryo UI"/>
                      </a:endParaRPr>
                    </a:p>
                  </a:txBody>
                  <a:tcPr marL="0" marR="0" marT="4445"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solidFill>
                      <a:srgbClr val="FFFFFF"/>
                    </a:solidFill>
                  </a:tcPr>
                </a:tc>
                <a:tc>
                  <a:txBody>
                    <a:bodyPr/>
                    <a:lstStyle/>
                    <a:p>
                      <a:pPr marL="17145" marR="8890" algn="ctr">
                        <a:lnSpc>
                          <a:spcPct val="100000"/>
                        </a:lnSpc>
                        <a:spcBef>
                          <a:spcPts val="170"/>
                        </a:spcBef>
                      </a:pPr>
                      <a:r>
                        <a:rPr lang="ja-JP" altLang="en-US" sz="1050" dirty="0">
                          <a:latin typeface="Meiryo UI" panose="020B0604030504040204" pitchFamily="50" charset="-128"/>
                          <a:ea typeface="Meiryo UI" panose="020B0604030504040204" pitchFamily="50" charset="-128"/>
                          <a:cs typeface="Meiryo UI"/>
                        </a:rPr>
                        <a:t>皮内投与</a:t>
                      </a:r>
                      <a:endParaRPr sz="1050" dirty="0">
                        <a:latin typeface="Meiryo UI" panose="020B0604030504040204" pitchFamily="50" charset="-128"/>
                        <a:ea typeface="Meiryo UI" panose="020B0604030504040204" pitchFamily="50" charset="-128"/>
                        <a:cs typeface="Meiryo UI"/>
                      </a:endParaRPr>
                    </a:p>
                  </a:txBody>
                  <a:tcPr marL="0" marR="0" marT="21590"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noFill/>
                  </a:tcPr>
                </a:tc>
                <a:tc>
                  <a:txBody>
                    <a:bodyPr/>
                    <a:lstStyle/>
                    <a:p>
                      <a:pPr algn="ctr">
                        <a:lnSpc>
                          <a:spcPct val="100000"/>
                        </a:lnSpc>
                      </a:pPr>
                      <a:r>
                        <a:rPr lang="en-US" altLang="ja-JP" sz="1000" dirty="0">
                          <a:latin typeface="Meiryo UI" panose="020B0604030504040204" pitchFamily="50" charset="-128"/>
                          <a:ea typeface="Meiryo UI" panose="020B0604030504040204" pitchFamily="50" charset="-128"/>
                          <a:cs typeface="Times New Roman"/>
                        </a:rPr>
                        <a:t>BI1361849</a:t>
                      </a:r>
                      <a:br>
                        <a:rPr lang="en-US" altLang="ja-JP" sz="1000" dirty="0">
                          <a:latin typeface="Meiryo UI" panose="020B0604030504040204" pitchFamily="50" charset="-128"/>
                          <a:ea typeface="Meiryo UI" panose="020B0604030504040204" pitchFamily="50" charset="-128"/>
                          <a:cs typeface="Times New Roman"/>
                        </a:rPr>
                      </a:br>
                      <a:r>
                        <a:rPr lang="ja-JP" altLang="en-US" sz="1000" dirty="0">
                          <a:latin typeface="Meiryo UI" panose="020B0604030504040204" pitchFamily="50" charset="-128"/>
                          <a:ea typeface="Meiryo UI" panose="020B0604030504040204" pitchFamily="50" charset="-128"/>
                          <a:cs typeface="Times New Roman"/>
                        </a:rPr>
                        <a:t>（</a:t>
                      </a:r>
                      <a:r>
                        <a:rPr lang="en-US" altLang="ja-JP" sz="1000" dirty="0">
                          <a:latin typeface="Meiryo UI" panose="020B0604030504040204" pitchFamily="50" charset="-128"/>
                          <a:ea typeface="Meiryo UI" panose="020B0604030504040204" pitchFamily="50" charset="-128"/>
                          <a:cs typeface="Times New Roman"/>
                        </a:rPr>
                        <a:t>CV9202</a:t>
                      </a:r>
                      <a:r>
                        <a:rPr lang="ja-JP" altLang="en-US" sz="1000" dirty="0">
                          <a:latin typeface="Meiryo UI" panose="020B0604030504040204" pitchFamily="50" charset="-128"/>
                          <a:ea typeface="Meiryo UI" panose="020B0604030504040204" pitchFamily="50" charset="-128"/>
                          <a:cs typeface="Times New Roman"/>
                        </a:rPr>
                        <a:t>）</a:t>
                      </a:r>
                      <a:endParaRPr sz="1000" dirty="0">
                        <a:latin typeface="Meiryo UI" panose="020B0604030504040204" pitchFamily="50" charset="-128"/>
                        <a:ea typeface="Meiryo UI" panose="020B0604030504040204" pitchFamily="50" charset="-128"/>
                        <a:cs typeface="Times New Roman"/>
                      </a:endParaRPr>
                    </a:p>
                  </a:txBody>
                  <a:tcPr marL="0" marR="0" marT="0"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a:solidFill>
                        <a:srgbClr val="000000"/>
                      </a:solidFill>
                      <a:prstDash val="solid"/>
                    </a:lnT>
                    <a:lnB w="3175" cap="flat" cmpd="sng" algn="ctr">
                      <a:solidFill>
                        <a:srgbClr val="000000"/>
                      </a:solidFill>
                      <a:prstDash val="solid"/>
                      <a:round/>
                      <a:headEnd type="none" w="med" len="med"/>
                      <a:tailEnd type="none" w="med" len="med"/>
                    </a:lnB>
                    <a:noFill/>
                  </a:tcPr>
                </a:tc>
                <a:tc>
                  <a:txBody>
                    <a:bodyPr/>
                    <a:lstStyle/>
                    <a:p>
                      <a:pPr algn="ctr">
                        <a:lnSpc>
                          <a:spcPct val="100000"/>
                        </a:lnSpc>
                      </a:pPr>
                      <a:endParaRPr sz="1000" dirty="0">
                        <a:latin typeface="Meiryo UI" panose="020B0604030504040204" pitchFamily="50" charset="-128"/>
                        <a:ea typeface="Meiryo UI" panose="020B0604030504040204" pitchFamily="50" charset="-128"/>
                        <a:cs typeface="Times New Roman"/>
                      </a:endParaRPr>
                    </a:p>
                  </a:txBody>
                  <a:tcPr marL="0" marR="0" marT="0"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a:solidFill>
                        <a:srgbClr val="000000"/>
                      </a:solidFill>
                      <a:prstDash val="solid"/>
                    </a:lnT>
                    <a:lnB w="3175" cap="flat" cmpd="sng" algn="ctr">
                      <a:solidFill>
                        <a:srgbClr val="000000"/>
                      </a:solidFill>
                      <a:prstDash val="solid"/>
                      <a:round/>
                      <a:headEnd type="none" w="med" len="med"/>
                      <a:tailEnd type="none" w="med" len="med"/>
                    </a:lnB>
                    <a:noFill/>
                  </a:tcPr>
                </a:tc>
                <a:tc>
                  <a:txBody>
                    <a:bodyPr/>
                    <a:lstStyle/>
                    <a:p>
                      <a:pPr marR="12065" algn="ctr">
                        <a:lnSpc>
                          <a:spcPct val="100000"/>
                        </a:lnSpc>
                        <a:spcBef>
                          <a:spcPts val="5"/>
                        </a:spcBef>
                      </a:pPr>
                      <a:endParaRPr sz="1050" dirty="0">
                        <a:latin typeface="Meiryo UI" panose="020B0604030504040204" pitchFamily="50" charset="-128"/>
                        <a:ea typeface="Meiryo UI" panose="020B0604030504040204" pitchFamily="50" charset="-128"/>
                        <a:cs typeface="Meiryo UI"/>
                      </a:endParaRPr>
                    </a:p>
                  </a:txBody>
                  <a:tcPr marL="0" marR="0" marT="635"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a:solidFill>
                        <a:srgbClr val="000000"/>
                      </a:solidFill>
                      <a:prstDash val="solid"/>
                    </a:lnT>
                    <a:lnB w="3175" cap="flat" cmpd="sng" algn="ctr">
                      <a:solidFill>
                        <a:srgbClr val="000000"/>
                      </a:solidFill>
                      <a:prstDash val="solid"/>
                      <a:round/>
                      <a:headEnd type="none" w="med" len="med"/>
                      <a:tailEnd type="none" w="med" len="med"/>
                    </a:lnB>
                    <a:noFill/>
                  </a:tcPr>
                </a:tc>
                <a:tc>
                  <a:txBody>
                    <a:bodyPr/>
                    <a:lstStyle/>
                    <a:p>
                      <a:pPr marR="85090" algn="ctr">
                        <a:lnSpc>
                          <a:spcPct val="100000"/>
                        </a:lnSpc>
                      </a:pPr>
                      <a:endParaRPr sz="1000" dirty="0">
                        <a:latin typeface="Meiryo UI" panose="020B0604030504040204" pitchFamily="50" charset="-128"/>
                        <a:ea typeface="Meiryo UI" panose="020B0604030504040204" pitchFamily="50" charset="-128"/>
                        <a:cs typeface="Times New Roman"/>
                      </a:endParaRPr>
                    </a:p>
                  </a:txBody>
                  <a:tcPr marL="0" marR="0" marT="0"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a:solidFill>
                        <a:srgbClr val="000000"/>
                      </a:solidFill>
                      <a:prstDash val="solid"/>
                    </a:lnT>
                    <a:lnB w="3175" cap="flat" cmpd="sng" algn="ctr">
                      <a:solidFill>
                        <a:srgbClr val="000000"/>
                      </a:solidFill>
                      <a:prstDash val="solid"/>
                      <a:round/>
                      <a:headEnd type="none" w="med" len="med"/>
                      <a:tailEnd type="none" w="med" len="med"/>
                    </a:lnB>
                    <a:noFill/>
                  </a:tcPr>
                </a:tc>
                <a:tc>
                  <a:txBody>
                    <a:bodyPr/>
                    <a:lstStyle/>
                    <a:p>
                      <a:pPr algn="ctr"/>
                      <a:endParaRPr sz="1050" dirty="0">
                        <a:latin typeface="Meiryo UI" panose="020B0604030504040204" pitchFamily="50" charset="-128"/>
                        <a:ea typeface="Meiryo UI" panose="020B0604030504040204" pitchFamily="50" charset="-128"/>
                        <a:cs typeface="Meiryo UI"/>
                      </a:endParaRPr>
                    </a:p>
                  </a:txBody>
                  <a:tcPr marL="0" marR="0" marT="3175"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a:solidFill>
                        <a:srgbClr val="000000"/>
                      </a:solidFill>
                      <a:prstDash val="solid"/>
                    </a:lnT>
                    <a:lnB w="3175" cap="flat" cmpd="sng" algn="ctr">
                      <a:solidFill>
                        <a:srgbClr val="000000"/>
                      </a:solidFill>
                      <a:prstDash val="solid"/>
                      <a:round/>
                      <a:headEnd type="none" w="med" len="med"/>
                      <a:tailEnd type="none" w="med" len="med"/>
                    </a:lnB>
                    <a:noFill/>
                  </a:tcPr>
                </a:tc>
                <a:tc>
                  <a:txBody>
                    <a:bodyPr/>
                    <a:lstStyle/>
                    <a:p>
                      <a:pPr marR="130810" algn="ctr">
                        <a:lnSpc>
                          <a:spcPct val="100000"/>
                        </a:lnSpc>
                        <a:spcBef>
                          <a:spcPts val="25"/>
                        </a:spcBef>
                      </a:pPr>
                      <a:endParaRPr sz="1050" dirty="0">
                        <a:latin typeface="Meiryo UI" panose="020B0604030504040204" pitchFamily="50" charset="-128"/>
                        <a:ea typeface="Meiryo UI" panose="020B0604030504040204" pitchFamily="50" charset="-128"/>
                        <a:cs typeface="Meiryo UI"/>
                      </a:endParaRPr>
                    </a:p>
                  </a:txBody>
                  <a:tcPr marL="0" marR="0" marT="3175"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a:solidFill>
                        <a:srgbClr val="000000"/>
                      </a:solidFill>
                      <a:prstDash val="solid"/>
                    </a:lnT>
                    <a:lnB w="3175" cap="flat" cmpd="sng" algn="ctr">
                      <a:solidFill>
                        <a:srgbClr val="000000"/>
                      </a:solidFill>
                      <a:prstDash val="solid"/>
                      <a:round/>
                      <a:headEnd type="none" w="med" len="med"/>
                      <a:tailEnd type="none" w="med" len="med"/>
                    </a:lnB>
                    <a:noFill/>
                  </a:tcPr>
                </a:tc>
                <a:tc>
                  <a:txBody>
                    <a:bodyPr/>
                    <a:lstStyle/>
                    <a:p>
                      <a:pPr algn="ctr">
                        <a:lnSpc>
                          <a:spcPct val="100000"/>
                        </a:lnSpc>
                        <a:spcBef>
                          <a:spcPts val="25"/>
                        </a:spcBef>
                      </a:pPr>
                      <a:r>
                        <a:rPr kumimoji="1" lang="ja-JP" altLang="en-US" sz="900" b="0" i="0" kern="1200" dirty="0">
                          <a:solidFill>
                            <a:schemeClr val="tx1"/>
                          </a:solidFill>
                          <a:effectLst/>
                          <a:latin typeface="Meiryo UI" panose="020B0604030504040204" pitchFamily="50" charset="-128"/>
                          <a:ea typeface="Meiryo UI" panose="020B0604030504040204" pitchFamily="50" charset="-128"/>
                          <a:cs typeface="+mn-cs"/>
                        </a:rPr>
                        <a:t>ベーリンガーインゲルハイム、ルートヴィヒ癌研究所（</a:t>
                      </a:r>
                      <a:r>
                        <a:rPr kumimoji="1" lang="en-US" altLang="ja-JP" sz="900" b="0" i="0" kern="1200" dirty="0">
                          <a:solidFill>
                            <a:schemeClr val="tx1"/>
                          </a:solidFill>
                          <a:effectLst/>
                          <a:latin typeface="Meiryo UI" panose="020B0604030504040204" pitchFamily="50" charset="-128"/>
                          <a:ea typeface="Meiryo UI" panose="020B0604030504040204" pitchFamily="50" charset="-128"/>
                          <a:cs typeface="+mn-cs"/>
                        </a:rPr>
                        <a:t>LICR</a:t>
                      </a:r>
                      <a:r>
                        <a:rPr kumimoji="1" lang="ja-JP" altLang="en-US" sz="900" b="0" i="0" kern="1200" dirty="0">
                          <a:solidFill>
                            <a:schemeClr val="tx1"/>
                          </a:solidFill>
                          <a:effectLst/>
                          <a:latin typeface="Meiryo UI" panose="020B0604030504040204" pitchFamily="50" charset="-128"/>
                          <a:ea typeface="Meiryo UI" panose="020B0604030504040204" pitchFamily="50" charset="-128"/>
                          <a:cs typeface="+mn-cs"/>
                        </a:rPr>
                        <a:t>）との共同研究</a:t>
                      </a:r>
                      <a:endParaRPr sz="400" dirty="0">
                        <a:latin typeface="Meiryo UI" panose="020B0604030504040204" pitchFamily="50" charset="-128"/>
                        <a:ea typeface="Meiryo UI" panose="020B0604030504040204" pitchFamily="50" charset="-128"/>
                        <a:cs typeface="Meiryo UI"/>
                      </a:endParaRPr>
                    </a:p>
                  </a:txBody>
                  <a:tcPr marL="0" marR="0" marT="3175" marB="0" anchor="ctr">
                    <a:lnL w="3175" cap="flat" cmpd="sng" algn="ctr">
                      <a:solidFill>
                        <a:srgbClr val="000000"/>
                      </a:solidFill>
                      <a:prstDash val="solid"/>
                      <a:round/>
                      <a:headEnd type="none" w="med" len="med"/>
                      <a:tailEnd type="none" w="med" len="med"/>
                    </a:lnL>
                    <a:lnR w="3175">
                      <a:solidFill>
                        <a:srgbClr val="000000"/>
                      </a:solidFill>
                      <a:prstDash val="solid"/>
                    </a:lnR>
                    <a:lnT w="3175">
                      <a:solidFill>
                        <a:srgbClr val="000000"/>
                      </a:solidFill>
                      <a:prstDash val="solid"/>
                    </a:lnT>
                    <a:lnB w="317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043745563"/>
                  </a:ext>
                </a:extLst>
              </a:tr>
              <a:tr h="468033">
                <a:tc vMerge="1">
                  <a:txBody>
                    <a:bodyPr/>
                    <a:lstStyle/>
                    <a:p>
                      <a:pPr marL="0" marR="0" lvl="0" indent="0" algn="ctr" defTabSz="914400" rtl="0" eaLnBrk="1" fontAlgn="auto" latinLnBrk="0" hangingPunct="1">
                        <a:lnSpc>
                          <a:spcPct val="100000"/>
                        </a:lnSpc>
                        <a:spcBef>
                          <a:spcPts val="15"/>
                        </a:spcBef>
                        <a:spcAft>
                          <a:spcPts val="0"/>
                        </a:spcAft>
                        <a:buClrTx/>
                        <a:buSzTx/>
                        <a:buFontTx/>
                        <a:buNone/>
                        <a:tabLst/>
                        <a:defRPr/>
                      </a:pPr>
                      <a:endParaRPr sz="1050" dirty="0">
                        <a:latin typeface="Meiryo UI" panose="020B0604030504040204" pitchFamily="50" charset="-128"/>
                        <a:ea typeface="Meiryo UI" panose="020B0604030504040204" pitchFamily="50" charset="-128"/>
                        <a:cs typeface="Meiryo UI"/>
                      </a:endParaRPr>
                    </a:p>
                  </a:txBody>
                  <a:tcPr marL="0" marR="0" marT="1905" marB="0" anchor="ctr">
                    <a:lnL w="3175">
                      <a:solidFill>
                        <a:srgbClr val="000000"/>
                      </a:solidFill>
                      <a:prstDash val="solid"/>
                    </a:lnL>
                    <a:lnR w="3175" cap="flat" cmpd="sng" algn="ctr">
                      <a:solidFill>
                        <a:srgbClr val="000000"/>
                      </a:solidFill>
                      <a:prstDash val="solid"/>
                      <a:round/>
                      <a:headEnd type="none" w="med" len="med"/>
                      <a:tailEnd type="none" w="med" len="med"/>
                    </a:lnR>
                    <a:lnT w="3175">
                      <a:solidFill>
                        <a:srgbClr val="000000"/>
                      </a:solidFill>
                      <a:prstDash val="solid"/>
                    </a:lnT>
                    <a:lnB w="3175" cap="flat" cmpd="sng" algn="ctr">
                      <a:solidFill>
                        <a:srgbClr val="000000"/>
                      </a:solidFill>
                      <a:prstDash val="solid"/>
                      <a:round/>
                      <a:headEnd type="none" w="med" len="med"/>
                      <a:tailEnd type="none" w="med" len="med"/>
                    </a:lnB>
                  </a:tcPr>
                </a:tc>
                <a:tc>
                  <a:txBody>
                    <a:bodyPr/>
                    <a:lstStyle/>
                    <a:p>
                      <a:pPr algn="ctr">
                        <a:lnSpc>
                          <a:spcPct val="100000"/>
                        </a:lnSpc>
                        <a:spcBef>
                          <a:spcPts val="35"/>
                        </a:spcBef>
                      </a:pPr>
                      <a:r>
                        <a:rPr lang="ja-JP" altLang="en-US" sz="1000" dirty="0">
                          <a:latin typeface="Meiryo UI" panose="020B0604030504040204" pitchFamily="50" charset="-128"/>
                          <a:ea typeface="Meiryo UI" panose="020B0604030504040204" pitchFamily="50" charset="-128"/>
                          <a:cs typeface="Meiryo UI"/>
                        </a:rPr>
                        <a:t>扁平上皮がん</a:t>
                      </a:r>
                      <a:endParaRPr sz="1000" dirty="0">
                        <a:latin typeface="Meiryo UI" panose="020B0604030504040204" pitchFamily="50" charset="-128"/>
                        <a:ea typeface="Meiryo UI" panose="020B0604030504040204" pitchFamily="50" charset="-128"/>
                        <a:cs typeface="Meiryo UI"/>
                      </a:endParaRPr>
                    </a:p>
                  </a:txBody>
                  <a:tcPr marL="0" marR="0" marT="4445"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solidFill>
                      <a:srgbClr val="FFFFFF"/>
                    </a:solidFill>
                  </a:tcPr>
                </a:tc>
                <a:tc>
                  <a:txBody>
                    <a:bodyPr/>
                    <a:lstStyle/>
                    <a:p>
                      <a:pPr marL="17145" marR="8890" algn="ctr">
                        <a:lnSpc>
                          <a:spcPct val="100000"/>
                        </a:lnSpc>
                        <a:spcBef>
                          <a:spcPts val="170"/>
                        </a:spcBef>
                      </a:pPr>
                      <a:r>
                        <a:rPr lang="ja-JP" altLang="en-US" sz="1050" dirty="0">
                          <a:latin typeface="Meiryo UI" panose="020B0604030504040204" pitchFamily="50" charset="-128"/>
                          <a:ea typeface="Meiryo UI" panose="020B0604030504040204" pitchFamily="50" charset="-128"/>
                          <a:cs typeface="Meiryo UI"/>
                        </a:rPr>
                        <a:t>腫瘍内投与</a:t>
                      </a:r>
                      <a:endParaRPr sz="1050" dirty="0">
                        <a:latin typeface="Meiryo UI" panose="020B0604030504040204" pitchFamily="50" charset="-128"/>
                        <a:ea typeface="Meiryo UI" panose="020B0604030504040204" pitchFamily="50" charset="-128"/>
                        <a:cs typeface="Meiryo UI"/>
                      </a:endParaRPr>
                    </a:p>
                  </a:txBody>
                  <a:tcPr marL="0" marR="0" marT="21590"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noFill/>
                  </a:tcPr>
                </a:tc>
                <a:tc>
                  <a:txBody>
                    <a:bodyPr/>
                    <a:lstStyle/>
                    <a:p>
                      <a:pPr algn="ctr">
                        <a:lnSpc>
                          <a:spcPct val="100000"/>
                        </a:lnSpc>
                      </a:pPr>
                      <a:r>
                        <a:rPr lang="en-US" altLang="ja-JP" sz="1000" dirty="0">
                          <a:latin typeface="Meiryo UI" panose="020B0604030504040204" pitchFamily="50" charset="-128"/>
                          <a:ea typeface="Meiryo UI" panose="020B0604030504040204" pitchFamily="50" charset="-128"/>
                          <a:cs typeface="Times New Roman"/>
                        </a:rPr>
                        <a:t>CV8102</a:t>
                      </a:r>
                      <a:endParaRPr sz="1000" dirty="0">
                        <a:latin typeface="Meiryo UI" panose="020B0604030504040204" pitchFamily="50" charset="-128"/>
                        <a:ea typeface="Meiryo UI" panose="020B0604030504040204" pitchFamily="50" charset="-128"/>
                        <a:cs typeface="Times New Roman"/>
                      </a:endParaRPr>
                    </a:p>
                  </a:txBody>
                  <a:tcPr marL="0" marR="0" marT="0"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a:solidFill>
                        <a:srgbClr val="000000"/>
                      </a:solidFill>
                      <a:prstDash val="solid"/>
                    </a:lnT>
                    <a:lnB w="3175" cap="flat" cmpd="sng" algn="ctr">
                      <a:solidFill>
                        <a:srgbClr val="000000"/>
                      </a:solidFill>
                      <a:prstDash val="solid"/>
                      <a:round/>
                      <a:headEnd type="none" w="med" len="med"/>
                      <a:tailEnd type="none" w="med" len="med"/>
                    </a:lnB>
                    <a:noFill/>
                  </a:tcPr>
                </a:tc>
                <a:tc>
                  <a:txBody>
                    <a:bodyPr/>
                    <a:lstStyle/>
                    <a:p>
                      <a:pPr algn="ctr">
                        <a:lnSpc>
                          <a:spcPct val="100000"/>
                        </a:lnSpc>
                      </a:pPr>
                      <a:endParaRPr sz="1000" dirty="0">
                        <a:latin typeface="Meiryo UI" panose="020B0604030504040204" pitchFamily="50" charset="-128"/>
                        <a:ea typeface="Meiryo UI" panose="020B0604030504040204" pitchFamily="50" charset="-128"/>
                        <a:cs typeface="Times New Roman"/>
                      </a:endParaRPr>
                    </a:p>
                  </a:txBody>
                  <a:tcPr marL="0" marR="0" marT="0"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a:solidFill>
                        <a:srgbClr val="000000"/>
                      </a:solidFill>
                      <a:prstDash val="solid"/>
                    </a:lnT>
                    <a:lnB w="3175" cap="flat" cmpd="sng" algn="ctr">
                      <a:solidFill>
                        <a:srgbClr val="000000"/>
                      </a:solidFill>
                      <a:prstDash val="solid"/>
                      <a:round/>
                      <a:headEnd type="none" w="med" len="med"/>
                      <a:tailEnd type="none" w="med" len="med"/>
                    </a:lnB>
                    <a:noFill/>
                  </a:tcPr>
                </a:tc>
                <a:tc>
                  <a:txBody>
                    <a:bodyPr/>
                    <a:lstStyle/>
                    <a:p>
                      <a:pPr marR="12065" algn="ctr">
                        <a:lnSpc>
                          <a:spcPct val="100000"/>
                        </a:lnSpc>
                        <a:spcBef>
                          <a:spcPts val="5"/>
                        </a:spcBef>
                      </a:pPr>
                      <a:endParaRPr sz="1050" dirty="0">
                        <a:latin typeface="Meiryo UI" panose="020B0604030504040204" pitchFamily="50" charset="-128"/>
                        <a:ea typeface="Meiryo UI" panose="020B0604030504040204" pitchFamily="50" charset="-128"/>
                        <a:cs typeface="Meiryo UI"/>
                      </a:endParaRPr>
                    </a:p>
                  </a:txBody>
                  <a:tcPr marL="0" marR="0" marT="635"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a:solidFill>
                        <a:srgbClr val="000000"/>
                      </a:solidFill>
                      <a:prstDash val="solid"/>
                    </a:lnT>
                    <a:lnB w="3175" cap="flat" cmpd="sng" algn="ctr">
                      <a:solidFill>
                        <a:srgbClr val="000000"/>
                      </a:solidFill>
                      <a:prstDash val="solid"/>
                      <a:round/>
                      <a:headEnd type="none" w="med" len="med"/>
                      <a:tailEnd type="none" w="med" len="med"/>
                    </a:lnB>
                    <a:noFill/>
                  </a:tcPr>
                </a:tc>
                <a:tc>
                  <a:txBody>
                    <a:bodyPr/>
                    <a:lstStyle/>
                    <a:p>
                      <a:pPr marR="85090" algn="ctr">
                        <a:lnSpc>
                          <a:spcPct val="100000"/>
                        </a:lnSpc>
                      </a:pPr>
                      <a:endParaRPr sz="1000" dirty="0">
                        <a:latin typeface="Meiryo UI" panose="020B0604030504040204" pitchFamily="50" charset="-128"/>
                        <a:ea typeface="Meiryo UI" panose="020B0604030504040204" pitchFamily="50" charset="-128"/>
                        <a:cs typeface="Times New Roman"/>
                      </a:endParaRPr>
                    </a:p>
                  </a:txBody>
                  <a:tcPr marL="0" marR="0" marT="0"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a:solidFill>
                        <a:srgbClr val="000000"/>
                      </a:solidFill>
                      <a:prstDash val="solid"/>
                    </a:lnT>
                    <a:lnB w="3175" cap="flat" cmpd="sng" algn="ctr">
                      <a:solidFill>
                        <a:srgbClr val="000000"/>
                      </a:solidFill>
                      <a:prstDash val="solid"/>
                      <a:round/>
                      <a:headEnd type="none" w="med" len="med"/>
                      <a:tailEnd type="none" w="med" len="med"/>
                    </a:lnB>
                    <a:noFill/>
                  </a:tcPr>
                </a:tc>
                <a:tc>
                  <a:txBody>
                    <a:bodyPr/>
                    <a:lstStyle/>
                    <a:p>
                      <a:pPr algn="ctr"/>
                      <a:endParaRPr sz="1050" dirty="0">
                        <a:latin typeface="Meiryo UI" panose="020B0604030504040204" pitchFamily="50" charset="-128"/>
                        <a:ea typeface="Meiryo UI" panose="020B0604030504040204" pitchFamily="50" charset="-128"/>
                        <a:cs typeface="Meiryo UI"/>
                      </a:endParaRPr>
                    </a:p>
                  </a:txBody>
                  <a:tcPr marL="0" marR="0" marT="3175"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a:solidFill>
                        <a:srgbClr val="000000"/>
                      </a:solidFill>
                      <a:prstDash val="solid"/>
                    </a:lnT>
                    <a:lnB w="3175" cap="flat" cmpd="sng" algn="ctr">
                      <a:solidFill>
                        <a:srgbClr val="000000"/>
                      </a:solidFill>
                      <a:prstDash val="solid"/>
                      <a:round/>
                      <a:headEnd type="none" w="med" len="med"/>
                      <a:tailEnd type="none" w="med" len="med"/>
                    </a:lnB>
                    <a:noFill/>
                  </a:tcPr>
                </a:tc>
                <a:tc>
                  <a:txBody>
                    <a:bodyPr/>
                    <a:lstStyle/>
                    <a:p>
                      <a:pPr marR="130810" algn="ctr">
                        <a:lnSpc>
                          <a:spcPct val="100000"/>
                        </a:lnSpc>
                        <a:spcBef>
                          <a:spcPts val="25"/>
                        </a:spcBef>
                      </a:pPr>
                      <a:endParaRPr sz="1050" dirty="0">
                        <a:latin typeface="Meiryo UI" panose="020B0604030504040204" pitchFamily="50" charset="-128"/>
                        <a:ea typeface="Meiryo UI" panose="020B0604030504040204" pitchFamily="50" charset="-128"/>
                        <a:cs typeface="Meiryo UI"/>
                      </a:endParaRPr>
                    </a:p>
                  </a:txBody>
                  <a:tcPr marL="0" marR="0" marT="3175"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a:solidFill>
                        <a:srgbClr val="000000"/>
                      </a:solidFill>
                      <a:prstDash val="solid"/>
                    </a:lnT>
                    <a:lnB w="3175" cap="flat" cmpd="sng" algn="ctr">
                      <a:solidFill>
                        <a:srgbClr val="000000"/>
                      </a:solidFill>
                      <a:prstDash val="solid"/>
                      <a:round/>
                      <a:headEnd type="none" w="med" len="med"/>
                      <a:tailEnd type="none" w="med" len="med"/>
                    </a:lnB>
                    <a:noFill/>
                  </a:tcPr>
                </a:tc>
                <a:tc>
                  <a:txBody>
                    <a:bodyPr/>
                    <a:lstStyle/>
                    <a:p>
                      <a:pPr algn="ctr">
                        <a:lnSpc>
                          <a:spcPct val="100000"/>
                        </a:lnSpc>
                        <a:spcBef>
                          <a:spcPts val="25"/>
                        </a:spcBef>
                      </a:pPr>
                      <a:r>
                        <a:rPr lang="en-US" altLang="ja-JP" sz="1050" dirty="0" err="1">
                          <a:latin typeface="Meiryo UI" panose="020B0604030504040204" pitchFamily="50" charset="-128"/>
                          <a:ea typeface="Meiryo UI" panose="020B0604030504040204" pitchFamily="50" charset="-128"/>
                          <a:cs typeface="Meiryo UI"/>
                        </a:rPr>
                        <a:t>cMEL</a:t>
                      </a:r>
                      <a:r>
                        <a:rPr lang="ja-JP" altLang="en-US" sz="1050" dirty="0" err="1">
                          <a:latin typeface="Meiryo UI" panose="020B0604030504040204" pitchFamily="50" charset="-128"/>
                          <a:ea typeface="Meiryo UI" panose="020B0604030504040204" pitchFamily="50" charset="-128"/>
                          <a:cs typeface="Meiryo UI"/>
                        </a:rPr>
                        <a:t>、</a:t>
                      </a:r>
                      <a:r>
                        <a:rPr lang="en-US" altLang="ja-JP" sz="1050" dirty="0" err="1">
                          <a:latin typeface="Meiryo UI" panose="020B0604030504040204" pitchFamily="50" charset="-128"/>
                          <a:ea typeface="Meiryo UI" panose="020B0604030504040204" pitchFamily="50" charset="-128"/>
                          <a:cs typeface="Meiryo UI"/>
                        </a:rPr>
                        <a:t>cSCC</a:t>
                      </a:r>
                      <a:endParaRPr lang="en-US" altLang="ja-JP" sz="1050" dirty="0">
                        <a:latin typeface="Meiryo UI" panose="020B0604030504040204" pitchFamily="50" charset="-128"/>
                        <a:ea typeface="Meiryo UI" panose="020B0604030504040204" pitchFamily="50" charset="-128"/>
                        <a:cs typeface="Meiryo UI"/>
                      </a:endParaRPr>
                    </a:p>
                    <a:p>
                      <a:pPr algn="ctr">
                        <a:lnSpc>
                          <a:spcPct val="100000"/>
                        </a:lnSpc>
                        <a:spcBef>
                          <a:spcPts val="25"/>
                        </a:spcBef>
                      </a:pPr>
                      <a:r>
                        <a:rPr lang="en-US" altLang="ja-JP" sz="1050" dirty="0" err="1">
                          <a:latin typeface="Meiryo UI" panose="020B0604030504040204" pitchFamily="50" charset="-128"/>
                          <a:ea typeface="Meiryo UI" panose="020B0604030504040204" pitchFamily="50" charset="-128"/>
                          <a:cs typeface="Meiryo UI"/>
                        </a:rPr>
                        <a:t>hnSCC</a:t>
                      </a:r>
                      <a:r>
                        <a:rPr lang="en-US" altLang="ja-JP" sz="1050" dirty="0">
                          <a:latin typeface="Meiryo UI" panose="020B0604030504040204" pitchFamily="50" charset="-128"/>
                          <a:ea typeface="Meiryo UI" panose="020B0604030504040204" pitchFamily="50" charset="-128"/>
                          <a:cs typeface="Meiryo UI"/>
                        </a:rPr>
                        <a:t> , ACC</a:t>
                      </a:r>
                      <a:endParaRPr sz="1050" dirty="0">
                        <a:latin typeface="Meiryo UI" panose="020B0604030504040204" pitchFamily="50" charset="-128"/>
                        <a:ea typeface="Meiryo UI" panose="020B0604030504040204" pitchFamily="50" charset="-128"/>
                        <a:cs typeface="Meiryo UI"/>
                      </a:endParaRPr>
                    </a:p>
                  </a:txBody>
                  <a:tcPr marL="0" marR="0" marT="3175" marB="0" anchor="ctr">
                    <a:lnL w="3175" cap="flat" cmpd="sng" algn="ctr">
                      <a:solidFill>
                        <a:srgbClr val="000000"/>
                      </a:solidFill>
                      <a:prstDash val="solid"/>
                      <a:round/>
                      <a:headEnd type="none" w="med" len="med"/>
                      <a:tailEnd type="none" w="med" len="med"/>
                    </a:lnL>
                    <a:lnR w="3175">
                      <a:solidFill>
                        <a:srgbClr val="000000"/>
                      </a:solidFill>
                      <a:prstDash val="solid"/>
                    </a:lnR>
                    <a:lnT w="3175">
                      <a:solidFill>
                        <a:srgbClr val="000000"/>
                      </a:solidFill>
                      <a:prstDash val="solid"/>
                    </a:lnT>
                    <a:lnB w="317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171746607"/>
                  </a:ext>
                </a:extLst>
              </a:tr>
              <a:tr h="468033">
                <a:tc rowSpan="2">
                  <a:txBody>
                    <a:bodyPr/>
                    <a:lstStyle/>
                    <a:p>
                      <a:pPr marL="0" marR="0" lvl="0" indent="0" algn="ctr" defTabSz="914400" rtl="0" eaLnBrk="1" fontAlgn="auto" latinLnBrk="0" hangingPunct="1">
                        <a:lnSpc>
                          <a:spcPct val="100000"/>
                        </a:lnSpc>
                        <a:spcBef>
                          <a:spcPts val="15"/>
                        </a:spcBef>
                        <a:spcAft>
                          <a:spcPts val="0"/>
                        </a:spcAft>
                        <a:buClrTx/>
                        <a:buSzTx/>
                        <a:buFontTx/>
                        <a:buNone/>
                        <a:tabLst/>
                        <a:defRPr/>
                      </a:pPr>
                      <a:r>
                        <a:rPr lang="en-US" sz="1050" dirty="0">
                          <a:latin typeface="Meiryo UI" panose="020B0604030504040204" pitchFamily="50" charset="-128"/>
                          <a:ea typeface="Meiryo UI" panose="020B0604030504040204" pitchFamily="50" charset="-128"/>
                          <a:cs typeface="Meiryo UI"/>
                        </a:rPr>
                        <a:t>eTheRNA</a:t>
                      </a:r>
                      <a:endParaRPr sz="1050" dirty="0">
                        <a:latin typeface="Meiryo UI" panose="020B0604030504040204" pitchFamily="50" charset="-128"/>
                        <a:ea typeface="Meiryo UI" panose="020B0604030504040204" pitchFamily="50" charset="-128"/>
                        <a:cs typeface="Meiryo UI"/>
                      </a:endParaRPr>
                    </a:p>
                  </a:txBody>
                  <a:tcPr marL="0" marR="0" marT="1905" marB="0" anchor="ctr">
                    <a:lnL w="3175">
                      <a:solidFill>
                        <a:srgbClr val="000000"/>
                      </a:solidFill>
                      <a:prstDash val="solid"/>
                    </a:lnL>
                    <a:lnR w="3175" cap="flat" cmpd="sng" algn="ctr">
                      <a:solidFill>
                        <a:srgbClr val="000000"/>
                      </a:solidFill>
                      <a:prstDash val="solid"/>
                      <a:round/>
                      <a:headEnd type="none" w="med" len="med"/>
                      <a:tailEnd type="none" w="med" len="med"/>
                    </a:lnR>
                    <a:lnT w="3175">
                      <a:solidFill>
                        <a:srgbClr val="000000"/>
                      </a:solidFill>
                      <a:prstDash val="solid"/>
                    </a:lnT>
                    <a:lnB w="3175" cap="flat" cmpd="sng" algn="ctr">
                      <a:solidFill>
                        <a:srgbClr val="000000"/>
                      </a:solidFill>
                      <a:prstDash val="solid"/>
                      <a:round/>
                      <a:headEnd type="none" w="med" len="med"/>
                      <a:tailEnd type="none" w="med" len="med"/>
                    </a:lnB>
                  </a:tcPr>
                </a:tc>
                <a:tc>
                  <a:txBody>
                    <a:bodyPr/>
                    <a:lstStyle/>
                    <a:p>
                      <a:pPr algn="ctr">
                        <a:lnSpc>
                          <a:spcPct val="100000"/>
                        </a:lnSpc>
                        <a:spcBef>
                          <a:spcPts val="35"/>
                        </a:spcBef>
                      </a:pPr>
                      <a:r>
                        <a:rPr lang="ja-JP" altLang="en-US" sz="1000" dirty="0">
                          <a:latin typeface="Meiryo UI" panose="020B0604030504040204" pitchFamily="50" charset="-128"/>
                          <a:ea typeface="Meiryo UI" panose="020B0604030504040204" pitchFamily="50" charset="-128"/>
                          <a:cs typeface="Meiryo UI"/>
                        </a:rPr>
                        <a:t>メラノーマ</a:t>
                      </a:r>
                      <a:endParaRPr sz="1000" dirty="0">
                        <a:latin typeface="Meiryo UI" panose="020B0604030504040204" pitchFamily="50" charset="-128"/>
                        <a:ea typeface="Meiryo UI" panose="020B0604030504040204" pitchFamily="50" charset="-128"/>
                        <a:cs typeface="Meiryo UI"/>
                      </a:endParaRPr>
                    </a:p>
                  </a:txBody>
                  <a:tcPr marL="0" marR="0" marT="4445"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solidFill>
                      <a:srgbClr val="FFFFFF"/>
                    </a:solidFill>
                  </a:tcPr>
                </a:tc>
                <a:tc>
                  <a:txBody>
                    <a:bodyPr/>
                    <a:lstStyle/>
                    <a:p>
                      <a:pPr marL="17145" marR="8890" algn="ctr">
                        <a:lnSpc>
                          <a:spcPct val="100000"/>
                        </a:lnSpc>
                        <a:spcBef>
                          <a:spcPts val="170"/>
                        </a:spcBef>
                      </a:pPr>
                      <a:r>
                        <a:rPr lang="ja-JP" altLang="en-US" sz="1050" dirty="0">
                          <a:latin typeface="Meiryo UI" panose="020B0604030504040204" pitchFamily="50" charset="-128"/>
                          <a:ea typeface="Meiryo UI" panose="020B0604030504040204" pitchFamily="50" charset="-128"/>
                          <a:cs typeface="Meiryo UI"/>
                        </a:rPr>
                        <a:t>リンパ節投与</a:t>
                      </a:r>
                      <a:endParaRPr sz="1050" dirty="0">
                        <a:latin typeface="Meiryo UI" panose="020B0604030504040204" pitchFamily="50" charset="-128"/>
                        <a:ea typeface="Meiryo UI" panose="020B0604030504040204" pitchFamily="50" charset="-128"/>
                        <a:cs typeface="Meiryo UI"/>
                      </a:endParaRPr>
                    </a:p>
                  </a:txBody>
                  <a:tcPr marL="0" marR="0" marT="21590"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noFill/>
                  </a:tcPr>
                </a:tc>
                <a:tc>
                  <a:txBody>
                    <a:bodyPr/>
                    <a:lstStyle/>
                    <a:p>
                      <a:pPr algn="ctr">
                        <a:lnSpc>
                          <a:spcPct val="100000"/>
                        </a:lnSpc>
                      </a:pPr>
                      <a:r>
                        <a:rPr lang="en-US" altLang="ja-JP" sz="1000" dirty="0">
                          <a:latin typeface="Meiryo UI" panose="020B0604030504040204" pitchFamily="50" charset="-128"/>
                          <a:ea typeface="Meiryo UI" panose="020B0604030504040204" pitchFamily="50" charset="-128"/>
                          <a:cs typeface="Times New Roman"/>
                        </a:rPr>
                        <a:t>ECI-006</a:t>
                      </a:r>
                    </a:p>
                    <a:p>
                      <a:pPr algn="ctr">
                        <a:lnSpc>
                          <a:spcPct val="100000"/>
                        </a:lnSpc>
                      </a:pPr>
                      <a:r>
                        <a:rPr lang="en-US" altLang="ja-JP" sz="1000" dirty="0">
                          <a:latin typeface="Meiryo UI" panose="020B0604030504040204" pitchFamily="50" charset="-128"/>
                          <a:ea typeface="Meiryo UI" panose="020B0604030504040204" pitchFamily="50" charset="-128"/>
                          <a:cs typeface="Times New Roman"/>
                        </a:rPr>
                        <a:t>A001</a:t>
                      </a:r>
                      <a:endParaRPr sz="1000" dirty="0">
                        <a:latin typeface="Meiryo UI" panose="020B0604030504040204" pitchFamily="50" charset="-128"/>
                        <a:ea typeface="Meiryo UI" panose="020B0604030504040204" pitchFamily="50" charset="-128"/>
                        <a:cs typeface="Times New Roman"/>
                      </a:endParaRPr>
                    </a:p>
                  </a:txBody>
                  <a:tcPr marL="0" marR="0" marT="0"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a:solidFill>
                        <a:srgbClr val="000000"/>
                      </a:solidFill>
                      <a:prstDash val="solid"/>
                    </a:lnT>
                    <a:lnB w="3175" cap="flat" cmpd="sng" algn="ctr">
                      <a:solidFill>
                        <a:srgbClr val="000000"/>
                      </a:solidFill>
                      <a:prstDash val="solid"/>
                      <a:round/>
                      <a:headEnd type="none" w="med" len="med"/>
                      <a:tailEnd type="none" w="med" len="med"/>
                    </a:lnB>
                    <a:noFill/>
                  </a:tcPr>
                </a:tc>
                <a:tc>
                  <a:txBody>
                    <a:bodyPr/>
                    <a:lstStyle/>
                    <a:p>
                      <a:pPr algn="ctr">
                        <a:lnSpc>
                          <a:spcPct val="100000"/>
                        </a:lnSpc>
                      </a:pPr>
                      <a:endParaRPr sz="1000" dirty="0">
                        <a:latin typeface="Meiryo UI" panose="020B0604030504040204" pitchFamily="50" charset="-128"/>
                        <a:ea typeface="Meiryo UI" panose="020B0604030504040204" pitchFamily="50" charset="-128"/>
                        <a:cs typeface="Times New Roman"/>
                      </a:endParaRPr>
                    </a:p>
                  </a:txBody>
                  <a:tcPr marL="0" marR="0" marT="0"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a:solidFill>
                        <a:srgbClr val="000000"/>
                      </a:solidFill>
                      <a:prstDash val="solid"/>
                    </a:lnT>
                    <a:lnB w="3175" cap="flat" cmpd="sng" algn="ctr">
                      <a:solidFill>
                        <a:srgbClr val="000000"/>
                      </a:solidFill>
                      <a:prstDash val="solid"/>
                      <a:round/>
                      <a:headEnd type="none" w="med" len="med"/>
                      <a:tailEnd type="none" w="med" len="med"/>
                    </a:lnB>
                    <a:noFill/>
                  </a:tcPr>
                </a:tc>
                <a:tc>
                  <a:txBody>
                    <a:bodyPr/>
                    <a:lstStyle/>
                    <a:p>
                      <a:pPr marR="12065" algn="ctr">
                        <a:lnSpc>
                          <a:spcPct val="100000"/>
                        </a:lnSpc>
                        <a:spcBef>
                          <a:spcPts val="5"/>
                        </a:spcBef>
                      </a:pPr>
                      <a:endParaRPr sz="1050" dirty="0">
                        <a:latin typeface="Meiryo UI" panose="020B0604030504040204" pitchFamily="50" charset="-128"/>
                        <a:ea typeface="Meiryo UI" panose="020B0604030504040204" pitchFamily="50" charset="-128"/>
                        <a:cs typeface="Meiryo UI"/>
                      </a:endParaRPr>
                    </a:p>
                  </a:txBody>
                  <a:tcPr marL="0" marR="0" marT="635"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a:solidFill>
                        <a:srgbClr val="000000"/>
                      </a:solidFill>
                      <a:prstDash val="solid"/>
                    </a:lnT>
                    <a:lnB w="3175" cap="flat" cmpd="sng" algn="ctr">
                      <a:solidFill>
                        <a:srgbClr val="000000"/>
                      </a:solidFill>
                      <a:prstDash val="solid"/>
                      <a:round/>
                      <a:headEnd type="none" w="med" len="med"/>
                      <a:tailEnd type="none" w="med" len="med"/>
                    </a:lnB>
                    <a:noFill/>
                  </a:tcPr>
                </a:tc>
                <a:tc>
                  <a:txBody>
                    <a:bodyPr/>
                    <a:lstStyle/>
                    <a:p>
                      <a:pPr marR="85090" algn="ctr">
                        <a:lnSpc>
                          <a:spcPct val="100000"/>
                        </a:lnSpc>
                      </a:pPr>
                      <a:endParaRPr sz="1000" dirty="0">
                        <a:latin typeface="Meiryo UI" panose="020B0604030504040204" pitchFamily="50" charset="-128"/>
                        <a:ea typeface="Meiryo UI" panose="020B0604030504040204" pitchFamily="50" charset="-128"/>
                        <a:cs typeface="Times New Roman"/>
                      </a:endParaRPr>
                    </a:p>
                  </a:txBody>
                  <a:tcPr marL="0" marR="0" marT="0"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a:solidFill>
                        <a:srgbClr val="000000"/>
                      </a:solidFill>
                      <a:prstDash val="solid"/>
                    </a:lnT>
                    <a:lnB w="3175" cap="flat" cmpd="sng" algn="ctr">
                      <a:solidFill>
                        <a:srgbClr val="000000"/>
                      </a:solidFill>
                      <a:prstDash val="solid"/>
                      <a:round/>
                      <a:headEnd type="none" w="med" len="med"/>
                      <a:tailEnd type="none" w="med" len="med"/>
                    </a:lnB>
                    <a:noFill/>
                  </a:tcPr>
                </a:tc>
                <a:tc>
                  <a:txBody>
                    <a:bodyPr/>
                    <a:lstStyle/>
                    <a:p>
                      <a:pPr algn="ctr"/>
                      <a:endParaRPr sz="1050" dirty="0">
                        <a:latin typeface="Meiryo UI" panose="020B0604030504040204" pitchFamily="50" charset="-128"/>
                        <a:ea typeface="Meiryo UI" panose="020B0604030504040204" pitchFamily="50" charset="-128"/>
                        <a:cs typeface="Meiryo UI"/>
                      </a:endParaRPr>
                    </a:p>
                  </a:txBody>
                  <a:tcPr marL="0" marR="0" marT="3175"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a:solidFill>
                        <a:srgbClr val="000000"/>
                      </a:solidFill>
                      <a:prstDash val="solid"/>
                    </a:lnT>
                    <a:lnB w="3175" cap="flat" cmpd="sng" algn="ctr">
                      <a:solidFill>
                        <a:srgbClr val="000000"/>
                      </a:solidFill>
                      <a:prstDash val="solid"/>
                      <a:round/>
                      <a:headEnd type="none" w="med" len="med"/>
                      <a:tailEnd type="none" w="med" len="med"/>
                    </a:lnB>
                    <a:noFill/>
                  </a:tcPr>
                </a:tc>
                <a:tc>
                  <a:txBody>
                    <a:bodyPr/>
                    <a:lstStyle/>
                    <a:p>
                      <a:pPr marR="130810" algn="ctr">
                        <a:lnSpc>
                          <a:spcPct val="100000"/>
                        </a:lnSpc>
                        <a:spcBef>
                          <a:spcPts val="25"/>
                        </a:spcBef>
                      </a:pPr>
                      <a:endParaRPr sz="1050" dirty="0">
                        <a:latin typeface="Meiryo UI" panose="020B0604030504040204" pitchFamily="50" charset="-128"/>
                        <a:ea typeface="Meiryo UI" panose="020B0604030504040204" pitchFamily="50" charset="-128"/>
                        <a:cs typeface="Meiryo UI"/>
                      </a:endParaRPr>
                    </a:p>
                  </a:txBody>
                  <a:tcPr marL="0" marR="0" marT="3175"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a:solidFill>
                        <a:srgbClr val="000000"/>
                      </a:solidFill>
                      <a:prstDash val="solid"/>
                    </a:lnT>
                    <a:lnB w="3175" cap="flat" cmpd="sng" algn="ctr">
                      <a:solidFill>
                        <a:srgbClr val="000000"/>
                      </a:solidFill>
                      <a:prstDash val="solid"/>
                      <a:round/>
                      <a:headEnd type="none" w="med" len="med"/>
                      <a:tailEnd type="none" w="med" len="med"/>
                    </a:lnB>
                    <a:noFill/>
                  </a:tcPr>
                </a:tc>
                <a:tc>
                  <a:txBody>
                    <a:bodyPr/>
                    <a:lstStyle/>
                    <a:p>
                      <a:pPr algn="ctr">
                        <a:lnSpc>
                          <a:spcPct val="100000"/>
                        </a:lnSpc>
                        <a:spcBef>
                          <a:spcPts val="25"/>
                        </a:spcBef>
                      </a:pPr>
                      <a:r>
                        <a:rPr lang="ja-JP" altLang="en-US" sz="1050" dirty="0">
                          <a:latin typeface="Meiryo UI" panose="020B0604030504040204" pitchFamily="50" charset="-128"/>
                          <a:ea typeface="Meiryo UI" panose="020B0604030504040204" pitchFamily="50" charset="-128"/>
                          <a:cs typeface="Meiryo UI"/>
                        </a:rPr>
                        <a:t>転移性メラノーマに対する</a:t>
                      </a:r>
                      <a:r>
                        <a:rPr lang="en-US" altLang="ja-JP" sz="1050" dirty="0">
                          <a:latin typeface="Meiryo UI" panose="020B0604030504040204" pitchFamily="50" charset="-128"/>
                          <a:ea typeface="Meiryo UI" panose="020B0604030504040204" pitchFamily="50" charset="-128"/>
                          <a:cs typeface="Meiryo UI"/>
                        </a:rPr>
                        <a:t>mRNA</a:t>
                      </a:r>
                      <a:r>
                        <a:rPr lang="ja-JP" altLang="en-US" sz="1050" dirty="0">
                          <a:latin typeface="Meiryo UI" panose="020B0604030504040204" pitchFamily="50" charset="-128"/>
                          <a:ea typeface="Meiryo UI" panose="020B0604030504040204" pitchFamily="50" charset="-128"/>
                          <a:cs typeface="Meiryo UI"/>
                        </a:rPr>
                        <a:t>ベースのワクチン</a:t>
                      </a:r>
                      <a:endParaRPr sz="1050" dirty="0">
                        <a:latin typeface="Meiryo UI" panose="020B0604030504040204" pitchFamily="50" charset="-128"/>
                        <a:ea typeface="Meiryo UI" panose="020B0604030504040204" pitchFamily="50" charset="-128"/>
                        <a:cs typeface="Meiryo UI"/>
                      </a:endParaRPr>
                    </a:p>
                  </a:txBody>
                  <a:tcPr marL="0" marR="0" marT="3175" marB="0" anchor="ctr">
                    <a:lnL w="3175" cap="flat" cmpd="sng" algn="ctr">
                      <a:solidFill>
                        <a:srgbClr val="000000"/>
                      </a:solidFill>
                      <a:prstDash val="solid"/>
                      <a:round/>
                      <a:headEnd type="none" w="med" len="med"/>
                      <a:tailEnd type="none" w="med" len="med"/>
                    </a:lnL>
                    <a:lnR w="3175">
                      <a:solidFill>
                        <a:srgbClr val="000000"/>
                      </a:solidFill>
                      <a:prstDash val="solid"/>
                    </a:lnR>
                    <a:lnT w="3175">
                      <a:solidFill>
                        <a:srgbClr val="000000"/>
                      </a:solidFill>
                      <a:prstDash val="solid"/>
                    </a:lnT>
                    <a:lnB w="317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107075312"/>
                  </a:ext>
                </a:extLst>
              </a:tr>
              <a:tr h="468033">
                <a:tc vMerge="1">
                  <a:txBody>
                    <a:bodyPr/>
                    <a:lstStyle/>
                    <a:p>
                      <a:pPr marL="0" marR="0" lvl="0" indent="0" algn="ctr" defTabSz="914400" rtl="0" eaLnBrk="1" fontAlgn="auto" latinLnBrk="0" hangingPunct="1">
                        <a:lnSpc>
                          <a:spcPct val="100000"/>
                        </a:lnSpc>
                        <a:spcBef>
                          <a:spcPts val="15"/>
                        </a:spcBef>
                        <a:spcAft>
                          <a:spcPts val="0"/>
                        </a:spcAft>
                        <a:buClrTx/>
                        <a:buSzTx/>
                        <a:buFontTx/>
                        <a:buNone/>
                        <a:tabLst/>
                        <a:defRPr/>
                      </a:pPr>
                      <a:endParaRPr sz="1050" dirty="0">
                        <a:latin typeface="Meiryo UI" panose="020B0604030504040204" pitchFamily="50" charset="-128"/>
                        <a:ea typeface="Meiryo UI" panose="020B0604030504040204" pitchFamily="50" charset="-128"/>
                        <a:cs typeface="Meiryo UI"/>
                      </a:endParaRPr>
                    </a:p>
                  </a:txBody>
                  <a:tcPr marL="0" marR="0" marT="1905" marB="0" anchor="ctr">
                    <a:lnL w="3175">
                      <a:solidFill>
                        <a:srgbClr val="000000"/>
                      </a:solidFill>
                      <a:prstDash val="solid"/>
                    </a:lnL>
                    <a:lnR w="3175" cap="flat" cmpd="sng" algn="ctr">
                      <a:solidFill>
                        <a:srgbClr val="000000"/>
                      </a:solidFill>
                      <a:prstDash val="solid"/>
                      <a:round/>
                      <a:headEnd type="none" w="med" len="med"/>
                      <a:tailEnd type="none" w="med" len="med"/>
                    </a:lnR>
                    <a:lnT w="3175">
                      <a:solidFill>
                        <a:srgbClr val="000000"/>
                      </a:solidFill>
                      <a:prstDash val="solid"/>
                    </a:lnT>
                    <a:lnB w="3175" cap="flat" cmpd="sng" algn="ctr">
                      <a:solidFill>
                        <a:srgbClr val="000000"/>
                      </a:solidFill>
                      <a:prstDash val="solid"/>
                      <a:round/>
                      <a:headEnd type="none" w="med" len="med"/>
                      <a:tailEnd type="none" w="med" len="med"/>
                    </a:lnB>
                  </a:tcPr>
                </a:tc>
                <a:tc>
                  <a:txBody>
                    <a:bodyPr/>
                    <a:lstStyle/>
                    <a:p>
                      <a:pPr algn="ctr">
                        <a:lnSpc>
                          <a:spcPct val="100000"/>
                        </a:lnSpc>
                        <a:spcBef>
                          <a:spcPts val="35"/>
                        </a:spcBef>
                      </a:pPr>
                      <a:r>
                        <a:rPr lang="en-US" altLang="ja-JP" sz="1000" dirty="0">
                          <a:latin typeface="Meiryo UI" panose="020B0604030504040204" pitchFamily="50" charset="-128"/>
                          <a:ea typeface="Meiryo UI" panose="020B0604030504040204" pitchFamily="50" charset="-128"/>
                          <a:cs typeface="Meiryo UI"/>
                        </a:rPr>
                        <a:t>HIV</a:t>
                      </a:r>
                      <a:endParaRPr sz="1000" dirty="0">
                        <a:latin typeface="Meiryo UI" panose="020B0604030504040204" pitchFamily="50" charset="-128"/>
                        <a:ea typeface="Meiryo UI" panose="020B0604030504040204" pitchFamily="50" charset="-128"/>
                        <a:cs typeface="Meiryo UI"/>
                      </a:endParaRPr>
                    </a:p>
                  </a:txBody>
                  <a:tcPr marL="0" marR="0" marT="4445"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solidFill>
                      <a:srgbClr val="FFFFFF"/>
                    </a:solidFill>
                  </a:tcPr>
                </a:tc>
                <a:tc>
                  <a:txBody>
                    <a:bodyPr/>
                    <a:lstStyle/>
                    <a:p>
                      <a:pPr marL="17145" marR="8890" algn="ctr">
                        <a:lnSpc>
                          <a:spcPct val="100000"/>
                        </a:lnSpc>
                        <a:spcBef>
                          <a:spcPts val="170"/>
                        </a:spcBef>
                      </a:pPr>
                      <a:r>
                        <a:rPr lang="ja-JP" altLang="en-US" sz="1050" dirty="0">
                          <a:latin typeface="Meiryo UI" panose="020B0604030504040204" pitchFamily="50" charset="-128"/>
                          <a:ea typeface="Meiryo UI" panose="020B0604030504040204" pitchFamily="50" charset="-128"/>
                          <a:cs typeface="Meiryo UI"/>
                        </a:rPr>
                        <a:t>鼻腔内投与</a:t>
                      </a:r>
                      <a:endParaRPr sz="1050" dirty="0">
                        <a:latin typeface="Meiryo UI" panose="020B0604030504040204" pitchFamily="50" charset="-128"/>
                        <a:ea typeface="Meiryo UI" panose="020B0604030504040204" pitchFamily="50" charset="-128"/>
                        <a:cs typeface="Meiryo UI"/>
                      </a:endParaRPr>
                    </a:p>
                  </a:txBody>
                  <a:tcPr marL="0" marR="0" marT="21590"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noFill/>
                  </a:tcPr>
                </a:tc>
                <a:tc>
                  <a:txBody>
                    <a:bodyPr/>
                    <a:lstStyle/>
                    <a:p>
                      <a:pPr algn="ctr">
                        <a:lnSpc>
                          <a:spcPct val="100000"/>
                        </a:lnSpc>
                      </a:pPr>
                      <a:r>
                        <a:rPr lang="en-US" altLang="ja-JP" sz="1000" dirty="0">
                          <a:latin typeface="Meiryo UI" panose="020B0604030504040204" pitchFamily="50" charset="-128"/>
                          <a:ea typeface="Meiryo UI" panose="020B0604030504040204" pitchFamily="50" charset="-128"/>
                          <a:cs typeface="Times New Roman"/>
                        </a:rPr>
                        <a:t>A006</a:t>
                      </a:r>
                      <a:endParaRPr sz="1000" dirty="0">
                        <a:latin typeface="Meiryo UI" panose="020B0604030504040204" pitchFamily="50" charset="-128"/>
                        <a:ea typeface="Meiryo UI" panose="020B0604030504040204" pitchFamily="50" charset="-128"/>
                        <a:cs typeface="Times New Roman"/>
                      </a:endParaRPr>
                    </a:p>
                  </a:txBody>
                  <a:tcPr marL="0" marR="0" marT="0"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a:solidFill>
                        <a:srgbClr val="000000"/>
                      </a:solidFill>
                      <a:prstDash val="solid"/>
                    </a:lnT>
                    <a:lnB w="3175" cap="flat" cmpd="sng" algn="ctr">
                      <a:solidFill>
                        <a:srgbClr val="000000"/>
                      </a:solidFill>
                      <a:prstDash val="solid"/>
                      <a:round/>
                      <a:headEnd type="none" w="med" len="med"/>
                      <a:tailEnd type="none" w="med" len="med"/>
                    </a:lnB>
                    <a:noFill/>
                  </a:tcPr>
                </a:tc>
                <a:tc>
                  <a:txBody>
                    <a:bodyPr/>
                    <a:lstStyle/>
                    <a:p>
                      <a:pPr algn="ctr">
                        <a:lnSpc>
                          <a:spcPct val="100000"/>
                        </a:lnSpc>
                      </a:pPr>
                      <a:endParaRPr sz="1000" dirty="0">
                        <a:latin typeface="Meiryo UI" panose="020B0604030504040204" pitchFamily="50" charset="-128"/>
                        <a:ea typeface="Meiryo UI" panose="020B0604030504040204" pitchFamily="50" charset="-128"/>
                        <a:cs typeface="Times New Roman"/>
                      </a:endParaRPr>
                    </a:p>
                  </a:txBody>
                  <a:tcPr marL="0" marR="0" marT="0"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a:solidFill>
                        <a:srgbClr val="000000"/>
                      </a:solidFill>
                      <a:prstDash val="solid"/>
                    </a:lnT>
                    <a:lnB w="3175" cap="flat" cmpd="sng" algn="ctr">
                      <a:solidFill>
                        <a:srgbClr val="000000"/>
                      </a:solidFill>
                      <a:prstDash val="solid"/>
                      <a:round/>
                      <a:headEnd type="none" w="med" len="med"/>
                      <a:tailEnd type="none" w="med" len="med"/>
                    </a:lnB>
                    <a:noFill/>
                  </a:tcPr>
                </a:tc>
                <a:tc>
                  <a:txBody>
                    <a:bodyPr/>
                    <a:lstStyle/>
                    <a:p>
                      <a:pPr marR="12065" algn="ctr">
                        <a:lnSpc>
                          <a:spcPct val="100000"/>
                        </a:lnSpc>
                        <a:spcBef>
                          <a:spcPts val="5"/>
                        </a:spcBef>
                      </a:pPr>
                      <a:endParaRPr sz="1050" dirty="0">
                        <a:latin typeface="Meiryo UI" panose="020B0604030504040204" pitchFamily="50" charset="-128"/>
                        <a:ea typeface="Meiryo UI" panose="020B0604030504040204" pitchFamily="50" charset="-128"/>
                        <a:cs typeface="Meiryo UI"/>
                      </a:endParaRPr>
                    </a:p>
                  </a:txBody>
                  <a:tcPr marL="0" marR="0" marT="635"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a:solidFill>
                        <a:srgbClr val="000000"/>
                      </a:solidFill>
                      <a:prstDash val="solid"/>
                    </a:lnT>
                    <a:lnB w="3175" cap="flat" cmpd="sng" algn="ctr">
                      <a:solidFill>
                        <a:srgbClr val="000000"/>
                      </a:solidFill>
                      <a:prstDash val="solid"/>
                      <a:round/>
                      <a:headEnd type="none" w="med" len="med"/>
                      <a:tailEnd type="none" w="med" len="med"/>
                    </a:lnB>
                    <a:noFill/>
                  </a:tcPr>
                </a:tc>
                <a:tc>
                  <a:txBody>
                    <a:bodyPr/>
                    <a:lstStyle/>
                    <a:p>
                      <a:pPr marR="85090" algn="ctr">
                        <a:lnSpc>
                          <a:spcPct val="100000"/>
                        </a:lnSpc>
                      </a:pPr>
                      <a:endParaRPr sz="1000" dirty="0">
                        <a:latin typeface="Meiryo UI" panose="020B0604030504040204" pitchFamily="50" charset="-128"/>
                        <a:ea typeface="Meiryo UI" panose="020B0604030504040204" pitchFamily="50" charset="-128"/>
                        <a:cs typeface="Times New Roman"/>
                      </a:endParaRPr>
                    </a:p>
                  </a:txBody>
                  <a:tcPr marL="0" marR="0" marT="0"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a:solidFill>
                        <a:srgbClr val="000000"/>
                      </a:solidFill>
                      <a:prstDash val="solid"/>
                    </a:lnT>
                    <a:lnB w="3175" cap="flat" cmpd="sng" algn="ctr">
                      <a:solidFill>
                        <a:srgbClr val="000000"/>
                      </a:solidFill>
                      <a:prstDash val="solid"/>
                      <a:round/>
                      <a:headEnd type="none" w="med" len="med"/>
                      <a:tailEnd type="none" w="med" len="med"/>
                    </a:lnB>
                    <a:noFill/>
                  </a:tcPr>
                </a:tc>
                <a:tc>
                  <a:txBody>
                    <a:bodyPr/>
                    <a:lstStyle/>
                    <a:p>
                      <a:pPr algn="ctr"/>
                      <a:endParaRPr sz="1050" dirty="0">
                        <a:latin typeface="Meiryo UI" panose="020B0604030504040204" pitchFamily="50" charset="-128"/>
                        <a:ea typeface="Meiryo UI" panose="020B0604030504040204" pitchFamily="50" charset="-128"/>
                        <a:cs typeface="Meiryo UI"/>
                      </a:endParaRPr>
                    </a:p>
                  </a:txBody>
                  <a:tcPr marL="0" marR="0" marT="3175"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a:solidFill>
                        <a:srgbClr val="000000"/>
                      </a:solidFill>
                      <a:prstDash val="solid"/>
                    </a:lnT>
                    <a:lnB w="3175" cap="flat" cmpd="sng" algn="ctr">
                      <a:solidFill>
                        <a:srgbClr val="000000"/>
                      </a:solidFill>
                      <a:prstDash val="solid"/>
                      <a:round/>
                      <a:headEnd type="none" w="med" len="med"/>
                      <a:tailEnd type="none" w="med" len="med"/>
                    </a:lnB>
                    <a:noFill/>
                  </a:tcPr>
                </a:tc>
                <a:tc>
                  <a:txBody>
                    <a:bodyPr/>
                    <a:lstStyle/>
                    <a:p>
                      <a:pPr marR="130810" algn="ctr">
                        <a:lnSpc>
                          <a:spcPct val="100000"/>
                        </a:lnSpc>
                        <a:spcBef>
                          <a:spcPts val="25"/>
                        </a:spcBef>
                      </a:pPr>
                      <a:endParaRPr sz="1050" dirty="0">
                        <a:latin typeface="Meiryo UI" panose="020B0604030504040204" pitchFamily="50" charset="-128"/>
                        <a:ea typeface="Meiryo UI" panose="020B0604030504040204" pitchFamily="50" charset="-128"/>
                        <a:cs typeface="Meiryo UI"/>
                      </a:endParaRPr>
                    </a:p>
                  </a:txBody>
                  <a:tcPr marL="0" marR="0" marT="3175"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a:solidFill>
                        <a:srgbClr val="000000"/>
                      </a:solidFill>
                      <a:prstDash val="solid"/>
                    </a:lnT>
                    <a:lnB w="3175" cap="flat" cmpd="sng" algn="ctr">
                      <a:solidFill>
                        <a:srgbClr val="000000"/>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25"/>
                        </a:spcBef>
                        <a:spcAft>
                          <a:spcPts val="0"/>
                        </a:spcAft>
                        <a:buClrTx/>
                        <a:buSzTx/>
                        <a:buFontTx/>
                        <a:buNone/>
                        <a:tabLst/>
                        <a:defRPr/>
                      </a:pPr>
                      <a:r>
                        <a:rPr kumimoji="1" lang="en-US" altLang="ja-JP" sz="1050" b="0" i="0" kern="1200" dirty="0" err="1">
                          <a:solidFill>
                            <a:schemeClr val="tx1"/>
                          </a:solidFill>
                          <a:effectLst/>
                          <a:latin typeface="Meiryo UI" panose="020B0604030504040204" pitchFamily="50" charset="-128"/>
                          <a:ea typeface="Meiryo UI" panose="020B0604030504040204" pitchFamily="50" charset="-128"/>
                          <a:cs typeface="+mn-cs"/>
                        </a:rPr>
                        <a:t>NoseVAx</a:t>
                      </a:r>
                      <a:endParaRPr sz="600" dirty="0">
                        <a:latin typeface="Meiryo UI" panose="020B0604030504040204" pitchFamily="50" charset="-128"/>
                        <a:ea typeface="Meiryo UI" panose="020B0604030504040204" pitchFamily="50" charset="-128"/>
                        <a:cs typeface="Meiryo UI"/>
                      </a:endParaRPr>
                    </a:p>
                  </a:txBody>
                  <a:tcPr marL="0" marR="0" marT="3175" marB="0" anchor="ctr">
                    <a:lnL w="3175" cap="flat" cmpd="sng" algn="ctr">
                      <a:solidFill>
                        <a:srgbClr val="000000"/>
                      </a:solidFill>
                      <a:prstDash val="solid"/>
                      <a:round/>
                      <a:headEnd type="none" w="med" len="med"/>
                      <a:tailEnd type="none" w="med" len="med"/>
                    </a:lnL>
                    <a:lnR w="3175">
                      <a:solidFill>
                        <a:srgbClr val="000000"/>
                      </a:solidFill>
                      <a:prstDash val="solid"/>
                    </a:lnR>
                    <a:lnT w="3175">
                      <a:solidFill>
                        <a:srgbClr val="000000"/>
                      </a:solidFill>
                      <a:prstDash val="solid"/>
                    </a:lnT>
                    <a:lnB w="317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917815016"/>
                  </a:ext>
                </a:extLst>
              </a:tr>
              <a:tr h="468033">
                <a:tc>
                  <a:txBody>
                    <a:bodyPr/>
                    <a:lstStyle/>
                    <a:p>
                      <a:pPr marL="0" marR="0" lvl="0" indent="0" algn="ctr" defTabSz="914400" rtl="0" eaLnBrk="1" fontAlgn="auto" latinLnBrk="0" hangingPunct="1">
                        <a:lnSpc>
                          <a:spcPct val="100000"/>
                        </a:lnSpc>
                        <a:spcBef>
                          <a:spcPts val="15"/>
                        </a:spcBef>
                        <a:spcAft>
                          <a:spcPts val="0"/>
                        </a:spcAft>
                        <a:buClrTx/>
                        <a:buSzTx/>
                        <a:buFontTx/>
                        <a:buNone/>
                        <a:tabLst/>
                        <a:defRPr/>
                      </a:pPr>
                      <a:r>
                        <a:rPr lang="en-US" sz="1050" dirty="0" err="1">
                          <a:latin typeface="Meiryo UI" panose="020B0604030504040204" pitchFamily="50" charset="-128"/>
                          <a:ea typeface="Meiryo UI" panose="020B0604030504040204" pitchFamily="50" charset="-128"/>
                          <a:cs typeface="Meiryo UI"/>
                        </a:rPr>
                        <a:t>Boehringer</a:t>
                      </a:r>
                      <a:r>
                        <a:rPr lang="en-US" sz="1050" baseline="0" dirty="0">
                          <a:latin typeface="Meiryo UI" panose="020B0604030504040204" pitchFamily="50" charset="-128"/>
                          <a:ea typeface="Meiryo UI" panose="020B0604030504040204" pitchFamily="50" charset="-128"/>
                          <a:cs typeface="Meiryo UI"/>
                        </a:rPr>
                        <a:t> </a:t>
                      </a:r>
                      <a:r>
                        <a:rPr lang="en-US" sz="1050" baseline="0" dirty="0" err="1">
                          <a:latin typeface="Meiryo UI" panose="020B0604030504040204" pitchFamily="50" charset="-128"/>
                          <a:ea typeface="Meiryo UI" panose="020B0604030504040204" pitchFamily="50" charset="-128"/>
                          <a:cs typeface="Meiryo UI"/>
                        </a:rPr>
                        <a:t>Ingelheim</a:t>
                      </a:r>
                      <a:endParaRPr sz="1050" dirty="0">
                        <a:latin typeface="Meiryo UI" panose="020B0604030504040204" pitchFamily="50" charset="-128"/>
                        <a:ea typeface="Meiryo UI" panose="020B0604030504040204" pitchFamily="50" charset="-128"/>
                        <a:cs typeface="Meiryo UI"/>
                      </a:endParaRPr>
                    </a:p>
                  </a:txBody>
                  <a:tcPr marL="0" marR="0" marT="1905" marB="0" anchor="ctr">
                    <a:lnL w="3175">
                      <a:solidFill>
                        <a:srgbClr val="000000"/>
                      </a:solidFill>
                      <a:prstDash val="solid"/>
                    </a:lnL>
                    <a:lnR w="3175"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tcPr>
                </a:tc>
                <a:tc>
                  <a:txBody>
                    <a:bodyPr/>
                    <a:lstStyle/>
                    <a:p>
                      <a:pPr algn="ctr">
                        <a:lnSpc>
                          <a:spcPct val="100000"/>
                        </a:lnSpc>
                        <a:spcBef>
                          <a:spcPts val="35"/>
                        </a:spcBef>
                      </a:pPr>
                      <a:r>
                        <a:rPr lang="ja-JP" altLang="en-US" sz="1000" dirty="0">
                          <a:latin typeface="Meiryo UI" panose="020B0604030504040204" pitchFamily="50" charset="-128"/>
                          <a:ea typeface="Meiryo UI" panose="020B0604030504040204" pitchFamily="50" charset="-128"/>
                          <a:cs typeface="Meiryo UI"/>
                        </a:rPr>
                        <a:t>慢性心不全</a:t>
                      </a:r>
                      <a:endParaRPr lang="en-US" altLang="ja-JP" sz="1000" dirty="0">
                        <a:latin typeface="Meiryo UI" panose="020B0604030504040204" pitchFamily="50" charset="-128"/>
                        <a:ea typeface="Meiryo UI" panose="020B0604030504040204" pitchFamily="50" charset="-128"/>
                        <a:cs typeface="Meiryo UI"/>
                      </a:endParaRPr>
                    </a:p>
                    <a:p>
                      <a:pPr algn="ctr">
                        <a:lnSpc>
                          <a:spcPct val="100000"/>
                        </a:lnSpc>
                        <a:spcBef>
                          <a:spcPts val="35"/>
                        </a:spcBef>
                      </a:pPr>
                      <a:r>
                        <a:rPr lang="ja-JP" altLang="en-US" sz="1000" dirty="0">
                          <a:latin typeface="Meiryo UI" panose="020B0604030504040204" pitchFamily="50" charset="-128"/>
                          <a:ea typeface="Meiryo UI" panose="020B0604030504040204" pitchFamily="50" charset="-128"/>
                          <a:cs typeface="Meiryo UI"/>
                        </a:rPr>
                        <a:t>慢性腎不全</a:t>
                      </a:r>
                      <a:endParaRPr sz="1000" dirty="0">
                        <a:latin typeface="Meiryo UI" panose="020B0604030504040204" pitchFamily="50" charset="-128"/>
                        <a:ea typeface="Meiryo UI" panose="020B0604030504040204" pitchFamily="50" charset="-128"/>
                        <a:cs typeface="Meiryo UI"/>
                      </a:endParaRPr>
                    </a:p>
                  </a:txBody>
                  <a:tcPr marL="0" marR="0" marT="4445"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solidFill>
                      <a:srgbClr val="FFFFFF"/>
                    </a:solidFill>
                  </a:tcPr>
                </a:tc>
                <a:tc>
                  <a:txBody>
                    <a:bodyPr/>
                    <a:lstStyle/>
                    <a:p>
                      <a:pPr marL="17145" marR="8890" algn="ctr">
                        <a:lnSpc>
                          <a:spcPct val="100000"/>
                        </a:lnSpc>
                        <a:spcBef>
                          <a:spcPts val="170"/>
                        </a:spcBef>
                      </a:pPr>
                      <a:r>
                        <a:rPr lang="ja-JP" altLang="en-US" sz="1050" dirty="0">
                          <a:latin typeface="Meiryo UI" panose="020B0604030504040204" pitchFamily="50" charset="-128"/>
                          <a:ea typeface="Meiryo UI" panose="020B0604030504040204" pitchFamily="50" charset="-128"/>
                          <a:cs typeface="Meiryo UI"/>
                        </a:rPr>
                        <a:t>皮内投与</a:t>
                      </a:r>
                      <a:endParaRPr sz="1050" dirty="0">
                        <a:latin typeface="Meiryo UI" panose="020B0604030504040204" pitchFamily="50" charset="-128"/>
                        <a:ea typeface="Meiryo UI" panose="020B0604030504040204" pitchFamily="50" charset="-128"/>
                        <a:cs typeface="Meiryo UI"/>
                      </a:endParaRPr>
                    </a:p>
                  </a:txBody>
                  <a:tcPr marL="0" marR="0" marT="21590"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noFill/>
                  </a:tcPr>
                </a:tc>
                <a:tc>
                  <a:txBody>
                    <a:bodyPr/>
                    <a:lstStyle/>
                    <a:p>
                      <a:pPr algn="ctr">
                        <a:lnSpc>
                          <a:spcPct val="100000"/>
                        </a:lnSpc>
                      </a:pPr>
                      <a:r>
                        <a:rPr lang="en-US" altLang="ja-JP" sz="1000" dirty="0">
                          <a:latin typeface="Meiryo UI" panose="020B0604030504040204" pitchFamily="50" charset="-128"/>
                          <a:ea typeface="Meiryo UI" panose="020B0604030504040204" pitchFamily="50" charset="-128"/>
                          <a:cs typeface="Times New Roman"/>
                        </a:rPr>
                        <a:t>BI10773</a:t>
                      </a:r>
                      <a:endParaRPr sz="1000" dirty="0">
                        <a:latin typeface="Meiryo UI" panose="020B0604030504040204" pitchFamily="50" charset="-128"/>
                        <a:ea typeface="Meiryo UI" panose="020B0604030504040204" pitchFamily="50" charset="-128"/>
                        <a:cs typeface="Times New Roman"/>
                      </a:endParaRPr>
                    </a:p>
                  </a:txBody>
                  <a:tcPr marL="0" marR="0" marT="0"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noFill/>
                  </a:tcPr>
                </a:tc>
                <a:tc>
                  <a:txBody>
                    <a:bodyPr/>
                    <a:lstStyle/>
                    <a:p>
                      <a:pPr algn="ctr">
                        <a:lnSpc>
                          <a:spcPct val="100000"/>
                        </a:lnSpc>
                      </a:pPr>
                      <a:endParaRPr sz="1000" dirty="0">
                        <a:latin typeface="Meiryo UI" panose="020B0604030504040204" pitchFamily="50" charset="-128"/>
                        <a:ea typeface="Meiryo UI" panose="020B0604030504040204" pitchFamily="50" charset="-128"/>
                        <a:cs typeface="Times New Roman"/>
                      </a:endParaRPr>
                    </a:p>
                  </a:txBody>
                  <a:tcPr marL="0" marR="0" marT="0"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noFill/>
                  </a:tcPr>
                </a:tc>
                <a:tc>
                  <a:txBody>
                    <a:bodyPr/>
                    <a:lstStyle/>
                    <a:p>
                      <a:pPr marR="12065" algn="ctr">
                        <a:lnSpc>
                          <a:spcPct val="100000"/>
                        </a:lnSpc>
                        <a:spcBef>
                          <a:spcPts val="5"/>
                        </a:spcBef>
                      </a:pPr>
                      <a:endParaRPr sz="1050" dirty="0">
                        <a:latin typeface="Meiryo UI" panose="020B0604030504040204" pitchFamily="50" charset="-128"/>
                        <a:ea typeface="Meiryo UI" panose="020B0604030504040204" pitchFamily="50" charset="-128"/>
                        <a:cs typeface="Meiryo UI"/>
                      </a:endParaRPr>
                    </a:p>
                  </a:txBody>
                  <a:tcPr marL="0" marR="0" marT="635"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noFill/>
                  </a:tcPr>
                </a:tc>
                <a:tc>
                  <a:txBody>
                    <a:bodyPr/>
                    <a:lstStyle/>
                    <a:p>
                      <a:pPr marR="85090" algn="ctr">
                        <a:lnSpc>
                          <a:spcPct val="100000"/>
                        </a:lnSpc>
                      </a:pPr>
                      <a:endParaRPr sz="1000" dirty="0">
                        <a:latin typeface="Meiryo UI" panose="020B0604030504040204" pitchFamily="50" charset="-128"/>
                        <a:ea typeface="Meiryo UI" panose="020B0604030504040204" pitchFamily="50" charset="-128"/>
                        <a:cs typeface="Times New Roman"/>
                      </a:endParaRPr>
                    </a:p>
                  </a:txBody>
                  <a:tcPr marL="0" marR="0" marT="0"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noFill/>
                  </a:tcPr>
                </a:tc>
                <a:tc>
                  <a:txBody>
                    <a:bodyPr/>
                    <a:lstStyle/>
                    <a:p>
                      <a:pPr algn="ctr"/>
                      <a:endParaRPr sz="1050" dirty="0">
                        <a:latin typeface="Meiryo UI" panose="020B0604030504040204" pitchFamily="50" charset="-128"/>
                        <a:ea typeface="Meiryo UI" panose="020B0604030504040204" pitchFamily="50" charset="-128"/>
                        <a:cs typeface="Meiryo UI"/>
                      </a:endParaRPr>
                    </a:p>
                  </a:txBody>
                  <a:tcPr marL="0" marR="0" marT="3175"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noFill/>
                  </a:tcPr>
                </a:tc>
                <a:tc>
                  <a:txBody>
                    <a:bodyPr/>
                    <a:lstStyle/>
                    <a:p>
                      <a:pPr marR="130810" algn="ctr">
                        <a:lnSpc>
                          <a:spcPct val="100000"/>
                        </a:lnSpc>
                        <a:spcBef>
                          <a:spcPts val="25"/>
                        </a:spcBef>
                      </a:pPr>
                      <a:endParaRPr sz="1050" dirty="0">
                        <a:latin typeface="Meiryo UI" panose="020B0604030504040204" pitchFamily="50" charset="-128"/>
                        <a:ea typeface="Meiryo UI" panose="020B0604030504040204" pitchFamily="50" charset="-128"/>
                        <a:cs typeface="Meiryo UI"/>
                      </a:endParaRPr>
                    </a:p>
                  </a:txBody>
                  <a:tcPr marL="0" marR="0" marT="3175"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noFill/>
                  </a:tcPr>
                </a:tc>
                <a:tc>
                  <a:txBody>
                    <a:bodyPr/>
                    <a:lstStyle/>
                    <a:p>
                      <a:pPr algn="ctr">
                        <a:lnSpc>
                          <a:spcPct val="100000"/>
                        </a:lnSpc>
                        <a:spcBef>
                          <a:spcPts val="25"/>
                        </a:spcBef>
                      </a:pPr>
                      <a:r>
                        <a:rPr lang="en-US" sz="1050" dirty="0">
                          <a:latin typeface="Meiryo UI" panose="020B0604030504040204" pitchFamily="50" charset="-128"/>
                          <a:ea typeface="Meiryo UI" panose="020B0604030504040204" pitchFamily="50" charset="-128"/>
                          <a:cs typeface="Meiryo UI"/>
                        </a:rPr>
                        <a:t>Inhibition of sodium glucose cotransporter2</a:t>
                      </a:r>
                      <a:endParaRPr sz="1050" dirty="0">
                        <a:latin typeface="Meiryo UI" panose="020B0604030504040204" pitchFamily="50" charset="-128"/>
                        <a:ea typeface="Meiryo UI" panose="020B0604030504040204" pitchFamily="50" charset="-128"/>
                        <a:cs typeface="Meiryo UI"/>
                      </a:endParaRPr>
                    </a:p>
                  </a:txBody>
                  <a:tcPr marL="0" marR="0" marT="3175" marB="0" anchor="ctr">
                    <a:lnL w="3175" cap="flat" cmpd="sng" algn="ctr">
                      <a:solidFill>
                        <a:srgbClr val="000000"/>
                      </a:solidFill>
                      <a:prstDash val="solid"/>
                      <a:round/>
                      <a:headEnd type="none" w="med" len="med"/>
                      <a:tailEnd type="none" w="med" len="med"/>
                    </a:lnL>
                    <a:lnR w="3175">
                      <a:solidFill>
                        <a:srgbClr val="000000"/>
                      </a:solidFill>
                      <a:prstDash val="soli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924349354"/>
                  </a:ext>
                </a:extLst>
              </a:tr>
              <a:tr h="468033">
                <a:tc rowSpan="4">
                  <a:txBody>
                    <a:bodyPr/>
                    <a:lstStyle/>
                    <a:p>
                      <a:pPr marL="0" marR="0" lvl="0" indent="0" algn="ctr" defTabSz="914400" rtl="0" eaLnBrk="1" fontAlgn="auto" latinLnBrk="0" hangingPunct="1">
                        <a:lnSpc>
                          <a:spcPct val="100000"/>
                        </a:lnSpc>
                        <a:spcBef>
                          <a:spcPts val="15"/>
                        </a:spcBef>
                        <a:spcAft>
                          <a:spcPts val="0"/>
                        </a:spcAft>
                        <a:buClrTx/>
                        <a:buSzTx/>
                        <a:buFontTx/>
                        <a:buNone/>
                        <a:tabLst/>
                        <a:defRPr/>
                      </a:pPr>
                      <a:r>
                        <a:rPr lang="en-US" altLang="ja-JP" sz="1050" dirty="0" err="1">
                          <a:latin typeface="Meiryo UI" panose="020B0604030504040204" pitchFamily="50" charset="-128"/>
                          <a:ea typeface="Meiryo UI" panose="020B0604030504040204" pitchFamily="50" charset="-128"/>
                          <a:cs typeface="Meiryo UI"/>
                        </a:rPr>
                        <a:t>Moderna</a:t>
                      </a:r>
                      <a:endParaRPr sz="1050" dirty="0">
                        <a:latin typeface="Meiryo UI" panose="020B0604030504040204" pitchFamily="50" charset="-128"/>
                        <a:ea typeface="Meiryo UI" panose="020B0604030504040204" pitchFamily="50" charset="-128"/>
                        <a:cs typeface="Meiryo UI"/>
                      </a:endParaRPr>
                    </a:p>
                  </a:txBody>
                  <a:tcPr marL="0" marR="0" marT="1905" marB="0" anchor="ctr">
                    <a:lnL w="3175">
                      <a:solidFill>
                        <a:srgbClr val="000000"/>
                      </a:solidFill>
                      <a:prstDash val="solid"/>
                    </a:lnL>
                    <a:lnR w="3175" cap="flat" cmpd="sng" algn="ctr">
                      <a:solidFill>
                        <a:srgbClr val="000000"/>
                      </a:solidFill>
                      <a:prstDash val="solid"/>
                      <a:round/>
                      <a:headEnd type="none" w="med" len="med"/>
                      <a:tailEnd type="none" w="med" len="med"/>
                    </a:lnR>
                    <a:lnT w="3175">
                      <a:solidFill>
                        <a:srgbClr val="000000"/>
                      </a:solidFill>
                      <a:prstDash val="solid"/>
                    </a:lnT>
                    <a:lnB w="3175" cap="flat" cmpd="sng" algn="ctr">
                      <a:solidFill>
                        <a:srgbClr val="000000"/>
                      </a:solidFill>
                      <a:prstDash val="solid"/>
                      <a:round/>
                      <a:headEnd type="none" w="med" len="med"/>
                      <a:tailEnd type="none" w="med" len="med"/>
                    </a:lnB>
                  </a:tcPr>
                </a:tc>
                <a:tc>
                  <a:txBody>
                    <a:bodyPr/>
                    <a:lstStyle/>
                    <a:p>
                      <a:pPr algn="ctr">
                        <a:lnSpc>
                          <a:spcPct val="100000"/>
                        </a:lnSpc>
                        <a:spcBef>
                          <a:spcPts val="35"/>
                        </a:spcBef>
                      </a:pPr>
                      <a:r>
                        <a:rPr lang="ja-JP" altLang="en-US" sz="1000" dirty="0">
                          <a:latin typeface="Meiryo UI" panose="020B0604030504040204" pitchFamily="50" charset="-128"/>
                          <a:ea typeface="Meiryo UI" panose="020B0604030504040204" pitchFamily="50" charset="-128"/>
                          <a:cs typeface="Meiryo UI"/>
                        </a:rPr>
                        <a:t>サイトメガロウイルス</a:t>
                      </a:r>
                      <a:endParaRPr lang="en-US" altLang="ja-JP" sz="1000" dirty="0">
                        <a:latin typeface="Meiryo UI" panose="020B0604030504040204" pitchFamily="50" charset="-128"/>
                        <a:ea typeface="Meiryo UI" panose="020B0604030504040204" pitchFamily="50" charset="-128"/>
                        <a:cs typeface="Meiryo UI"/>
                      </a:endParaRPr>
                    </a:p>
                    <a:p>
                      <a:pPr algn="ctr">
                        <a:lnSpc>
                          <a:spcPct val="100000"/>
                        </a:lnSpc>
                        <a:spcBef>
                          <a:spcPts val="35"/>
                        </a:spcBef>
                      </a:pPr>
                      <a:r>
                        <a:rPr lang="ja-JP" altLang="en-US" sz="1000" dirty="0">
                          <a:latin typeface="Meiryo UI" panose="020B0604030504040204" pitchFamily="50" charset="-128"/>
                          <a:ea typeface="Meiryo UI" panose="020B0604030504040204" pitchFamily="50" charset="-128"/>
                          <a:cs typeface="Meiryo UI"/>
                        </a:rPr>
                        <a:t>感染症</a:t>
                      </a:r>
                      <a:endParaRPr sz="1000" dirty="0">
                        <a:latin typeface="Meiryo UI" panose="020B0604030504040204" pitchFamily="50" charset="-128"/>
                        <a:ea typeface="Meiryo UI" panose="020B0604030504040204" pitchFamily="50" charset="-128"/>
                        <a:cs typeface="Meiryo UI"/>
                      </a:endParaRPr>
                    </a:p>
                  </a:txBody>
                  <a:tcPr marL="0" marR="0" marT="4445"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solidFill>
                      <a:srgbClr val="FFFFFF"/>
                    </a:solidFill>
                  </a:tcPr>
                </a:tc>
                <a:tc>
                  <a:txBody>
                    <a:bodyPr/>
                    <a:lstStyle/>
                    <a:p>
                      <a:pPr marL="17145" marR="8890" algn="ctr">
                        <a:lnSpc>
                          <a:spcPct val="100000"/>
                        </a:lnSpc>
                        <a:spcBef>
                          <a:spcPts val="170"/>
                        </a:spcBef>
                      </a:pPr>
                      <a:r>
                        <a:rPr lang="ja-JP" altLang="en-US" sz="1050" dirty="0">
                          <a:latin typeface="Meiryo UI" panose="020B0604030504040204" pitchFamily="50" charset="-128"/>
                          <a:ea typeface="Meiryo UI" panose="020B0604030504040204" pitchFamily="50" charset="-128"/>
                          <a:cs typeface="Meiryo UI"/>
                        </a:rPr>
                        <a:t>筋注</a:t>
                      </a:r>
                      <a:endParaRPr lang="en-US" altLang="ja-JP" sz="1050" dirty="0">
                        <a:latin typeface="Meiryo UI" panose="020B0604030504040204" pitchFamily="50" charset="-128"/>
                        <a:ea typeface="Meiryo UI" panose="020B0604030504040204" pitchFamily="50" charset="-128"/>
                        <a:cs typeface="Meiryo UI"/>
                      </a:endParaRPr>
                    </a:p>
                    <a:p>
                      <a:pPr marL="17145" marR="8890" algn="ctr">
                        <a:lnSpc>
                          <a:spcPct val="100000"/>
                        </a:lnSpc>
                        <a:spcBef>
                          <a:spcPts val="170"/>
                        </a:spcBef>
                      </a:pPr>
                      <a:r>
                        <a:rPr lang="ja-JP" altLang="en-US" sz="1050" dirty="0">
                          <a:latin typeface="Meiryo UI" panose="020B0604030504040204" pitchFamily="50" charset="-128"/>
                          <a:ea typeface="Meiryo UI" panose="020B0604030504040204" pitchFamily="50" charset="-128"/>
                          <a:cs typeface="Meiryo UI"/>
                        </a:rPr>
                        <a:t>皮内投与</a:t>
                      </a:r>
                      <a:endParaRPr sz="1050" dirty="0">
                        <a:latin typeface="Meiryo UI" panose="020B0604030504040204" pitchFamily="50" charset="-128"/>
                        <a:ea typeface="Meiryo UI" panose="020B0604030504040204" pitchFamily="50" charset="-128"/>
                        <a:cs typeface="Meiryo UI"/>
                      </a:endParaRPr>
                    </a:p>
                  </a:txBody>
                  <a:tcPr marL="0" marR="0" marT="21590"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noFill/>
                  </a:tcPr>
                </a:tc>
                <a:tc>
                  <a:txBody>
                    <a:bodyPr/>
                    <a:lstStyle/>
                    <a:p>
                      <a:pPr algn="ctr">
                        <a:lnSpc>
                          <a:spcPct val="100000"/>
                        </a:lnSpc>
                      </a:pPr>
                      <a:r>
                        <a:rPr lang="en-US" sz="1000" dirty="0">
                          <a:latin typeface="Meiryo UI" panose="020B0604030504040204" pitchFamily="50" charset="-128"/>
                          <a:ea typeface="Meiryo UI" panose="020B0604030504040204" pitchFamily="50" charset="-128"/>
                          <a:cs typeface="Times New Roman"/>
                        </a:rPr>
                        <a:t>mRNA-1647</a:t>
                      </a:r>
                      <a:endParaRPr sz="1000" dirty="0">
                        <a:latin typeface="Meiryo UI" panose="020B0604030504040204" pitchFamily="50" charset="-128"/>
                        <a:ea typeface="Meiryo UI" panose="020B0604030504040204" pitchFamily="50" charset="-128"/>
                        <a:cs typeface="Times New Roman"/>
                      </a:endParaRPr>
                    </a:p>
                  </a:txBody>
                  <a:tcPr marL="0" marR="0" marT="0"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a:solidFill>
                        <a:srgbClr val="000000"/>
                      </a:solidFill>
                      <a:prstDash val="solid"/>
                    </a:lnT>
                    <a:lnB w="3175" cap="flat" cmpd="sng" algn="ctr">
                      <a:solidFill>
                        <a:srgbClr val="000000"/>
                      </a:solidFill>
                      <a:prstDash val="solid"/>
                      <a:round/>
                      <a:headEnd type="none" w="med" len="med"/>
                      <a:tailEnd type="none" w="med" len="med"/>
                    </a:lnB>
                    <a:noFill/>
                  </a:tcPr>
                </a:tc>
                <a:tc>
                  <a:txBody>
                    <a:bodyPr/>
                    <a:lstStyle/>
                    <a:p>
                      <a:pPr algn="ctr">
                        <a:lnSpc>
                          <a:spcPct val="100000"/>
                        </a:lnSpc>
                      </a:pPr>
                      <a:endParaRPr sz="1000" dirty="0">
                        <a:latin typeface="Meiryo UI" panose="020B0604030504040204" pitchFamily="50" charset="-128"/>
                        <a:ea typeface="Meiryo UI" panose="020B0604030504040204" pitchFamily="50" charset="-128"/>
                        <a:cs typeface="Times New Roman"/>
                      </a:endParaRPr>
                    </a:p>
                  </a:txBody>
                  <a:tcPr marL="0" marR="0" marT="0"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a:solidFill>
                        <a:srgbClr val="000000"/>
                      </a:solidFill>
                      <a:prstDash val="solid"/>
                    </a:lnT>
                    <a:lnB w="3175" cap="flat" cmpd="sng" algn="ctr">
                      <a:solidFill>
                        <a:srgbClr val="000000"/>
                      </a:solidFill>
                      <a:prstDash val="solid"/>
                      <a:round/>
                      <a:headEnd type="none" w="med" len="med"/>
                      <a:tailEnd type="none" w="med" len="med"/>
                    </a:lnB>
                    <a:noFill/>
                  </a:tcPr>
                </a:tc>
                <a:tc>
                  <a:txBody>
                    <a:bodyPr/>
                    <a:lstStyle/>
                    <a:p>
                      <a:pPr marR="12065" algn="ctr">
                        <a:lnSpc>
                          <a:spcPct val="100000"/>
                        </a:lnSpc>
                        <a:spcBef>
                          <a:spcPts val="5"/>
                        </a:spcBef>
                      </a:pPr>
                      <a:endParaRPr sz="1050" dirty="0">
                        <a:latin typeface="Meiryo UI" panose="020B0604030504040204" pitchFamily="50" charset="-128"/>
                        <a:ea typeface="Meiryo UI" panose="020B0604030504040204" pitchFamily="50" charset="-128"/>
                        <a:cs typeface="Meiryo UI"/>
                      </a:endParaRPr>
                    </a:p>
                  </a:txBody>
                  <a:tcPr marL="0" marR="0" marT="635"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a:solidFill>
                        <a:srgbClr val="000000"/>
                      </a:solidFill>
                      <a:prstDash val="solid"/>
                    </a:lnT>
                    <a:lnB w="3175" cap="flat" cmpd="sng" algn="ctr">
                      <a:solidFill>
                        <a:srgbClr val="000000"/>
                      </a:solidFill>
                      <a:prstDash val="solid"/>
                      <a:round/>
                      <a:headEnd type="none" w="med" len="med"/>
                      <a:tailEnd type="none" w="med" len="med"/>
                    </a:lnB>
                    <a:noFill/>
                  </a:tcPr>
                </a:tc>
                <a:tc>
                  <a:txBody>
                    <a:bodyPr/>
                    <a:lstStyle/>
                    <a:p>
                      <a:pPr marR="85090" algn="ctr">
                        <a:lnSpc>
                          <a:spcPct val="100000"/>
                        </a:lnSpc>
                      </a:pPr>
                      <a:endParaRPr sz="1000" dirty="0">
                        <a:latin typeface="Meiryo UI" panose="020B0604030504040204" pitchFamily="50" charset="-128"/>
                        <a:ea typeface="Meiryo UI" panose="020B0604030504040204" pitchFamily="50" charset="-128"/>
                        <a:cs typeface="Times New Roman"/>
                      </a:endParaRPr>
                    </a:p>
                  </a:txBody>
                  <a:tcPr marL="0" marR="0" marT="0"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a:solidFill>
                        <a:srgbClr val="000000"/>
                      </a:solidFill>
                      <a:prstDash val="solid"/>
                    </a:lnT>
                    <a:lnB w="3175" cap="flat" cmpd="sng" algn="ctr">
                      <a:solidFill>
                        <a:srgbClr val="000000"/>
                      </a:solidFill>
                      <a:prstDash val="solid"/>
                      <a:round/>
                      <a:headEnd type="none" w="med" len="med"/>
                      <a:tailEnd type="none" w="med" len="med"/>
                    </a:lnB>
                    <a:noFill/>
                  </a:tcPr>
                </a:tc>
                <a:tc>
                  <a:txBody>
                    <a:bodyPr/>
                    <a:lstStyle/>
                    <a:p>
                      <a:pPr algn="ctr"/>
                      <a:endParaRPr sz="1050" dirty="0">
                        <a:latin typeface="Meiryo UI" panose="020B0604030504040204" pitchFamily="50" charset="-128"/>
                        <a:ea typeface="Meiryo UI" panose="020B0604030504040204" pitchFamily="50" charset="-128"/>
                        <a:cs typeface="Meiryo UI"/>
                      </a:endParaRPr>
                    </a:p>
                  </a:txBody>
                  <a:tcPr marL="0" marR="0" marT="3175"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a:solidFill>
                        <a:srgbClr val="000000"/>
                      </a:solidFill>
                      <a:prstDash val="solid"/>
                    </a:lnT>
                    <a:lnB w="3175" cap="flat" cmpd="sng" algn="ctr">
                      <a:solidFill>
                        <a:srgbClr val="000000"/>
                      </a:solidFill>
                      <a:prstDash val="solid"/>
                      <a:round/>
                      <a:headEnd type="none" w="med" len="med"/>
                      <a:tailEnd type="none" w="med" len="med"/>
                    </a:lnB>
                    <a:noFill/>
                  </a:tcPr>
                </a:tc>
                <a:tc>
                  <a:txBody>
                    <a:bodyPr/>
                    <a:lstStyle/>
                    <a:p>
                      <a:pPr marR="130810" algn="ctr">
                        <a:lnSpc>
                          <a:spcPct val="100000"/>
                        </a:lnSpc>
                        <a:spcBef>
                          <a:spcPts val="25"/>
                        </a:spcBef>
                      </a:pPr>
                      <a:endParaRPr sz="1050" dirty="0">
                        <a:latin typeface="Meiryo UI" panose="020B0604030504040204" pitchFamily="50" charset="-128"/>
                        <a:ea typeface="Meiryo UI" panose="020B0604030504040204" pitchFamily="50" charset="-128"/>
                        <a:cs typeface="Meiryo UI"/>
                      </a:endParaRPr>
                    </a:p>
                  </a:txBody>
                  <a:tcPr marL="0" marR="0" marT="3175"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a:solidFill>
                        <a:srgbClr val="000000"/>
                      </a:solidFill>
                      <a:prstDash val="solid"/>
                    </a:lnT>
                    <a:lnB w="3175" cap="flat" cmpd="sng" algn="ctr">
                      <a:solidFill>
                        <a:srgbClr val="000000"/>
                      </a:solidFill>
                      <a:prstDash val="solid"/>
                      <a:round/>
                      <a:headEnd type="none" w="med" len="med"/>
                      <a:tailEnd type="none" w="med" len="med"/>
                    </a:lnB>
                    <a:noFill/>
                  </a:tcPr>
                </a:tc>
                <a:tc>
                  <a:txBody>
                    <a:bodyPr/>
                    <a:lstStyle/>
                    <a:p>
                      <a:pPr algn="ctr">
                        <a:lnSpc>
                          <a:spcPct val="100000"/>
                        </a:lnSpc>
                        <a:spcBef>
                          <a:spcPts val="25"/>
                        </a:spcBef>
                      </a:pPr>
                      <a:r>
                        <a:rPr lang="ja-JP" altLang="en-US" sz="1050" dirty="0">
                          <a:latin typeface="Meiryo UI" panose="020B0604030504040204" pitchFamily="50" charset="-128"/>
                          <a:ea typeface="Meiryo UI" panose="020B0604030504040204" pitchFamily="50" charset="-128"/>
                          <a:cs typeface="Meiryo UI"/>
                        </a:rPr>
                        <a:t>アルファガラクトシダーゼ</a:t>
                      </a:r>
                      <a:endParaRPr lang="en-US" altLang="ja-JP" sz="1050" dirty="0">
                        <a:latin typeface="Meiryo UI" panose="020B0604030504040204" pitchFamily="50" charset="-128"/>
                        <a:ea typeface="Meiryo UI" panose="020B0604030504040204" pitchFamily="50" charset="-128"/>
                        <a:cs typeface="Meiryo UI"/>
                      </a:endParaRPr>
                    </a:p>
                    <a:p>
                      <a:pPr algn="ctr">
                        <a:lnSpc>
                          <a:spcPct val="100000"/>
                        </a:lnSpc>
                        <a:spcBef>
                          <a:spcPts val="25"/>
                        </a:spcBef>
                      </a:pPr>
                      <a:r>
                        <a:rPr lang="ja-JP" altLang="en-US" sz="1050" dirty="0">
                          <a:latin typeface="Meiryo UI" panose="020B0604030504040204" pitchFamily="50" charset="-128"/>
                          <a:ea typeface="Meiryo UI" panose="020B0604030504040204" pitchFamily="50" charset="-128"/>
                          <a:cs typeface="Meiryo UI"/>
                        </a:rPr>
                        <a:t>（</a:t>
                      </a:r>
                      <a:r>
                        <a:rPr lang="en-US" altLang="ja-JP" sz="1050" dirty="0">
                          <a:latin typeface="Meiryo UI" panose="020B0604030504040204" pitchFamily="50" charset="-128"/>
                          <a:ea typeface="Meiryo UI" panose="020B0604030504040204" pitchFamily="50" charset="-128"/>
                          <a:cs typeface="Meiryo UI"/>
                        </a:rPr>
                        <a:t>CMV</a:t>
                      </a:r>
                      <a:r>
                        <a:rPr lang="ja-JP" altLang="en-US" sz="1050" dirty="0">
                          <a:latin typeface="Meiryo UI" panose="020B0604030504040204" pitchFamily="50" charset="-128"/>
                          <a:ea typeface="Meiryo UI" panose="020B0604030504040204" pitchFamily="50" charset="-128"/>
                          <a:cs typeface="Meiryo UI"/>
                        </a:rPr>
                        <a:t>）</a:t>
                      </a:r>
                      <a:endParaRPr sz="1050" dirty="0">
                        <a:latin typeface="Meiryo UI" panose="020B0604030504040204" pitchFamily="50" charset="-128"/>
                        <a:ea typeface="Meiryo UI" panose="020B0604030504040204" pitchFamily="50" charset="-128"/>
                        <a:cs typeface="Meiryo UI"/>
                      </a:endParaRPr>
                    </a:p>
                  </a:txBody>
                  <a:tcPr marL="0" marR="0" marT="3175" marB="0" anchor="ctr">
                    <a:lnL w="3175" cap="flat" cmpd="sng" algn="ctr">
                      <a:solidFill>
                        <a:srgbClr val="000000"/>
                      </a:solidFill>
                      <a:prstDash val="solid"/>
                      <a:round/>
                      <a:headEnd type="none" w="med" len="med"/>
                      <a:tailEnd type="none" w="med" len="med"/>
                    </a:lnL>
                    <a:lnR w="3175">
                      <a:solidFill>
                        <a:srgbClr val="000000"/>
                      </a:solidFill>
                      <a:prstDash val="solid"/>
                    </a:lnR>
                    <a:lnT w="3175">
                      <a:solidFill>
                        <a:srgbClr val="000000"/>
                      </a:solidFill>
                      <a:prstDash val="solid"/>
                    </a:lnT>
                    <a:lnB w="317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270322252"/>
                  </a:ext>
                </a:extLst>
              </a:tr>
              <a:tr h="468033">
                <a:tc vMerge="1">
                  <a:txBody>
                    <a:bodyPr/>
                    <a:lstStyle/>
                    <a:p>
                      <a:pPr marL="0" marR="0" lvl="0" indent="0" algn="ctr" defTabSz="914400" rtl="0" eaLnBrk="1" fontAlgn="auto" latinLnBrk="0" hangingPunct="1">
                        <a:lnSpc>
                          <a:spcPct val="100000"/>
                        </a:lnSpc>
                        <a:spcBef>
                          <a:spcPts val="15"/>
                        </a:spcBef>
                        <a:spcAft>
                          <a:spcPts val="0"/>
                        </a:spcAft>
                        <a:buClrTx/>
                        <a:buSzTx/>
                        <a:buFontTx/>
                        <a:buNone/>
                        <a:tabLst/>
                        <a:defRPr/>
                      </a:pPr>
                      <a:endParaRPr sz="1050" dirty="0">
                        <a:latin typeface="Meiryo UI" panose="020B0604030504040204" pitchFamily="50" charset="-128"/>
                        <a:ea typeface="Meiryo UI" panose="020B0604030504040204" pitchFamily="50" charset="-128"/>
                        <a:cs typeface="Meiryo UI"/>
                      </a:endParaRPr>
                    </a:p>
                  </a:txBody>
                  <a:tcPr marL="0" marR="0" marT="1905" marB="0" anchor="ctr">
                    <a:lnL w="3175">
                      <a:solidFill>
                        <a:srgbClr val="000000"/>
                      </a:solidFill>
                      <a:prstDash val="solid"/>
                    </a:lnL>
                    <a:lnR w="3175" cap="flat" cmpd="sng" algn="ctr">
                      <a:solidFill>
                        <a:srgbClr val="000000"/>
                      </a:solidFill>
                      <a:prstDash val="solid"/>
                      <a:round/>
                      <a:headEnd type="none" w="med" len="med"/>
                      <a:tailEnd type="none" w="med" len="med"/>
                    </a:lnR>
                    <a:lnT w="3175">
                      <a:solidFill>
                        <a:srgbClr val="000000"/>
                      </a:solidFill>
                      <a:prstDash val="solid"/>
                    </a:lnT>
                    <a:lnB w="3175" cap="flat" cmpd="sng" algn="ctr">
                      <a:solidFill>
                        <a:srgbClr val="000000"/>
                      </a:solidFill>
                      <a:prstDash val="solid"/>
                      <a:round/>
                      <a:headEnd type="none" w="med" len="med"/>
                      <a:tailEnd type="none" w="med" len="med"/>
                    </a:lnB>
                  </a:tcPr>
                </a:tc>
                <a:tc>
                  <a:txBody>
                    <a:bodyPr/>
                    <a:lstStyle/>
                    <a:p>
                      <a:pPr algn="ctr">
                        <a:lnSpc>
                          <a:spcPct val="100000"/>
                        </a:lnSpc>
                        <a:spcBef>
                          <a:spcPts val="35"/>
                        </a:spcBef>
                      </a:pPr>
                      <a:r>
                        <a:rPr lang="ja-JP" altLang="en-US" sz="1000" dirty="0">
                          <a:latin typeface="Meiryo UI" panose="020B0604030504040204" pitchFamily="50" charset="-128"/>
                          <a:ea typeface="Meiryo UI" panose="020B0604030504040204" pitchFamily="50" charset="-128"/>
                          <a:cs typeface="Meiryo UI"/>
                        </a:rPr>
                        <a:t>がんワクチン</a:t>
                      </a:r>
                      <a:endParaRPr sz="1000" dirty="0">
                        <a:latin typeface="Meiryo UI" panose="020B0604030504040204" pitchFamily="50" charset="-128"/>
                        <a:ea typeface="Meiryo UI" panose="020B0604030504040204" pitchFamily="50" charset="-128"/>
                        <a:cs typeface="Meiryo UI"/>
                      </a:endParaRPr>
                    </a:p>
                  </a:txBody>
                  <a:tcPr marL="0" marR="0" marT="4445"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solidFill>
                      <a:srgbClr val="FFFFFF"/>
                    </a:solidFill>
                  </a:tcPr>
                </a:tc>
                <a:tc>
                  <a:txBody>
                    <a:bodyPr/>
                    <a:lstStyle/>
                    <a:p>
                      <a:pPr marL="17145" marR="8890" algn="ctr">
                        <a:lnSpc>
                          <a:spcPct val="100000"/>
                        </a:lnSpc>
                        <a:spcBef>
                          <a:spcPts val="170"/>
                        </a:spcBef>
                      </a:pPr>
                      <a:r>
                        <a:rPr lang="ja-JP" altLang="en-US" sz="1050" dirty="0">
                          <a:latin typeface="Meiryo UI" panose="020B0604030504040204" pitchFamily="50" charset="-128"/>
                          <a:ea typeface="Meiryo UI" panose="020B0604030504040204" pitchFamily="50" charset="-128"/>
                          <a:cs typeface="Meiryo UI"/>
                        </a:rPr>
                        <a:t>静脈投与</a:t>
                      </a:r>
                      <a:endParaRPr sz="1050" dirty="0">
                        <a:latin typeface="Meiryo UI" panose="020B0604030504040204" pitchFamily="50" charset="-128"/>
                        <a:ea typeface="Meiryo UI" panose="020B0604030504040204" pitchFamily="50" charset="-128"/>
                        <a:cs typeface="Meiryo UI"/>
                      </a:endParaRPr>
                    </a:p>
                  </a:txBody>
                  <a:tcPr marL="0" marR="0" marT="21590"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noFill/>
                  </a:tcPr>
                </a:tc>
                <a:tc>
                  <a:txBody>
                    <a:bodyPr/>
                    <a:lstStyle/>
                    <a:p>
                      <a:pPr algn="ctr">
                        <a:lnSpc>
                          <a:spcPct val="100000"/>
                        </a:lnSpc>
                      </a:pPr>
                      <a:r>
                        <a:rPr lang="en-US" sz="1000" dirty="0">
                          <a:latin typeface="Meiryo UI" panose="020B0604030504040204" pitchFamily="50" charset="-128"/>
                          <a:ea typeface="Meiryo UI" panose="020B0604030504040204" pitchFamily="50" charset="-128"/>
                          <a:cs typeface="Times New Roman"/>
                        </a:rPr>
                        <a:t>mRNA-4157</a:t>
                      </a:r>
                      <a:endParaRPr sz="1000" dirty="0">
                        <a:latin typeface="Meiryo UI" panose="020B0604030504040204" pitchFamily="50" charset="-128"/>
                        <a:ea typeface="Meiryo UI" panose="020B0604030504040204" pitchFamily="50" charset="-128"/>
                        <a:cs typeface="Times New Roman"/>
                      </a:endParaRPr>
                    </a:p>
                  </a:txBody>
                  <a:tcPr marL="0" marR="0" marT="0"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a:solidFill>
                        <a:srgbClr val="000000"/>
                      </a:solidFill>
                      <a:prstDash val="solid"/>
                    </a:lnT>
                    <a:lnB w="3175" cap="flat" cmpd="sng" algn="ctr">
                      <a:solidFill>
                        <a:srgbClr val="000000"/>
                      </a:solidFill>
                      <a:prstDash val="solid"/>
                      <a:round/>
                      <a:headEnd type="none" w="med" len="med"/>
                      <a:tailEnd type="none" w="med" len="med"/>
                    </a:lnB>
                    <a:noFill/>
                  </a:tcPr>
                </a:tc>
                <a:tc>
                  <a:txBody>
                    <a:bodyPr/>
                    <a:lstStyle/>
                    <a:p>
                      <a:pPr algn="ctr">
                        <a:lnSpc>
                          <a:spcPct val="100000"/>
                        </a:lnSpc>
                      </a:pPr>
                      <a:endParaRPr sz="1000" dirty="0">
                        <a:latin typeface="Meiryo UI" panose="020B0604030504040204" pitchFamily="50" charset="-128"/>
                        <a:ea typeface="Meiryo UI" panose="020B0604030504040204" pitchFamily="50" charset="-128"/>
                        <a:cs typeface="Times New Roman"/>
                      </a:endParaRPr>
                    </a:p>
                  </a:txBody>
                  <a:tcPr marL="0" marR="0" marT="0"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a:solidFill>
                        <a:srgbClr val="000000"/>
                      </a:solidFill>
                      <a:prstDash val="solid"/>
                    </a:lnT>
                    <a:lnB w="3175" cap="flat" cmpd="sng" algn="ctr">
                      <a:solidFill>
                        <a:srgbClr val="000000"/>
                      </a:solidFill>
                      <a:prstDash val="solid"/>
                      <a:round/>
                      <a:headEnd type="none" w="med" len="med"/>
                      <a:tailEnd type="none" w="med" len="med"/>
                    </a:lnB>
                    <a:noFill/>
                  </a:tcPr>
                </a:tc>
                <a:tc>
                  <a:txBody>
                    <a:bodyPr/>
                    <a:lstStyle/>
                    <a:p>
                      <a:pPr marR="12065" algn="ctr">
                        <a:lnSpc>
                          <a:spcPct val="100000"/>
                        </a:lnSpc>
                        <a:spcBef>
                          <a:spcPts val="5"/>
                        </a:spcBef>
                      </a:pPr>
                      <a:endParaRPr sz="1050" dirty="0">
                        <a:latin typeface="Meiryo UI" panose="020B0604030504040204" pitchFamily="50" charset="-128"/>
                        <a:ea typeface="Meiryo UI" panose="020B0604030504040204" pitchFamily="50" charset="-128"/>
                        <a:cs typeface="Meiryo UI"/>
                      </a:endParaRPr>
                    </a:p>
                  </a:txBody>
                  <a:tcPr marL="0" marR="0" marT="635"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a:solidFill>
                        <a:srgbClr val="000000"/>
                      </a:solidFill>
                      <a:prstDash val="solid"/>
                    </a:lnT>
                    <a:lnB w="3175" cap="flat" cmpd="sng" algn="ctr">
                      <a:solidFill>
                        <a:srgbClr val="000000"/>
                      </a:solidFill>
                      <a:prstDash val="solid"/>
                      <a:round/>
                      <a:headEnd type="none" w="med" len="med"/>
                      <a:tailEnd type="none" w="med" len="med"/>
                    </a:lnB>
                    <a:noFill/>
                  </a:tcPr>
                </a:tc>
                <a:tc>
                  <a:txBody>
                    <a:bodyPr/>
                    <a:lstStyle/>
                    <a:p>
                      <a:pPr marR="85090" algn="ctr">
                        <a:lnSpc>
                          <a:spcPct val="100000"/>
                        </a:lnSpc>
                      </a:pPr>
                      <a:endParaRPr sz="1000" dirty="0">
                        <a:latin typeface="Meiryo UI" panose="020B0604030504040204" pitchFamily="50" charset="-128"/>
                        <a:ea typeface="Meiryo UI" panose="020B0604030504040204" pitchFamily="50" charset="-128"/>
                        <a:cs typeface="Times New Roman"/>
                      </a:endParaRPr>
                    </a:p>
                  </a:txBody>
                  <a:tcPr marL="0" marR="0" marT="0"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a:solidFill>
                        <a:srgbClr val="000000"/>
                      </a:solidFill>
                      <a:prstDash val="solid"/>
                    </a:lnT>
                    <a:lnB w="3175" cap="flat" cmpd="sng" algn="ctr">
                      <a:solidFill>
                        <a:srgbClr val="000000"/>
                      </a:solidFill>
                      <a:prstDash val="solid"/>
                      <a:round/>
                      <a:headEnd type="none" w="med" len="med"/>
                      <a:tailEnd type="none" w="med" len="med"/>
                    </a:lnB>
                    <a:noFill/>
                  </a:tcPr>
                </a:tc>
                <a:tc>
                  <a:txBody>
                    <a:bodyPr/>
                    <a:lstStyle/>
                    <a:p>
                      <a:pPr algn="ctr"/>
                      <a:endParaRPr sz="1050" dirty="0">
                        <a:latin typeface="Meiryo UI" panose="020B0604030504040204" pitchFamily="50" charset="-128"/>
                        <a:ea typeface="Meiryo UI" panose="020B0604030504040204" pitchFamily="50" charset="-128"/>
                        <a:cs typeface="Meiryo UI"/>
                      </a:endParaRPr>
                    </a:p>
                  </a:txBody>
                  <a:tcPr marL="0" marR="0" marT="3175"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a:solidFill>
                        <a:srgbClr val="000000"/>
                      </a:solidFill>
                      <a:prstDash val="solid"/>
                    </a:lnT>
                    <a:lnB w="3175" cap="flat" cmpd="sng" algn="ctr">
                      <a:solidFill>
                        <a:srgbClr val="000000"/>
                      </a:solidFill>
                      <a:prstDash val="solid"/>
                      <a:round/>
                      <a:headEnd type="none" w="med" len="med"/>
                      <a:tailEnd type="none" w="med" len="med"/>
                    </a:lnB>
                    <a:noFill/>
                  </a:tcPr>
                </a:tc>
                <a:tc>
                  <a:txBody>
                    <a:bodyPr/>
                    <a:lstStyle/>
                    <a:p>
                      <a:pPr marR="130810" algn="ctr">
                        <a:lnSpc>
                          <a:spcPct val="100000"/>
                        </a:lnSpc>
                        <a:spcBef>
                          <a:spcPts val="25"/>
                        </a:spcBef>
                      </a:pPr>
                      <a:endParaRPr sz="1050" dirty="0">
                        <a:latin typeface="Meiryo UI" panose="020B0604030504040204" pitchFamily="50" charset="-128"/>
                        <a:ea typeface="Meiryo UI" panose="020B0604030504040204" pitchFamily="50" charset="-128"/>
                        <a:cs typeface="Meiryo UI"/>
                      </a:endParaRPr>
                    </a:p>
                  </a:txBody>
                  <a:tcPr marL="0" marR="0" marT="3175"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a:solidFill>
                        <a:srgbClr val="000000"/>
                      </a:solidFill>
                      <a:prstDash val="solid"/>
                    </a:lnT>
                    <a:lnB w="3175" cap="flat" cmpd="sng" algn="ctr">
                      <a:solidFill>
                        <a:srgbClr val="000000"/>
                      </a:solidFill>
                      <a:prstDash val="solid"/>
                      <a:round/>
                      <a:headEnd type="none" w="med" len="med"/>
                      <a:tailEnd type="none" w="med" len="med"/>
                    </a:lnB>
                    <a:noFill/>
                  </a:tcPr>
                </a:tc>
                <a:tc>
                  <a:txBody>
                    <a:bodyPr/>
                    <a:lstStyle/>
                    <a:p>
                      <a:pPr algn="ctr">
                        <a:lnSpc>
                          <a:spcPct val="100000"/>
                        </a:lnSpc>
                        <a:spcBef>
                          <a:spcPts val="25"/>
                        </a:spcBef>
                      </a:pPr>
                      <a:r>
                        <a:rPr kumimoji="1" lang="en-US" altLang="ja-JP" sz="1050" b="0" i="0" kern="1200" dirty="0">
                          <a:solidFill>
                            <a:schemeClr val="tx1"/>
                          </a:solidFill>
                          <a:effectLst/>
                          <a:latin typeface="Meiryo UI" panose="020B0604030504040204" pitchFamily="50" charset="-128"/>
                          <a:ea typeface="Meiryo UI" panose="020B0604030504040204" pitchFamily="50" charset="-128"/>
                          <a:cs typeface="+mn-cs"/>
                        </a:rPr>
                        <a:t>KRAS</a:t>
                      </a:r>
                      <a:r>
                        <a:rPr kumimoji="1" lang="ja-JP" altLang="en-US" sz="1050" b="0" i="0" kern="1200" dirty="0">
                          <a:solidFill>
                            <a:schemeClr val="tx1"/>
                          </a:solidFill>
                          <a:effectLst/>
                          <a:latin typeface="Meiryo UI" panose="020B0604030504040204" pitchFamily="50" charset="-128"/>
                          <a:ea typeface="Meiryo UI" panose="020B0604030504040204" pitchFamily="50" charset="-128"/>
                          <a:cs typeface="+mn-cs"/>
                        </a:rPr>
                        <a:t>ワクチン</a:t>
                      </a:r>
                      <a:endParaRPr kumimoji="1" lang="en-US" altLang="ja-JP" sz="1050" b="0" i="0" kern="1200" dirty="0">
                        <a:solidFill>
                          <a:schemeClr val="tx1"/>
                        </a:solidFill>
                        <a:effectLst/>
                        <a:latin typeface="Meiryo UI" panose="020B0604030504040204" pitchFamily="50" charset="-128"/>
                        <a:ea typeface="Meiryo UI" panose="020B0604030504040204" pitchFamily="50" charset="-128"/>
                        <a:cs typeface="+mn-cs"/>
                      </a:endParaRPr>
                    </a:p>
                    <a:p>
                      <a:pPr algn="ctr">
                        <a:lnSpc>
                          <a:spcPct val="100000"/>
                        </a:lnSpc>
                        <a:spcBef>
                          <a:spcPts val="25"/>
                        </a:spcBef>
                      </a:pPr>
                      <a:r>
                        <a:rPr lang="en-US" sz="1050" dirty="0">
                          <a:latin typeface="Meiryo UI" panose="020B0604030504040204" pitchFamily="50" charset="-128"/>
                          <a:ea typeface="Meiryo UI" panose="020B0604030504040204" pitchFamily="50" charset="-128"/>
                          <a:cs typeface="Meiryo UI"/>
                        </a:rPr>
                        <a:t>mRNA-5671</a:t>
                      </a:r>
                    </a:p>
                    <a:p>
                      <a:pPr algn="ctr">
                        <a:lnSpc>
                          <a:spcPct val="100000"/>
                        </a:lnSpc>
                        <a:spcBef>
                          <a:spcPts val="25"/>
                        </a:spcBef>
                      </a:pPr>
                      <a:r>
                        <a:rPr lang="en-US" sz="1050" dirty="0">
                          <a:latin typeface="Meiryo UI" panose="020B0604030504040204" pitchFamily="50" charset="-128"/>
                          <a:ea typeface="Meiryo UI" panose="020B0604030504040204" pitchFamily="50" charset="-128"/>
                          <a:cs typeface="Meiryo UI"/>
                        </a:rPr>
                        <a:t>CRC、NSCLC、</a:t>
                      </a:r>
                      <a:r>
                        <a:rPr lang="ja-JP" altLang="en-US" sz="1050" dirty="0">
                          <a:latin typeface="Meiryo UI" panose="020B0604030504040204" pitchFamily="50" charset="-128"/>
                          <a:ea typeface="Meiryo UI" panose="020B0604030504040204" pitchFamily="50" charset="-128"/>
                          <a:cs typeface="Meiryo UI"/>
                        </a:rPr>
                        <a:t>膵臓がん</a:t>
                      </a:r>
                      <a:endParaRPr sz="1050" dirty="0">
                        <a:latin typeface="Meiryo UI" panose="020B0604030504040204" pitchFamily="50" charset="-128"/>
                        <a:ea typeface="Meiryo UI" panose="020B0604030504040204" pitchFamily="50" charset="-128"/>
                        <a:cs typeface="Meiryo UI"/>
                      </a:endParaRPr>
                    </a:p>
                  </a:txBody>
                  <a:tcPr marL="0" marR="0" marT="3175" marB="0" anchor="ctr">
                    <a:lnL w="3175" cap="flat" cmpd="sng" algn="ctr">
                      <a:solidFill>
                        <a:srgbClr val="000000"/>
                      </a:solidFill>
                      <a:prstDash val="solid"/>
                      <a:round/>
                      <a:headEnd type="none" w="med" len="med"/>
                      <a:tailEnd type="none" w="med" len="med"/>
                    </a:lnL>
                    <a:lnR w="3175">
                      <a:solidFill>
                        <a:srgbClr val="000000"/>
                      </a:solidFill>
                      <a:prstDash val="solid"/>
                    </a:lnR>
                    <a:lnT w="3175">
                      <a:solidFill>
                        <a:srgbClr val="000000"/>
                      </a:solidFill>
                      <a:prstDash val="solid"/>
                    </a:lnT>
                    <a:lnB w="317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567209483"/>
                  </a:ext>
                </a:extLst>
              </a:tr>
              <a:tr h="468033">
                <a:tc vMerge="1">
                  <a:txBody>
                    <a:bodyPr/>
                    <a:lstStyle/>
                    <a:p>
                      <a:pPr marL="0" marR="0" lvl="0" indent="0" algn="ctr" defTabSz="914400" rtl="0" eaLnBrk="1" fontAlgn="auto" latinLnBrk="0" hangingPunct="1">
                        <a:lnSpc>
                          <a:spcPct val="100000"/>
                        </a:lnSpc>
                        <a:spcBef>
                          <a:spcPts val="15"/>
                        </a:spcBef>
                        <a:spcAft>
                          <a:spcPts val="0"/>
                        </a:spcAft>
                        <a:buClrTx/>
                        <a:buSzTx/>
                        <a:buFontTx/>
                        <a:buNone/>
                        <a:tabLst/>
                        <a:defRPr/>
                      </a:pPr>
                      <a:endParaRPr sz="1050" dirty="0">
                        <a:latin typeface="Meiryo UI" panose="020B0604030504040204" pitchFamily="50" charset="-128"/>
                        <a:ea typeface="Meiryo UI" panose="020B0604030504040204" pitchFamily="50" charset="-128"/>
                        <a:cs typeface="Meiryo UI"/>
                      </a:endParaRPr>
                    </a:p>
                  </a:txBody>
                  <a:tcPr marL="0" marR="0" marT="1905" marB="0" anchor="ctr">
                    <a:lnL w="3175">
                      <a:solidFill>
                        <a:srgbClr val="000000"/>
                      </a:solidFill>
                      <a:prstDash val="solid"/>
                    </a:lnL>
                    <a:lnR w="3175" cap="flat" cmpd="sng" algn="ctr">
                      <a:solidFill>
                        <a:srgbClr val="000000"/>
                      </a:solidFill>
                      <a:prstDash val="solid"/>
                      <a:round/>
                      <a:headEnd type="none" w="med" len="med"/>
                      <a:tailEnd type="none" w="med" len="med"/>
                    </a:lnR>
                    <a:lnT w="3175">
                      <a:solidFill>
                        <a:srgbClr val="000000"/>
                      </a:solidFill>
                      <a:prstDash val="solid"/>
                    </a:lnT>
                    <a:lnB w="3175" cap="flat" cmpd="sng" algn="ctr">
                      <a:solidFill>
                        <a:srgbClr val="000000"/>
                      </a:solidFill>
                      <a:prstDash val="solid"/>
                      <a:round/>
                      <a:headEnd type="none" w="med" len="med"/>
                      <a:tailEnd type="none" w="med" len="med"/>
                    </a:lnB>
                  </a:tcPr>
                </a:tc>
                <a:tc>
                  <a:txBody>
                    <a:bodyPr/>
                    <a:lstStyle/>
                    <a:p>
                      <a:pPr algn="ctr">
                        <a:lnSpc>
                          <a:spcPct val="100000"/>
                        </a:lnSpc>
                        <a:spcBef>
                          <a:spcPts val="35"/>
                        </a:spcBef>
                      </a:pPr>
                      <a:r>
                        <a:rPr lang="ja-JP" altLang="en-US" sz="1000" dirty="0">
                          <a:latin typeface="Meiryo UI" panose="020B0604030504040204" pitchFamily="50" charset="-128"/>
                          <a:ea typeface="Meiryo UI" panose="020B0604030504040204" pitchFamily="50" charset="-128"/>
                          <a:cs typeface="Meiryo UI"/>
                        </a:rPr>
                        <a:t>固形腫瘍／リンパ腫</a:t>
                      </a:r>
                      <a:endParaRPr lang="en-US" altLang="ja-JP" sz="1000" dirty="0">
                        <a:latin typeface="Meiryo UI" panose="020B0604030504040204" pitchFamily="50" charset="-128"/>
                        <a:ea typeface="Meiryo UI" panose="020B0604030504040204" pitchFamily="50" charset="-128"/>
                        <a:cs typeface="Meiryo UI"/>
                      </a:endParaRPr>
                    </a:p>
                    <a:p>
                      <a:pPr algn="ctr">
                        <a:lnSpc>
                          <a:spcPct val="100000"/>
                        </a:lnSpc>
                        <a:spcBef>
                          <a:spcPts val="35"/>
                        </a:spcBef>
                      </a:pPr>
                      <a:r>
                        <a:rPr lang="ja-JP" altLang="en-US" sz="1000" dirty="0">
                          <a:latin typeface="Meiryo UI" panose="020B0604030504040204" pitchFamily="50" charset="-128"/>
                          <a:ea typeface="Meiryo UI" panose="020B0604030504040204" pitchFamily="50" charset="-128"/>
                          <a:cs typeface="Meiryo UI"/>
                        </a:rPr>
                        <a:t>進行性卵巣がん</a:t>
                      </a:r>
                      <a:endParaRPr lang="en-US" altLang="ja-JP" sz="1000" dirty="0">
                        <a:latin typeface="Meiryo UI" panose="020B0604030504040204" pitchFamily="50" charset="-128"/>
                        <a:ea typeface="Meiryo UI" panose="020B0604030504040204" pitchFamily="50" charset="-128"/>
                        <a:cs typeface="Meiryo UI"/>
                      </a:endParaRPr>
                    </a:p>
                  </a:txBody>
                  <a:tcPr marL="0" marR="0" marT="4445"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solidFill>
                      <a:srgbClr val="FFFFFF"/>
                    </a:solidFill>
                  </a:tcPr>
                </a:tc>
                <a:tc>
                  <a:txBody>
                    <a:bodyPr/>
                    <a:lstStyle/>
                    <a:p>
                      <a:pPr marL="17145" marR="8890" algn="ctr">
                        <a:lnSpc>
                          <a:spcPct val="100000"/>
                        </a:lnSpc>
                        <a:spcBef>
                          <a:spcPts val="170"/>
                        </a:spcBef>
                      </a:pPr>
                      <a:r>
                        <a:rPr lang="ja-JP" altLang="en-US" sz="1050" dirty="0">
                          <a:latin typeface="Meiryo UI" panose="020B0604030504040204" pitchFamily="50" charset="-128"/>
                          <a:ea typeface="Meiryo UI" panose="020B0604030504040204" pitchFamily="50" charset="-128"/>
                          <a:cs typeface="Meiryo UI"/>
                        </a:rPr>
                        <a:t>筋注</a:t>
                      </a:r>
                      <a:endParaRPr lang="en-US" altLang="ja-JP" sz="1050" dirty="0">
                        <a:latin typeface="Meiryo UI" panose="020B0604030504040204" pitchFamily="50" charset="-128"/>
                        <a:ea typeface="Meiryo UI" panose="020B0604030504040204" pitchFamily="50" charset="-128"/>
                        <a:cs typeface="Meiryo UI"/>
                      </a:endParaRPr>
                    </a:p>
                    <a:p>
                      <a:pPr marL="17145" marR="8890" algn="ctr">
                        <a:lnSpc>
                          <a:spcPct val="100000"/>
                        </a:lnSpc>
                        <a:spcBef>
                          <a:spcPts val="170"/>
                        </a:spcBef>
                      </a:pPr>
                      <a:r>
                        <a:rPr lang="ja-JP" altLang="en-US" sz="1050" dirty="0">
                          <a:latin typeface="Meiryo UI" panose="020B0604030504040204" pitchFamily="50" charset="-128"/>
                          <a:ea typeface="Meiryo UI" panose="020B0604030504040204" pitchFamily="50" charset="-128"/>
                          <a:cs typeface="Meiryo UI"/>
                        </a:rPr>
                        <a:t>皮内投与</a:t>
                      </a:r>
                      <a:endParaRPr sz="1050" dirty="0">
                        <a:latin typeface="Meiryo UI" panose="020B0604030504040204" pitchFamily="50" charset="-128"/>
                        <a:ea typeface="Meiryo UI" panose="020B0604030504040204" pitchFamily="50" charset="-128"/>
                        <a:cs typeface="Meiryo UI"/>
                      </a:endParaRPr>
                    </a:p>
                  </a:txBody>
                  <a:tcPr marL="0" marR="0" marT="21590"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noFill/>
                  </a:tcPr>
                </a:tc>
                <a:tc>
                  <a:txBody>
                    <a:bodyPr/>
                    <a:lstStyle/>
                    <a:p>
                      <a:pPr algn="ctr">
                        <a:lnSpc>
                          <a:spcPct val="100000"/>
                        </a:lnSpc>
                      </a:pPr>
                      <a:r>
                        <a:rPr lang="ja-JP" altLang="en-US" sz="1000" dirty="0" err="1">
                          <a:latin typeface="Meiryo UI" panose="020B0604030504040204" pitchFamily="50" charset="-128"/>
                          <a:ea typeface="Meiryo UI" panose="020B0604030504040204" pitchFamily="50" charset="-128"/>
                          <a:cs typeface="Times New Roman"/>
                        </a:rPr>
                        <a:t>ｍ</a:t>
                      </a:r>
                      <a:r>
                        <a:rPr lang="en-US" altLang="ja-JP" sz="1000" dirty="0">
                          <a:latin typeface="Meiryo UI" panose="020B0604030504040204" pitchFamily="50" charset="-128"/>
                          <a:ea typeface="Meiryo UI" panose="020B0604030504040204" pitchFamily="50" charset="-128"/>
                          <a:cs typeface="Times New Roman"/>
                        </a:rPr>
                        <a:t>RNA-2416</a:t>
                      </a:r>
                      <a:endParaRPr sz="1000" dirty="0">
                        <a:latin typeface="Meiryo UI" panose="020B0604030504040204" pitchFamily="50" charset="-128"/>
                        <a:ea typeface="Meiryo UI" panose="020B0604030504040204" pitchFamily="50" charset="-128"/>
                        <a:cs typeface="Times New Roman"/>
                      </a:endParaRPr>
                    </a:p>
                  </a:txBody>
                  <a:tcPr marL="0" marR="0" marT="0"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noFill/>
                  </a:tcPr>
                </a:tc>
                <a:tc>
                  <a:txBody>
                    <a:bodyPr/>
                    <a:lstStyle/>
                    <a:p>
                      <a:pPr algn="ctr">
                        <a:lnSpc>
                          <a:spcPct val="100000"/>
                        </a:lnSpc>
                      </a:pPr>
                      <a:endParaRPr sz="1000" dirty="0">
                        <a:latin typeface="Meiryo UI" panose="020B0604030504040204" pitchFamily="50" charset="-128"/>
                        <a:ea typeface="Meiryo UI" panose="020B0604030504040204" pitchFamily="50" charset="-128"/>
                        <a:cs typeface="Times New Roman"/>
                      </a:endParaRPr>
                    </a:p>
                  </a:txBody>
                  <a:tcPr marL="0" marR="0" marT="0"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noFill/>
                  </a:tcPr>
                </a:tc>
                <a:tc>
                  <a:txBody>
                    <a:bodyPr/>
                    <a:lstStyle/>
                    <a:p>
                      <a:pPr marR="12065" algn="ctr">
                        <a:lnSpc>
                          <a:spcPct val="100000"/>
                        </a:lnSpc>
                        <a:spcBef>
                          <a:spcPts val="5"/>
                        </a:spcBef>
                      </a:pPr>
                      <a:endParaRPr sz="1050" dirty="0">
                        <a:latin typeface="Meiryo UI" panose="020B0604030504040204" pitchFamily="50" charset="-128"/>
                        <a:ea typeface="Meiryo UI" panose="020B0604030504040204" pitchFamily="50" charset="-128"/>
                        <a:cs typeface="Meiryo UI"/>
                      </a:endParaRPr>
                    </a:p>
                  </a:txBody>
                  <a:tcPr marL="0" marR="0" marT="635"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noFill/>
                  </a:tcPr>
                </a:tc>
                <a:tc>
                  <a:txBody>
                    <a:bodyPr/>
                    <a:lstStyle/>
                    <a:p>
                      <a:pPr marR="85090" algn="ctr">
                        <a:lnSpc>
                          <a:spcPct val="100000"/>
                        </a:lnSpc>
                      </a:pPr>
                      <a:endParaRPr sz="1000" dirty="0">
                        <a:latin typeface="Meiryo UI" panose="020B0604030504040204" pitchFamily="50" charset="-128"/>
                        <a:ea typeface="Meiryo UI" panose="020B0604030504040204" pitchFamily="50" charset="-128"/>
                        <a:cs typeface="Times New Roman"/>
                      </a:endParaRPr>
                    </a:p>
                  </a:txBody>
                  <a:tcPr marL="0" marR="0" marT="0"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noFill/>
                  </a:tcPr>
                </a:tc>
                <a:tc>
                  <a:txBody>
                    <a:bodyPr/>
                    <a:lstStyle/>
                    <a:p>
                      <a:pPr algn="ctr"/>
                      <a:endParaRPr sz="1050" dirty="0">
                        <a:latin typeface="Meiryo UI" panose="020B0604030504040204" pitchFamily="50" charset="-128"/>
                        <a:ea typeface="Meiryo UI" panose="020B0604030504040204" pitchFamily="50" charset="-128"/>
                        <a:cs typeface="Meiryo UI"/>
                      </a:endParaRPr>
                    </a:p>
                  </a:txBody>
                  <a:tcPr marL="0" marR="0" marT="3175"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noFill/>
                  </a:tcPr>
                </a:tc>
                <a:tc>
                  <a:txBody>
                    <a:bodyPr/>
                    <a:lstStyle/>
                    <a:p>
                      <a:pPr marR="130810" algn="ctr">
                        <a:lnSpc>
                          <a:spcPct val="100000"/>
                        </a:lnSpc>
                        <a:spcBef>
                          <a:spcPts val="25"/>
                        </a:spcBef>
                      </a:pPr>
                      <a:endParaRPr sz="1050" dirty="0">
                        <a:latin typeface="Meiryo UI" panose="020B0604030504040204" pitchFamily="50" charset="-128"/>
                        <a:ea typeface="Meiryo UI" panose="020B0604030504040204" pitchFamily="50" charset="-128"/>
                        <a:cs typeface="Meiryo UI"/>
                      </a:endParaRPr>
                    </a:p>
                  </a:txBody>
                  <a:tcPr marL="0" marR="0" marT="3175"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noFill/>
                  </a:tcPr>
                </a:tc>
                <a:tc>
                  <a:txBody>
                    <a:bodyPr/>
                    <a:lstStyle/>
                    <a:p>
                      <a:pPr algn="ctr">
                        <a:lnSpc>
                          <a:spcPct val="100000"/>
                        </a:lnSpc>
                        <a:spcBef>
                          <a:spcPts val="25"/>
                        </a:spcBef>
                      </a:pPr>
                      <a:r>
                        <a:rPr lang="en-US" altLang="ja-JP" sz="1050" dirty="0">
                          <a:latin typeface="Meiryo UI" panose="020B0604030504040204" pitchFamily="50" charset="-128"/>
                          <a:ea typeface="Meiryo UI" panose="020B0604030504040204" pitchFamily="50" charset="-128"/>
                          <a:cs typeface="Meiryo UI"/>
                        </a:rPr>
                        <a:t>OX40L</a:t>
                      </a:r>
                      <a:r>
                        <a:rPr lang="ja-JP" altLang="en-US" sz="1050" dirty="0">
                          <a:latin typeface="Meiryo UI" panose="020B0604030504040204" pitchFamily="50" charset="-128"/>
                          <a:ea typeface="Meiryo UI" panose="020B0604030504040204" pitchFamily="50" charset="-128"/>
                          <a:cs typeface="Meiryo UI"/>
                        </a:rPr>
                        <a:t>　固形腫瘍</a:t>
                      </a:r>
                      <a:r>
                        <a:rPr lang="en-US" altLang="ja-JP" sz="1050" dirty="0">
                          <a:latin typeface="Meiryo UI" panose="020B0604030504040204" pitchFamily="50" charset="-128"/>
                          <a:ea typeface="Meiryo UI" panose="020B0604030504040204" pitchFamily="50" charset="-128"/>
                          <a:cs typeface="Meiryo UI"/>
                        </a:rPr>
                        <a:t>/</a:t>
                      </a:r>
                      <a:r>
                        <a:rPr lang="ja-JP" altLang="en-US" sz="1050" dirty="0">
                          <a:latin typeface="Meiryo UI" panose="020B0604030504040204" pitchFamily="50" charset="-128"/>
                          <a:ea typeface="Meiryo UI" panose="020B0604030504040204" pitchFamily="50" charset="-128"/>
                          <a:cs typeface="Meiryo UI"/>
                        </a:rPr>
                        <a:t>リンパ腫</a:t>
                      </a:r>
                    </a:p>
                    <a:p>
                      <a:pPr algn="ctr">
                        <a:lnSpc>
                          <a:spcPct val="100000"/>
                        </a:lnSpc>
                        <a:spcBef>
                          <a:spcPts val="25"/>
                        </a:spcBef>
                      </a:pPr>
                      <a:r>
                        <a:rPr lang="ja-JP" altLang="en-US" sz="1050" dirty="0">
                          <a:latin typeface="Meiryo UI" panose="020B0604030504040204" pitchFamily="50" charset="-128"/>
                          <a:ea typeface="Meiryo UI" panose="020B0604030504040204" pitchFamily="50" charset="-128"/>
                          <a:cs typeface="Meiryo UI"/>
                        </a:rPr>
                        <a:t>進行性卵巣癌</a:t>
                      </a:r>
                      <a:endParaRPr sz="1050" dirty="0">
                        <a:latin typeface="Meiryo UI" panose="020B0604030504040204" pitchFamily="50" charset="-128"/>
                        <a:ea typeface="Meiryo UI" panose="020B0604030504040204" pitchFamily="50" charset="-128"/>
                        <a:cs typeface="Meiryo UI"/>
                      </a:endParaRPr>
                    </a:p>
                  </a:txBody>
                  <a:tcPr marL="0" marR="0" marT="3175" marB="0" anchor="ctr">
                    <a:lnL w="3175" cap="flat" cmpd="sng" algn="ctr">
                      <a:solidFill>
                        <a:srgbClr val="000000"/>
                      </a:solidFill>
                      <a:prstDash val="solid"/>
                      <a:round/>
                      <a:headEnd type="none" w="med" len="med"/>
                      <a:tailEnd type="none" w="med" len="med"/>
                    </a:lnL>
                    <a:lnR w="3175">
                      <a:solidFill>
                        <a:srgbClr val="000000"/>
                      </a:solidFill>
                      <a:prstDash val="soli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117383623"/>
                  </a:ext>
                </a:extLst>
              </a:tr>
              <a:tr h="468033">
                <a:tc vMerge="1">
                  <a:txBody>
                    <a:bodyPr/>
                    <a:lstStyle/>
                    <a:p>
                      <a:pPr marL="0" marR="0" lvl="0" indent="0" algn="ctr" defTabSz="914400" rtl="0" eaLnBrk="1" fontAlgn="auto" latinLnBrk="0" hangingPunct="1">
                        <a:lnSpc>
                          <a:spcPct val="100000"/>
                        </a:lnSpc>
                        <a:spcBef>
                          <a:spcPts val="15"/>
                        </a:spcBef>
                        <a:spcAft>
                          <a:spcPts val="0"/>
                        </a:spcAft>
                        <a:buClrTx/>
                        <a:buSzTx/>
                        <a:buFontTx/>
                        <a:buNone/>
                        <a:tabLst/>
                        <a:defRPr/>
                      </a:pPr>
                      <a:endParaRPr sz="1050" dirty="0">
                        <a:latin typeface="Meiryo UI" panose="020B0604030504040204" pitchFamily="50" charset="-128"/>
                        <a:ea typeface="Meiryo UI" panose="020B0604030504040204" pitchFamily="50" charset="-128"/>
                        <a:cs typeface="Meiryo UI"/>
                      </a:endParaRPr>
                    </a:p>
                  </a:txBody>
                  <a:tcPr marL="0" marR="0" marT="1905" marB="0" anchor="ctr">
                    <a:lnL w="3175">
                      <a:solidFill>
                        <a:srgbClr val="000000"/>
                      </a:solidFill>
                      <a:prstDash val="solid"/>
                    </a:lnL>
                    <a:lnR w="3175" cap="flat" cmpd="sng" algn="ctr">
                      <a:solidFill>
                        <a:srgbClr val="000000"/>
                      </a:solidFill>
                      <a:prstDash val="solid"/>
                      <a:round/>
                      <a:headEnd type="none" w="med" len="med"/>
                      <a:tailEnd type="none" w="med" len="med"/>
                    </a:lnR>
                    <a:lnT w="3175">
                      <a:solidFill>
                        <a:srgbClr val="000000"/>
                      </a:solidFill>
                      <a:prstDash val="solid"/>
                    </a:lnT>
                    <a:lnB w="3175">
                      <a:solidFill>
                        <a:srgbClr val="000000"/>
                      </a:solidFill>
                      <a:prstDash val="solid"/>
                    </a:lnB>
                  </a:tcPr>
                </a:tc>
                <a:tc>
                  <a:txBody>
                    <a:bodyPr/>
                    <a:lstStyle/>
                    <a:p>
                      <a:pPr algn="ctr">
                        <a:lnSpc>
                          <a:spcPct val="100000"/>
                        </a:lnSpc>
                        <a:spcBef>
                          <a:spcPts val="35"/>
                        </a:spcBef>
                      </a:pPr>
                      <a:r>
                        <a:rPr lang="ja-JP" altLang="en-US" sz="1000" dirty="0">
                          <a:latin typeface="Meiryo UI" panose="020B0604030504040204" pitchFamily="50" charset="-128"/>
                          <a:ea typeface="Meiryo UI" panose="020B0604030504040204" pitchFamily="50" charset="-128"/>
                          <a:cs typeface="Meiryo UI"/>
                        </a:rPr>
                        <a:t>糖原病</a:t>
                      </a:r>
                      <a:endParaRPr lang="en-US" altLang="ja-JP" sz="1000" dirty="0">
                        <a:latin typeface="Meiryo UI" panose="020B0604030504040204" pitchFamily="50" charset="-128"/>
                        <a:ea typeface="Meiryo UI" panose="020B0604030504040204" pitchFamily="50" charset="-128"/>
                        <a:cs typeface="Meiryo UI"/>
                      </a:endParaRPr>
                    </a:p>
                    <a:p>
                      <a:pPr algn="ctr">
                        <a:lnSpc>
                          <a:spcPct val="100000"/>
                        </a:lnSpc>
                        <a:spcBef>
                          <a:spcPts val="35"/>
                        </a:spcBef>
                      </a:pPr>
                      <a:r>
                        <a:rPr lang="ja-JP" altLang="en-US" sz="1000" dirty="0">
                          <a:latin typeface="Meiryo UI" panose="020B0604030504040204" pitchFamily="50" charset="-128"/>
                          <a:ea typeface="Meiryo UI" panose="020B0604030504040204" pitchFamily="50" charset="-128"/>
                          <a:cs typeface="Meiryo UI"/>
                        </a:rPr>
                        <a:t>タイプ</a:t>
                      </a:r>
                      <a:r>
                        <a:rPr lang="en-US" altLang="ja-JP" sz="1000" dirty="0">
                          <a:latin typeface="Meiryo UI" panose="020B0604030504040204" pitchFamily="50" charset="-128"/>
                          <a:ea typeface="Meiryo UI" panose="020B0604030504040204" pitchFamily="50" charset="-128"/>
                          <a:cs typeface="Meiryo UI"/>
                        </a:rPr>
                        <a:t>1a</a:t>
                      </a:r>
                      <a:r>
                        <a:rPr lang="ja-JP" altLang="en-US" sz="1000" dirty="0">
                          <a:latin typeface="Meiryo UI" panose="020B0604030504040204" pitchFamily="50" charset="-128"/>
                          <a:ea typeface="Meiryo UI" panose="020B0604030504040204" pitchFamily="50" charset="-128"/>
                          <a:cs typeface="Meiryo UI"/>
                        </a:rPr>
                        <a:t>（</a:t>
                      </a:r>
                      <a:r>
                        <a:rPr lang="en-US" altLang="ja-JP" sz="1000" dirty="0">
                          <a:latin typeface="Meiryo UI" panose="020B0604030504040204" pitchFamily="50" charset="-128"/>
                          <a:ea typeface="Meiryo UI" panose="020B0604030504040204" pitchFamily="50" charset="-128"/>
                          <a:cs typeface="Meiryo UI"/>
                        </a:rPr>
                        <a:t>GSD1a</a:t>
                      </a:r>
                      <a:r>
                        <a:rPr lang="ja-JP" altLang="en-US" sz="1000" dirty="0">
                          <a:latin typeface="Meiryo UI" panose="020B0604030504040204" pitchFamily="50" charset="-128"/>
                          <a:ea typeface="Meiryo UI" panose="020B0604030504040204" pitchFamily="50" charset="-128"/>
                          <a:cs typeface="Meiryo UI"/>
                        </a:rPr>
                        <a:t>）</a:t>
                      </a:r>
                      <a:endParaRPr sz="1000" dirty="0">
                        <a:latin typeface="Meiryo UI" panose="020B0604030504040204" pitchFamily="50" charset="-128"/>
                        <a:ea typeface="Meiryo UI" panose="020B0604030504040204" pitchFamily="50" charset="-128"/>
                        <a:cs typeface="Meiryo UI"/>
                      </a:endParaRPr>
                    </a:p>
                  </a:txBody>
                  <a:tcPr marL="0" marR="0" marT="4445"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a:solidFill>
                        <a:srgbClr val="000000"/>
                      </a:solidFill>
                      <a:prstDash val="solid"/>
                    </a:lnB>
                    <a:solidFill>
                      <a:srgbClr val="FFFFFF"/>
                    </a:solidFill>
                  </a:tcPr>
                </a:tc>
                <a:tc>
                  <a:txBody>
                    <a:bodyPr/>
                    <a:lstStyle/>
                    <a:p>
                      <a:pPr marL="17145" marR="8890" algn="ctr">
                        <a:lnSpc>
                          <a:spcPct val="100000"/>
                        </a:lnSpc>
                        <a:spcBef>
                          <a:spcPts val="170"/>
                        </a:spcBef>
                      </a:pPr>
                      <a:r>
                        <a:rPr lang="ja-JP" altLang="en-US" sz="1050" dirty="0">
                          <a:latin typeface="Meiryo UI" panose="020B0604030504040204" pitchFamily="50" charset="-128"/>
                          <a:ea typeface="Meiryo UI" panose="020B0604030504040204" pitchFamily="50" charset="-128"/>
                          <a:cs typeface="Meiryo UI"/>
                        </a:rPr>
                        <a:t>皮内投与</a:t>
                      </a:r>
                      <a:endParaRPr sz="1050" dirty="0">
                        <a:latin typeface="Meiryo UI" panose="020B0604030504040204" pitchFamily="50" charset="-128"/>
                        <a:ea typeface="Meiryo UI" panose="020B0604030504040204" pitchFamily="50" charset="-128"/>
                        <a:cs typeface="Meiryo UI"/>
                      </a:endParaRPr>
                    </a:p>
                  </a:txBody>
                  <a:tcPr marL="0" marR="0" marT="21590"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a:solidFill>
                        <a:srgbClr val="000000"/>
                      </a:solidFill>
                      <a:prstDash val="solid"/>
                    </a:lnB>
                    <a:noFill/>
                  </a:tcPr>
                </a:tc>
                <a:tc>
                  <a:txBody>
                    <a:bodyPr/>
                    <a:lstStyle/>
                    <a:p>
                      <a:pPr algn="ctr">
                        <a:lnSpc>
                          <a:spcPct val="100000"/>
                        </a:lnSpc>
                      </a:pPr>
                      <a:r>
                        <a:rPr lang="ja-JP" altLang="en-US" sz="1000" dirty="0" err="1">
                          <a:latin typeface="Meiryo UI" panose="020B0604030504040204" pitchFamily="50" charset="-128"/>
                          <a:ea typeface="Meiryo UI" panose="020B0604030504040204" pitchFamily="50" charset="-128"/>
                          <a:cs typeface="Times New Roman"/>
                        </a:rPr>
                        <a:t>ｍ</a:t>
                      </a:r>
                      <a:r>
                        <a:rPr lang="en-US" altLang="ja-JP" sz="1000" dirty="0">
                          <a:latin typeface="Meiryo UI" panose="020B0604030504040204" pitchFamily="50" charset="-128"/>
                          <a:ea typeface="Meiryo UI" panose="020B0604030504040204" pitchFamily="50" charset="-128"/>
                          <a:cs typeface="Times New Roman"/>
                        </a:rPr>
                        <a:t>RNA-3745</a:t>
                      </a:r>
                      <a:endParaRPr sz="1000" dirty="0">
                        <a:latin typeface="Meiryo UI" panose="020B0604030504040204" pitchFamily="50" charset="-128"/>
                        <a:ea typeface="Meiryo UI" panose="020B0604030504040204" pitchFamily="50" charset="-128"/>
                        <a:cs typeface="Times New Roman"/>
                      </a:endParaRPr>
                    </a:p>
                  </a:txBody>
                  <a:tcPr marL="0" marR="0" marT="0"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a:solidFill>
                        <a:srgbClr val="000000"/>
                      </a:solidFill>
                      <a:prstDash val="solid"/>
                    </a:lnT>
                    <a:lnB w="3175">
                      <a:solidFill>
                        <a:srgbClr val="000000"/>
                      </a:solidFill>
                      <a:prstDash val="solid"/>
                    </a:lnB>
                    <a:noFill/>
                  </a:tcPr>
                </a:tc>
                <a:tc>
                  <a:txBody>
                    <a:bodyPr/>
                    <a:lstStyle/>
                    <a:p>
                      <a:pPr algn="ctr">
                        <a:lnSpc>
                          <a:spcPct val="100000"/>
                        </a:lnSpc>
                      </a:pPr>
                      <a:endParaRPr sz="1000" dirty="0">
                        <a:latin typeface="Meiryo UI" panose="020B0604030504040204" pitchFamily="50" charset="-128"/>
                        <a:ea typeface="Meiryo UI" panose="020B0604030504040204" pitchFamily="50" charset="-128"/>
                        <a:cs typeface="Times New Roman"/>
                      </a:endParaRPr>
                    </a:p>
                  </a:txBody>
                  <a:tcPr marL="0" marR="0" marT="0"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a:solidFill>
                        <a:srgbClr val="000000"/>
                      </a:solidFill>
                      <a:prstDash val="solid"/>
                    </a:lnT>
                    <a:lnB w="3175">
                      <a:solidFill>
                        <a:srgbClr val="000000"/>
                      </a:solidFill>
                      <a:prstDash val="solid"/>
                    </a:lnB>
                    <a:noFill/>
                  </a:tcPr>
                </a:tc>
                <a:tc>
                  <a:txBody>
                    <a:bodyPr/>
                    <a:lstStyle/>
                    <a:p>
                      <a:pPr marR="12065" algn="ctr">
                        <a:lnSpc>
                          <a:spcPct val="100000"/>
                        </a:lnSpc>
                        <a:spcBef>
                          <a:spcPts val="5"/>
                        </a:spcBef>
                      </a:pPr>
                      <a:endParaRPr sz="1050" dirty="0">
                        <a:latin typeface="Meiryo UI" panose="020B0604030504040204" pitchFamily="50" charset="-128"/>
                        <a:ea typeface="Meiryo UI" panose="020B0604030504040204" pitchFamily="50" charset="-128"/>
                        <a:cs typeface="Meiryo UI"/>
                      </a:endParaRPr>
                    </a:p>
                  </a:txBody>
                  <a:tcPr marL="0" marR="0" marT="635"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a:solidFill>
                        <a:srgbClr val="000000"/>
                      </a:solidFill>
                      <a:prstDash val="solid"/>
                    </a:lnT>
                    <a:lnB w="3175">
                      <a:solidFill>
                        <a:srgbClr val="000000"/>
                      </a:solidFill>
                      <a:prstDash val="solid"/>
                    </a:lnB>
                    <a:noFill/>
                  </a:tcPr>
                </a:tc>
                <a:tc>
                  <a:txBody>
                    <a:bodyPr/>
                    <a:lstStyle/>
                    <a:p>
                      <a:pPr marR="85090" algn="ctr">
                        <a:lnSpc>
                          <a:spcPct val="100000"/>
                        </a:lnSpc>
                      </a:pPr>
                      <a:endParaRPr sz="1000" dirty="0">
                        <a:latin typeface="Meiryo UI" panose="020B0604030504040204" pitchFamily="50" charset="-128"/>
                        <a:ea typeface="Meiryo UI" panose="020B0604030504040204" pitchFamily="50" charset="-128"/>
                        <a:cs typeface="Times New Roman"/>
                      </a:endParaRPr>
                    </a:p>
                  </a:txBody>
                  <a:tcPr marL="0" marR="0" marT="0"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a:solidFill>
                        <a:srgbClr val="000000"/>
                      </a:solidFill>
                      <a:prstDash val="solid"/>
                    </a:lnT>
                    <a:lnB w="3175">
                      <a:solidFill>
                        <a:srgbClr val="000000"/>
                      </a:solidFill>
                      <a:prstDash val="solid"/>
                    </a:lnB>
                    <a:noFill/>
                  </a:tcPr>
                </a:tc>
                <a:tc>
                  <a:txBody>
                    <a:bodyPr/>
                    <a:lstStyle/>
                    <a:p>
                      <a:pPr algn="ctr"/>
                      <a:endParaRPr sz="1050" dirty="0">
                        <a:latin typeface="Meiryo UI" panose="020B0604030504040204" pitchFamily="50" charset="-128"/>
                        <a:ea typeface="Meiryo UI" panose="020B0604030504040204" pitchFamily="50" charset="-128"/>
                        <a:cs typeface="Meiryo UI"/>
                      </a:endParaRPr>
                    </a:p>
                  </a:txBody>
                  <a:tcPr marL="0" marR="0" marT="3175"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a:solidFill>
                        <a:srgbClr val="000000"/>
                      </a:solidFill>
                      <a:prstDash val="solid"/>
                    </a:lnT>
                    <a:lnB w="3175">
                      <a:solidFill>
                        <a:srgbClr val="000000"/>
                      </a:solidFill>
                      <a:prstDash val="solid"/>
                    </a:lnB>
                    <a:noFill/>
                  </a:tcPr>
                </a:tc>
                <a:tc>
                  <a:txBody>
                    <a:bodyPr/>
                    <a:lstStyle/>
                    <a:p>
                      <a:pPr marR="130810" algn="ctr">
                        <a:lnSpc>
                          <a:spcPct val="100000"/>
                        </a:lnSpc>
                        <a:spcBef>
                          <a:spcPts val="25"/>
                        </a:spcBef>
                      </a:pPr>
                      <a:endParaRPr sz="1050" dirty="0">
                        <a:latin typeface="Meiryo UI" panose="020B0604030504040204" pitchFamily="50" charset="-128"/>
                        <a:ea typeface="Meiryo UI" panose="020B0604030504040204" pitchFamily="50" charset="-128"/>
                        <a:cs typeface="Meiryo UI"/>
                      </a:endParaRPr>
                    </a:p>
                  </a:txBody>
                  <a:tcPr marL="0" marR="0" marT="3175"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a:solidFill>
                        <a:srgbClr val="000000"/>
                      </a:solidFill>
                      <a:prstDash val="solid"/>
                    </a:lnT>
                    <a:lnB w="3175">
                      <a:solidFill>
                        <a:srgbClr val="000000"/>
                      </a:solidFill>
                      <a:prstDash val="solid"/>
                    </a:lnB>
                    <a:noFill/>
                  </a:tcPr>
                </a:tc>
                <a:tc>
                  <a:txBody>
                    <a:bodyPr/>
                    <a:lstStyle/>
                    <a:p>
                      <a:pPr algn="ctr">
                        <a:lnSpc>
                          <a:spcPct val="100000"/>
                        </a:lnSpc>
                        <a:spcBef>
                          <a:spcPts val="25"/>
                        </a:spcBef>
                      </a:pPr>
                      <a:r>
                        <a:rPr lang="en-US" sz="1050" dirty="0">
                          <a:latin typeface="Meiryo UI" panose="020B0604030504040204" pitchFamily="50" charset="-128"/>
                          <a:ea typeface="Meiryo UI" panose="020B0604030504040204" pitchFamily="50" charset="-128"/>
                          <a:cs typeface="Meiryo UI"/>
                        </a:rPr>
                        <a:t>G6Pase　</a:t>
                      </a:r>
                      <a:r>
                        <a:rPr lang="ja-JP" altLang="en-US" sz="1050" dirty="0">
                          <a:latin typeface="Meiryo UI" panose="020B0604030504040204" pitchFamily="50" charset="-128"/>
                          <a:ea typeface="Meiryo UI" panose="020B0604030504040204" pitchFamily="50" charset="-128"/>
                          <a:cs typeface="Meiryo UI"/>
                        </a:rPr>
                        <a:t>タイプ</a:t>
                      </a:r>
                      <a:r>
                        <a:rPr lang="en-US" altLang="ja-JP" sz="1050" dirty="0">
                          <a:latin typeface="Meiryo UI" panose="020B0604030504040204" pitchFamily="50" charset="-128"/>
                          <a:ea typeface="Meiryo UI" panose="020B0604030504040204" pitchFamily="50" charset="-128"/>
                          <a:cs typeface="Meiryo UI"/>
                        </a:rPr>
                        <a:t>1</a:t>
                      </a:r>
                      <a:r>
                        <a:rPr lang="en-US" sz="1050" dirty="0">
                          <a:latin typeface="Meiryo UI" panose="020B0604030504040204" pitchFamily="50" charset="-128"/>
                          <a:ea typeface="Meiryo UI" panose="020B0604030504040204" pitchFamily="50" charset="-128"/>
                          <a:cs typeface="Meiryo UI"/>
                        </a:rPr>
                        <a:t>a</a:t>
                      </a:r>
                    </a:p>
                    <a:p>
                      <a:pPr algn="ctr">
                        <a:lnSpc>
                          <a:spcPct val="100000"/>
                        </a:lnSpc>
                        <a:spcBef>
                          <a:spcPts val="25"/>
                        </a:spcBef>
                      </a:pPr>
                      <a:r>
                        <a:rPr lang="en-US" sz="1050" dirty="0">
                          <a:latin typeface="Meiryo UI" panose="020B0604030504040204" pitchFamily="50" charset="-128"/>
                          <a:ea typeface="Meiryo UI" panose="020B0604030504040204" pitchFamily="50" charset="-128"/>
                          <a:cs typeface="Meiryo UI"/>
                        </a:rPr>
                        <a:t>（GSD1a）</a:t>
                      </a:r>
                      <a:endParaRPr sz="1050" dirty="0">
                        <a:latin typeface="Meiryo UI" panose="020B0604030504040204" pitchFamily="50" charset="-128"/>
                        <a:ea typeface="Meiryo UI" panose="020B0604030504040204" pitchFamily="50" charset="-128"/>
                        <a:cs typeface="Meiryo UI"/>
                      </a:endParaRPr>
                    </a:p>
                  </a:txBody>
                  <a:tcPr marL="0" marR="0" marT="3175" marB="0" anchor="ctr">
                    <a:lnL w="3175" cap="flat" cmpd="sng" algn="ctr">
                      <a:solidFill>
                        <a:srgbClr val="000000"/>
                      </a:solidFill>
                      <a:prstDash val="solid"/>
                      <a:round/>
                      <a:headEnd type="none" w="med" len="med"/>
                      <a:tailEnd type="none" w="med" len="med"/>
                    </a:lnL>
                    <a:lnR w="3175">
                      <a:solidFill>
                        <a:srgbClr val="000000"/>
                      </a:solidFill>
                      <a:prstDash val="solid"/>
                    </a:lnR>
                    <a:lnT w="3175">
                      <a:solidFill>
                        <a:srgbClr val="000000"/>
                      </a:solidFill>
                      <a:prstDash val="solid"/>
                    </a:lnT>
                    <a:lnB w="3175">
                      <a:solidFill>
                        <a:srgbClr val="000000"/>
                      </a:solidFill>
                      <a:prstDash val="solid"/>
                    </a:lnB>
                    <a:noFill/>
                  </a:tcPr>
                </a:tc>
                <a:extLst>
                  <a:ext uri="{0D108BD9-81ED-4DB2-BD59-A6C34878D82A}">
                    <a16:rowId xmlns:a16="http://schemas.microsoft.com/office/drawing/2014/main" val="1978930804"/>
                  </a:ext>
                </a:extLst>
              </a:tr>
            </a:tbl>
          </a:graphicData>
        </a:graphic>
      </p:graphicFrame>
      <p:sp>
        <p:nvSpPr>
          <p:cNvPr id="5" name="テキスト ボックス 4"/>
          <p:cNvSpPr txBox="1"/>
          <p:nvPr/>
        </p:nvSpPr>
        <p:spPr>
          <a:xfrm rot="19688438">
            <a:off x="7044612" y="1927474"/>
            <a:ext cx="3994318" cy="400110"/>
          </a:xfrm>
          <a:prstGeom prst="rect">
            <a:avLst/>
          </a:prstGeom>
          <a:noFill/>
        </p:spPr>
        <p:txBody>
          <a:bodyPr wrap="square" rtlCol="0">
            <a:spAutoFit/>
          </a:bodyPr>
          <a:lstStyle/>
          <a:p>
            <a:pPr algn="ctr"/>
            <a:r>
              <a:rPr lang="en-US" altLang="ja-JP" sz="2000" b="1" dirty="0">
                <a:latin typeface="BIZ UDP明朝 Medium" panose="02020500000000000000" pitchFamily="18" charset="-128"/>
                <a:ea typeface="BIZ UDP明朝 Medium" panose="02020500000000000000" pitchFamily="18" charset="-128"/>
              </a:rPr>
              <a:t>RNA</a:t>
            </a:r>
            <a:r>
              <a:rPr lang="ja-JP" altLang="en-US" sz="2000" b="1" dirty="0">
                <a:latin typeface="BIZ UDP明朝 Medium" panose="02020500000000000000" pitchFamily="18" charset="-128"/>
                <a:ea typeface="BIZ UDP明朝 Medium" panose="02020500000000000000" pitchFamily="18" charset="-128"/>
              </a:rPr>
              <a:t>医薬・開発の概況</a:t>
            </a:r>
            <a:endParaRPr lang="en-US" altLang="ja-JP" sz="2000" b="1" dirty="0">
              <a:latin typeface="BIZ UDP明朝 Medium" panose="02020500000000000000" pitchFamily="18" charset="-128"/>
              <a:ea typeface="BIZ UDP明朝 Medium" panose="02020500000000000000" pitchFamily="18" charset="-128"/>
            </a:endParaRPr>
          </a:p>
        </p:txBody>
      </p:sp>
      <p:sp>
        <p:nvSpPr>
          <p:cNvPr id="8" name="ホームベース 7"/>
          <p:cNvSpPr/>
          <p:nvPr/>
        </p:nvSpPr>
        <p:spPr>
          <a:xfrm>
            <a:off x="6314738" y="6392729"/>
            <a:ext cx="925158" cy="247426"/>
          </a:xfrm>
          <a:prstGeom prst="homePlat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ホームベース 8"/>
          <p:cNvSpPr/>
          <p:nvPr/>
        </p:nvSpPr>
        <p:spPr>
          <a:xfrm>
            <a:off x="6314732" y="5912974"/>
            <a:ext cx="1065009" cy="232328"/>
          </a:xfrm>
          <a:prstGeom prst="homePlat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800" dirty="0">
                <a:latin typeface="Meiryo UI" panose="020B0604030504040204" pitchFamily="50" charset="-128"/>
                <a:ea typeface="Meiryo UI" panose="020B0604030504040204" pitchFamily="50" charset="-128"/>
              </a:rPr>
              <a:t>固形腫瘍</a:t>
            </a:r>
            <a:endParaRPr kumimoji="1" lang="en-US" altLang="ja-JP" sz="800" dirty="0">
              <a:latin typeface="Meiryo UI" panose="020B0604030504040204" pitchFamily="50" charset="-128"/>
              <a:ea typeface="Meiryo UI" panose="020B0604030504040204" pitchFamily="50" charset="-128"/>
            </a:endParaRPr>
          </a:p>
          <a:p>
            <a:pPr algn="ctr"/>
            <a:r>
              <a:rPr lang="ja-JP" altLang="en-US" sz="800" dirty="0">
                <a:latin typeface="Meiryo UI" panose="020B0604030504040204" pitchFamily="50" charset="-128"/>
                <a:ea typeface="Meiryo UI" panose="020B0604030504040204" pitchFamily="50" charset="-128"/>
              </a:rPr>
              <a:t>リンパ腫</a:t>
            </a:r>
            <a:endParaRPr kumimoji="1" lang="ja-JP" altLang="en-US" sz="800" dirty="0">
              <a:latin typeface="Meiryo UI" panose="020B0604030504040204" pitchFamily="50" charset="-128"/>
              <a:ea typeface="Meiryo UI" panose="020B0604030504040204" pitchFamily="50" charset="-128"/>
            </a:endParaRPr>
          </a:p>
        </p:txBody>
      </p:sp>
      <p:sp>
        <p:nvSpPr>
          <p:cNvPr id="11" name="山形 10"/>
          <p:cNvSpPr/>
          <p:nvPr/>
        </p:nvSpPr>
        <p:spPr>
          <a:xfrm>
            <a:off x="7315199" y="5912974"/>
            <a:ext cx="1075766" cy="232328"/>
          </a:xfrm>
          <a:prstGeom prst="chevron">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50" dirty="0">
                <a:solidFill>
                  <a:schemeClr val="bg1"/>
                </a:solidFill>
                <a:latin typeface="Meiryo UI" panose="020B0604030504040204" pitchFamily="50" charset="-128"/>
                <a:ea typeface="Meiryo UI" panose="020B0604030504040204" pitchFamily="50" charset="-128"/>
              </a:rPr>
              <a:t>卵巣がん</a:t>
            </a:r>
          </a:p>
        </p:txBody>
      </p:sp>
      <p:sp>
        <p:nvSpPr>
          <p:cNvPr id="13" name="ホームベース 12"/>
          <p:cNvSpPr/>
          <p:nvPr/>
        </p:nvSpPr>
        <p:spPr>
          <a:xfrm>
            <a:off x="6314732" y="5472145"/>
            <a:ext cx="3127792" cy="225674"/>
          </a:xfrm>
          <a:prstGeom prst="homePlat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ホームベース 9"/>
          <p:cNvSpPr/>
          <p:nvPr/>
        </p:nvSpPr>
        <p:spPr>
          <a:xfrm>
            <a:off x="6314736" y="744028"/>
            <a:ext cx="1527588" cy="246386"/>
          </a:xfrm>
          <a:prstGeom prst="homePlat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ホームベース 14"/>
          <p:cNvSpPr/>
          <p:nvPr/>
        </p:nvSpPr>
        <p:spPr>
          <a:xfrm>
            <a:off x="6314736" y="1216326"/>
            <a:ext cx="1527588" cy="257472"/>
          </a:xfrm>
          <a:prstGeom prst="homePlat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ホームベース 15"/>
          <p:cNvSpPr/>
          <p:nvPr/>
        </p:nvSpPr>
        <p:spPr>
          <a:xfrm>
            <a:off x="6314736" y="1691578"/>
            <a:ext cx="1527588" cy="257472"/>
          </a:xfrm>
          <a:prstGeom prst="homePlat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ホームベース 16"/>
          <p:cNvSpPr/>
          <p:nvPr/>
        </p:nvSpPr>
        <p:spPr>
          <a:xfrm>
            <a:off x="6314736" y="2173922"/>
            <a:ext cx="1323194" cy="246549"/>
          </a:xfrm>
          <a:prstGeom prst="homePlat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ホームベース 21"/>
          <p:cNvSpPr/>
          <p:nvPr/>
        </p:nvSpPr>
        <p:spPr>
          <a:xfrm>
            <a:off x="6314732" y="2639741"/>
            <a:ext cx="1323198" cy="256754"/>
          </a:xfrm>
          <a:prstGeom prst="homePlat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ホームベース 22"/>
          <p:cNvSpPr/>
          <p:nvPr/>
        </p:nvSpPr>
        <p:spPr>
          <a:xfrm>
            <a:off x="6314731" y="3112305"/>
            <a:ext cx="1065009" cy="222565"/>
          </a:xfrm>
          <a:prstGeom prst="homePlat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ホームベース 24"/>
          <p:cNvSpPr/>
          <p:nvPr/>
        </p:nvSpPr>
        <p:spPr>
          <a:xfrm>
            <a:off x="6314735" y="4049146"/>
            <a:ext cx="666973" cy="222306"/>
          </a:xfrm>
          <a:prstGeom prst="homePlat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ホームベース 26"/>
          <p:cNvSpPr/>
          <p:nvPr/>
        </p:nvSpPr>
        <p:spPr>
          <a:xfrm>
            <a:off x="6314732" y="3582297"/>
            <a:ext cx="1538350" cy="243391"/>
          </a:xfrm>
          <a:prstGeom prst="homePlat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ホームベース 20"/>
          <p:cNvSpPr/>
          <p:nvPr/>
        </p:nvSpPr>
        <p:spPr>
          <a:xfrm>
            <a:off x="6314732" y="4515963"/>
            <a:ext cx="3033663" cy="264004"/>
          </a:xfrm>
          <a:prstGeom prst="homePlate">
            <a:avLst>
              <a:gd name="adj" fmla="val 61821"/>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ホームベース 23"/>
          <p:cNvSpPr/>
          <p:nvPr/>
        </p:nvSpPr>
        <p:spPr>
          <a:xfrm>
            <a:off x="6306658" y="4984361"/>
            <a:ext cx="2084307" cy="242810"/>
          </a:xfrm>
          <a:prstGeom prst="homePlat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テキスト ボックス 17"/>
          <p:cNvSpPr txBox="1"/>
          <p:nvPr/>
        </p:nvSpPr>
        <p:spPr>
          <a:xfrm>
            <a:off x="3225433" y="6712189"/>
            <a:ext cx="5464885" cy="276999"/>
          </a:xfrm>
          <a:prstGeom prst="rect">
            <a:avLst/>
          </a:prstGeom>
          <a:noFill/>
        </p:spPr>
        <p:txBody>
          <a:bodyPr wrap="square" rtlCol="0">
            <a:spAutoFit/>
          </a:bodyPr>
          <a:lstStyle/>
          <a:p>
            <a:pPr algn="ctr"/>
            <a:r>
              <a:rPr kumimoji="1" lang="ja-JP" altLang="en-US" sz="1200" dirty="0">
                <a:latin typeface="Meiryo UI" panose="020B0604030504040204" pitchFamily="50" charset="-128"/>
                <a:ea typeface="Meiryo UI" panose="020B0604030504040204" pitchFamily="50" charset="-128"/>
              </a:rPr>
              <a:t>出所：三井物産戦略研究所作成</a:t>
            </a:r>
          </a:p>
        </p:txBody>
      </p:sp>
    </p:spTree>
    <p:extLst>
      <p:ext uri="{BB962C8B-B14F-4D97-AF65-F5344CB8AC3E}">
        <p14:creationId xmlns:p14="http://schemas.microsoft.com/office/powerpoint/2010/main" val="3117298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テキスト ボックス 73">
            <a:extLst>
              <a:ext uri="{FF2B5EF4-FFF2-40B4-BE49-F238E27FC236}">
                <a16:creationId xmlns:a16="http://schemas.microsoft.com/office/drawing/2014/main" id="{358AA015-91FE-4C13-991E-FCA077266A63}"/>
              </a:ext>
            </a:extLst>
          </p:cNvPr>
          <p:cNvSpPr txBox="1"/>
          <p:nvPr/>
        </p:nvSpPr>
        <p:spPr>
          <a:xfrm>
            <a:off x="3315105" y="126749"/>
            <a:ext cx="5561789" cy="584775"/>
          </a:xfrm>
          <a:prstGeom prst="rect">
            <a:avLst/>
          </a:prstGeom>
          <a:noFill/>
        </p:spPr>
        <p:txBody>
          <a:bodyPr wrap="square">
            <a:spAutoFit/>
          </a:bodyPr>
          <a:lstStyle/>
          <a:p>
            <a:pPr algn="ctr"/>
            <a:r>
              <a:rPr kumimoji="1" lang="ja-JP" altLang="en-US" sz="3200" dirty="0">
                <a:solidFill>
                  <a:sysClr val="windowText" lastClr="000000"/>
                </a:solidFill>
                <a:latin typeface="Yet R" panose="02030504000101010101" pitchFamily="18" charset="-127"/>
                <a:ea typeface="Yet R" panose="02030504000101010101" pitchFamily="18" charset="-127"/>
                <a:cs typeface="72 Black" panose="020B0A04030603020204" pitchFamily="34" charset="0"/>
              </a:rPr>
              <a:t>優れた細胞融合を果たす</a:t>
            </a:r>
            <a:r>
              <a:rPr kumimoji="1" lang="en-US" altLang="ja-JP" sz="3200" dirty="0">
                <a:solidFill>
                  <a:sysClr val="windowText" lastClr="000000"/>
                </a:solidFill>
                <a:latin typeface="Yet R" panose="02030504000101010101" pitchFamily="18" charset="-127"/>
                <a:ea typeface="Yet R" panose="02030504000101010101" pitchFamily="18" charset="-127"/>
                <a:cs typeface="72 Black" panose="020B0A04030603020204" pitchFamily="34" charset="0"/>
              </a:rPr>
              <a:t>NLP</a:t>
            </a:r>
            <a:endParaRPr lang="ja-JP" altLang="en-US" sz="3200" dirty="0">
              <a:latin typeface="Yet R" panose="02030504000101010101" pitchFamily="18" charset="-127"/>
              <a:ea typeface="Yet R" panose="02030504000101010101" pitchFamily="18" charset="-127"/>
            </a:endParaRPr>
          </a:p>
        </p:txBody>
      </p:sp>
      <p:graphicFrame>
        <p:nvGraphicFramePr>
          <p:cNvPr id="2" name="表 1">
            <a:extLst>
              <a:ext uri="{FF2B5EF4-FFF2-40B4-BE49-F238E27FC236}">
                <a16:creationId xmlns:a16="http://schemas.microsoft.com/office/drawing/2014/main" id="{EDF8C70F-98DF-460B-B863-223AE1DC7935}"/>
              </a:ext>
            </a:extLst>
          </p:cNvPr>
          <p:cNvGraphicFramePr>
            <a:graphicFrameLocks noGrp="1"/>
          </p:cNvGraphicFramePr>
          <p:nvPr>
            <p:extLst>
              <p:ext uri="{D42A27DB-BD31-4B8C-83A1-F6EECF244321}">
                <p14:modId xmlns:p14="http://schemas.microsoft.com/office/powerpoint/2010/main" val="2242555313"/>
              </p:ext>
            </p:extLst>
          </p:nvPr>
        </p:nvGraphicFramePr>
        <p:xfrm>
          <a:off x="502419" y="864101"/>
          <a:ext cx="11224006" cy="4351337"/>
        </p:xfrm>
        <a:graphic>
          <a:graphicData uri="http://schemas.openxmlformats.org/drawingml/2006/table">
            <a:tbl>
              <a:tblPr>
                <a:tableStyleId>{5C22544A-7EE6-4342-B048-85BDC9FD1C3A}</a:tableStyleId>
              </a:tblPr>
              <a:tblGrid>
                <a:gridCol w="4890127">
                  <a:extLst>
                    <a:ext uri="{9D8B030D-6E8A-4147-A177-3AD203B41FA5}">
                      <a16:colId xmlns:a16="http://schemas.microsoft.com/office/drawing/2014/main" val="1618479857"/>
                    </a:ext>
                  </a:extLst>
                </a:gridCol>
                <a:gridCol w="636465">
                  <a:extLst>
                    <a:ext uri="{9D8B030D-6E8A-4147-A177-3AD203B41FA5}">
                      <a16:colId xmlns:a16="http://schemas.microsoft.com/office/drawing/2014/main" val="2702968771"/>
                    </a:ext>
                  </a:extLst>
                </a:gridCol>
                <a:gridCol w="1899138">
                  <a:extLst>
                    <a:ext uri="{9D8B030D-6E8A-4147-A177-3AD203B41FA5}">
                      <a16:colId xmlns:a16="http://schemas.microsoft.com/office/drawing/2014/main" val="4286417065"/>
                    </a:ext>
                  </a:extLst>
                </a:gridCol>
                <a:gridCol w="1075174">
                  <a:extLst>
                    <a:ext uri="{9D8B030D-6E8A-4147-A177-3AD203B41FA5}">
                      <a16:colId xmlns:a16="http://schemas.microsoft.com/office/drawing/2014/main" val="3740065498"/>
                    </a:ext>
                  </a:extLst>
                </a:gridCol>
                <a:gridCol w="2723102">
                  <a:extLst>
                    <a:ext uri="{9D8B030D-6E8A-4147-A177-3AD203B41FA5}">
                      <a16:colId xmlns:a16="http://schemas.microsoft.com/office/drawing/2014/main" val="568546958"/>
                    </a:ext>
                  </a:extLst>
                </a:gridCol>
              </a:tblGrid>
              <a:tr h="483071">
                <a:tc>
                  <a:txBody>
                    <a:bodyPr/>
                    <a:lstStyle/>
                    <a:p>
                      <a:pPr algn="ctr" fontAlgn="ctr"/>
                      <a:r>
                        <a:rPr lang="ja-JP" altLang="en-US" sz="1800" b="1" u="none" strike="noStrike" dirty="0">
                          <a:solidFill>
                            <a:schemeClr val="bg1"/>
                          </a:solidFill>
                          <a:effectLst/>
                          <a:latin typeface="Yet R" panose="02030504000101010101" pitchFamily="18" charset="-127"/>
                          <a:ea typeface="Yet R" panose="02030504000101010101" pitchFamily="18" charset="-127"/>
                        </a:rPr>
                        <a:t>脂質名</a:t>
                      </a:r>
                      <a:endParaRPr lang="ja-JP" altLang="en-US" sz="1800" b="1" i="0" u="none" strike="noStrike" dirty="0">
                        <a:solidFill>
                          <a:schemeClr val="bg1"/>
                        </a:solidFill>
                        <a:effectLst/>
                        <a:latin typeface="Yet R" panose="02030504000101010101" pitchFamily="18" charset="-127"/>
                        <a:ea typeface="Yet R" panose="02030504000101010101" pitchFamily="18" charset="-127"/>
                      </a:endParaRPr>
                    </a:p>
                  </a:txBody>
                  <a:tcPr marL="9254" marR="9254" marT="9254" marB="0" anchor="ctr">
                    <a:solidFill>
                      <a:schemeClr val="accent5">
                        <a:lumMod val="75000"/>
                      </a:schemeClr>
                    </a:solidFill>
                  </a:tcPr>
                </a:tc>
                <a:tc gridSpan="2">
                  <a:txBody>
                    <a:bodyPr/>
                    <a:lstStyle/>
                    <a:p>
                      <a:pPr algn="ctr" fontAlgn="ctr"/>
                      <a:r>
                        <a:rPr lang="ja-JP" altLang="en-US" sz="1400" b="1" u="none" strike="noStrike" dirty="0">
                          <a:solidFill>
                            <a:schemeClr val="bg1"/>
                          </a:solidFill>
                          <a:effectLst/>
                          <a:latin typeface="Yet R" panose="02030504000101010101" pitchFamily="18" charset="-127"/>
                          <a:ea typeface="Yet R" panose="02030504000101010101" pitchFamily="18" charset="-127"/>
                        </a:rPr>
                        <a:t>略語</a:t>
                      </a:r>
                      <a:br>
                        <a:rPr lang="ja-JP" altLang="en-US" sz="1400" b="1" u="none" strike="noStrike" dirty="0">
                          <a:solidFill>
                            <a:schemeClr val="bg1"/>
                          </a:solidFill>
                          <a:effectLst/>
                          <a:latin typeface="Yet R" panose="02030504000101010101" pitchFamily="18" charset="-127"/>
                          <a:ea typeface="Yet R" panose="02030504000101010101" pitchFamily="18" charset="-127"/>
                        </a:rPr>
                      </a:br>
                      <a:r>
                        <a:rPr lang="ja-JP" altLang="en-US" sz="1400" b="1" u="none" strike="noStrike" dirty="0">
                          <a:solidFill>
                            <a:schemeClr val="bg1"/>
                          </a:solidFill>
                          <a:effectLst/>
                          <a:latin typeface="Yet R" panose="02030504000101010101" pitchFamily="18" charset="-127"/>
                          <a:ea typeface="Yet R" panose="02030504000101010101" pitchFamily="18" charset="-127"/>
                        </a:rPr>
                        <a:t>ラボコード</a:t>
                      </a:r>
                      <a:endParaRPr lang="ja-JP" altLang="en-US" sz="1400" b="1" i="0" u="none" strike="noStrike" dirty="0">
                        <a:solidFill>
                          <a:schemeClr val="bg1"/>
                        </a:solidFill>
                        <a:effectLst/>
                        <a:latin typeface="Yet R" panose="02030504000101010101" pitchFamily="18" charset="-127"/>
                        <a:ea typeface="Yet R" panose="02030504000101010101" pitchFamily="18" charset="-127"/>
                      </a:endParaRPr>
                    </a:p>
                  </a:txBody>
                  <a:tcPr marL="9254" marR="9254" marT="9254" marB="0" anchor="ctr">
                    <a:solidFill>
                      <a:schemeClr val="accent5">
                        <a:lumMod val="75000"/>
                      </a:schemeClr>
                    </a:solidFill>
                  </a:tcPr>
                </a:tc>
                <a:tc hMerge="1">
                  <a:txBody>
                    <a:bodyPr/>
                    <a:lstStyle/>
                    <a:p>
                      <a:pPr algn="ctr" fontAlgn="ctr"/>
                      <a:endParaRPr lang="ja-JP" altLang="en-US" sz="1400" b="1" i="0" u="none" strike="noStrike" dirty="0">
                        <a:solidFill>
                          <a:schemeClr val="bg1"/>
                        </a:solidFill>
                        <a:effectLst/>
                        <a:latin typeface="Yet R" panose="02030504000101010101" pitchFamily="18" charset="-127"/>
                        <a:ea typeface="Yet R" panose="02030504000101010101" pitchFamily="18" charset="-127"/>
                      </a:endParaRPr>
                    </a:p>
                  </a:txBody>
                  <a:tcPr marL="9254" marR="9254" marT="9254" marB="0" anchor="ctr">
                    <a:solidFill>
                      <a:schemeClr val="accent5">
                        <a:lumMod val="75000"/>
                      </a:schemeClr>
                    </a:solidFill>
                  </a:tcPr>
                </a:tc>
                <a:tc>
                  <a:txBody>
                    <a:bodyPr/>
                    <a:lstStyle/>
                    <a:p>
                      <a:pPr algn="ctr" fontAlgn="ctr"/>
                      <a:r>
                        <a:rPr lang="ja-JP" altLang="en-US" sz="1800" b="1" u="none" strike="noStrike" dirty="0">
                          <a:solidFill>
                            <a:schemeClr val="bg1"/>
                          </a:solidFill>
                          <a:effectLst/>
                          <a:latin typeface="Yet R" panose="02030504000101010101" pitchFamily="18" charset="-127"/>
                          <a:ea typeface="Yet R" panose="02030504000101010101" pitchFamily="18" charset="-127"/>
                        </a:rPr>
                        <a:t>配合率</a:t>
                      </a:r>
                      <a:endParaRPr lang="ja-JP" altLang="en-US" sz="1800" b="1" i="0" u="none" strike="noStrike" dirty="0">
                        <a:solidFill>
                          <a:schemeClr val="bg1"/>
                        </a:solidFill>
                        <a:effectLst/>
                        <a:latin typeface="Yet R" panose="02030504000101010101" pitchFamily="18" charset="-127"/>
                        <a:ea typeface="Yet R" panose="02030504000101010101" pitchFamily="18" charset="-127"/>
                      </a:endParaRPr>
                    </a:p>
                  </a:txBody>
                  <a:tcPr marL="9254" marR="9254" marT="9254" marB="0" anchor="ctr">
                    <a:solidFill>
                      <a:schemeClr val="accent5">
                        <a:lumMod val="75000"/>
                      </a:schemeClr>
                    </a:solidFill>
                  </a:tcPr>
                </a:tc>
                <a:tc>
                  <a:txBody>
                    <a:bodyPr/>
                    <a:lstStyle/>
                    <a:p>
                      <a:pPr algn="ctr" fontAlgn="ctr"/>
                      <a:r>
                        <a:rPr lang="en-US" sz="1600" b="1" u="none" strike="noStrike" dirty="0">
                          <a:solidFill>
                            <a:schemeClr val="bg1"/>
                          </a:solidFill>
                          <a:effectLst/>
                          <a:latin typeface="Yet R" panose="02030504000101010101" pitchFamily="18" charset="-127"/>
                          <a:ea typeface="Yet R" panose="02030504000101010101" pitchFamily="18" charset="-127"/>
                        </a:rPr>
                        <a:t>CAS Registry Number</a:t>
                      </a:r>
                      <a:endParaRPr lang="ja-JP" altLang="en-US" sz="1600" b="1" i="0" u="none" strike="noStrike" dirty="0">
                        <a:solidFill>
                          <a:schemeClr val="bg1"/>
                        </a:solidFill>
                        <a:effectLst/>
                        <a:latin typeface="Yet R" panose="02030504000101010101" pitchFamily="18" charset="-127"/>
                        <a:ea typeface="Yet R" panose="02030504000101010101" pitchFamily="18" charset="-127"/>
                      </a:endParaRPr>
                    </a:p>
                  </a:txBody>
                  <a:tcPr marL="9254" marR="9254" marT="9254" marB="0" anchor="ctr">
                    <a:solidFill>
                      <a:schemeClr val="accent5">
                        <a:lumMod val="75000"/>
                      </a:schemeClr>
                    </a:solidFill>
                  </a:tcPr>
                </a:tc>
                <a:extLst>
                  <a:ext uri="{0D108BD9-81ED-4DB2-BD59-A6C34878D82A}">
                    <a16:rowId xmlns:a16="http://schemas.microsoft.com/office/drawing/2014/main" val="3551593229"/>
                  </a:ext>
                </a:extLst>
              </a:tr>
              <a:tr h="481220">
                <a:tc gridSpan="5">
                  <a:txBody>
                    <a:bodyPr/>
                    <a:lstStyle/>
                    <a:p>
                      <a:pPr algn="ctr" fontAlgn="ctr"/>
                      <a:r>
                        <a:rPr lang="en-US" sz="1700" b="1" u="none" strike="noStrike" dirty="0">
                          <a:solidFill>
                            <a:srgbClr val="C00000"/>
                          </a:solidFill>
                          <a:effectLst/>
                        </a:rPr>
                        <a:t>Pfizer/BioNTech</a:t>
                      </a:r>
                      <a:r>
                        <a:rPr lang="ja-JP" altLang="en-US" sz="1700" b="1" u="none" strike="noStrike" dirty="0">
                          <a:solidFill>
                            <a:srgbClr val="C00000"/>
                          </a:solidFill>
                          <a:effectLst/>
                        </a:rPr>
                        <a:t>　</a:t>
                      </a:r>
                      <a:r>
                        <a:rPr lang="en-US" sz="1700" b="1" u="none" strike="noStrike" dirty="0">
                          <a:solidFill>
                            <a:srgbClr val="C00000"/>
                          </a:solidFill>
                          <a:effectLst/>
                        </a:rPr>
                        <a:t>BNT</a:t>
                      </a:r>
                      <a:r>
                        <a:rPr lang="en-US" altLang="ja-JP" sz="1700" b="1" u="none" strike="noStrike" dirty="0">
                          <a:solidFill>
                            <a:srgbClr val="C00000"/>
                          </a:solidFill>
                          <a:effectLst/>
                        </a:rPr>
                        <a:t>162b2</a:t>
                      </a:r>
                      <a:endParaRPr lang="en-US" sz="1700" b="1" i="0" u="none" strike="noStrike" dirty="0">
                        <a:solidFill>
                          <a:srgbClr val="C00000"/>
                        </a:solidFill>
                        <a:effectLst/>
                        <a:latin typeface="BIZ UDP明朝 Medium" panose="02020500000000000000" pitchFamily="18" charset="-128"/>
                        <a:ea typeface="BIZ UDP明朝 Medium" panose="02020500000000000000" pitchFamily="18" charset="-128"/>
                      </a:endParaRPr>
                    </a:p>
                  </a:txBody>
                  <a:tcPr marL="9254" marR="9254" marT="9254" marB="0" anchor="ctr">
                    <a:solidFill>
                      <a:schemeClr val="accent2">
                        <a:lumMod val="60000"/>
                        <a:lumOff val="40000"/>
                      </a:schemeClr>
                    </a:solidFill>
                  </a:tcPr>
                </a:tc>
                <a:tc hMerge="1">
                  <a:txBody>
                    <a:bodyPr/>
                    <a:lstStyle/>
                    <a:p>
                      <a:endParaRPr kumimoji="1" lang="ja-JP" altLang="en-US"/>
                    </a:p>
                  </a:txBody>
                  <a:tcPr/>
                </a:tc>
                <a:tc hMerge="1">
                  <a:txBody>
                    <a:bodyPr/>
                    <a:lstStyle/>
                    <a:p>
                      <a:endParaRPr kumimoji="1" lang="ja-JP" altLang="en-US"/>
                    </a:p>
                  </a:txBody>
                  <a:tcPr/>
                </a:tc>
                <a:tc hMerge="1">
                  <a:txBody>
                    <a:bodyPr/>
                    <a:lstStyle/>
                    <a:p>
                      <a:endParaRPr kumimoji="1" lang="ja-JP" altLang="en-US"/>
                    </a:p>
                  </a:txBody>
                  <a:tcPr/>
                </a:tc>
                <a:tc hMerge="1">
                  <a:txBody>
                    <a:bodyPr/>
                    <a:lstStyle/>
                    <a:p>
                      <a:pPr algn="l" fontAlgn="ctr"/>
                      <a:endParaRPr lang="en-US" sz="1700" b="1" i="0" u="none" strike="noStrike" dirty="0">
                        <a:solidFill>
                          <a:srgbClr val="C00000"/>
                        </a:solidFill>
                        <a:effectLst/>
                        <a:latin typeface="BIZ UDP明朝 Medium" panose="02020500000000000000" pitchFamily="18" charset="-128"/>
                        <a:ea typeface="BIZ UDP明朝 Medium" panose="02020500000000000000" pitchFamily="18" charset="-128"/>
                      </a:endParaRPr>
                    </a:p>
                  </a:txBody>
                  <a:tcPr marL="9254" marR="9254" marT="9254" marB="0" anchor="ctr">
                    <a:solidFill>
                      <a:schemeClr val="accent4">
                        <a:lumMod val="40000"/>
                        <a:lumOff val="60000"/>
                      </a:schemeClr>
                    </a:solidFill>
                  </a:tcPr>
                </a:tc>
                <a:extLst>
                  <a:ext uri="{0D108BD9-81ED-4DB2-BD59-A6C34878D82A}">
                    <a16:rowId xmlns:a16="http://schemas.microsoft.com/office/drawing/2014/main" val="2390637412"/>
                  </a:ext>
                </a:extLst>
              </a:tr>
              <a:tr h="490474">
                <a:tc gridSpan="2">
                  <a:txBody>
                    <a:bodyPr/>
                    <a:lstStyle/>
                    <a:p>
                      <a:pPr algn="l" fontAlgn="ctr"/>
                      <a:r>
                        <a:rPr lang="en-US" sz="1500" b="1" u="none" strike="noStrike" dirty="0">
                          <a:effectLst/>
                        </a:rPr>
                        <a:t> ((4-hydroxybutyl)azanediyl) bis(hexane-6,1-diyl)bis(2-hexyldecanoate)</a:t>
                      </a:r>
                      <a:endParaRPr lang="en-US" sz="1500" b="1" i="0" u="none" strike="noStrike" dirty="0">
                        <a:solidFill>
                          <a:srgbClr val="002060"/>
                        </a:solidFill>
                        <a:effectLst/>
                        <a:latin typeface="Amasis MT Pro Medium" panose="02040604050005020304" pitchFamily="18" charset="0"/>
                        <a:ea typeface="游ゴシック" panose="020B0400000000000000" pitchFamily="50" charset="-128"/>
                      </a:endParaRPr>
                    </a:p>
                  </a:txBody>
                  <a:tcPr marL="9254" marR="9254" marT="9254" marB="0" anchor="ctr">
                    <a:solidFill>
                      <a:schemeClr val="accent4">
                        <a:lumMod val="40000"/>
                        <a:lumOff val="60000"/>
                      </a:schemeClr>
                    </a:solidFill>
                  </a:tcPr>
                </a:tc>
                <a:tc hMerge="1">
                  <a:txBody>
                    <a:bodyPr/>
                    <a:lstStyle/>
                    <a:p>
                      <a:pPr algn="l" fontAlgn="ctr"/>
                      <a:r>
                        <a:rPr lang="en-US" sz="1500" b="1" u="none" strike="noStrike" dirty="0">
                          <a:effectLst/>
                        </a:rPr>
                        <a:t>ALC-0315</a:t>
                      </a:r>
                      <a:endParaRPr lang="en-US" sz="1500" b="1" i="0" u="none" strike="noStrike" dirty="0">
                        <a:solidFill>
                          <a:srgbClr val="002060"/>
                        </a:solidFill>
                        <a:effectLst/>
                        <a:latin typeface="Amasis MT Pro Medium" panose="02040604050005020304" pitchFamily="18" charset="0"/>
                        <a:ea typeface="游ゴシック" panose="020B0400000000000000" pitchFamily="50" charset="-128"/>
                      </a:endParaRPr>
                    </a:p>
                  </a:txBody>
                  <a:tcPr marL="9254" marR="9254" marT="9254" marB="0" anchor="ctr">
                    <a:solidFill>
                      <a:schemeClr val="accent4">
                        <a:lumMod val="40000"/>
                        <a:lumOff val="60000"/>
                      </a:schemeClr>
                    </a:solidFill>
                  </a:tcPr>
                </a:tc>
                <a:tc>
                  <a:txBody>
                    <a:bodyPr/>
                    <a:lstStyle/>
                    <a:p>
                      <a:pPr algn="l" fontAlgn="ctr"/>
                      <a:r>
                        <a:rPr lang="en-US" sz="1500" b="1" u="none" strike="noStrike">
                          <a:effectLst/>
                        </a:rPr>
                        <a:t>ALC-0315</a:t>
                      </a:r>
                      <a:endParaRPr lang="en-US" sz="1500" b="1" i="0" u="none" strike="noStrike" dirty="0">
                        <a:solidFill>
                          <a:srgbClr val="002060"/>
                        </a:solidFill>
                        <a:effectLst/>
                        <a:latin typeface="Amasis MT Pro Medium" panose="02040604050005020304" pitchFamily="18" charset="0"/>
                        <a:ea typeface="游ゴシック" panose="020B0400000000000000" pitchFamily="50" charset="-128"/>
                      </a:endParaRPr>
                    </a:p>
                  </a:txBody>
                  <a:tcPr marL="9254" marR="9254" marT="9254" marB="0" anchor="ctr">
                    <a:solidFill>
                      <a:schemeClr val="accent4">
                        <a:lumMod val="40000"/>
                        <a:lumOff val="60000"/>
                      </a:schemeClr>
                    </a:solidFill>
                  </a:tcPr>
                </a:tc>
                <a:tc>
                  <a:txBody>
                    <a:bodyPr/>
                    <a:lstStyle/>
                    <a:p>
                      <a:pPr algn="ctr" fontAlgn="ctr"/>
                      <a:r>
                        <a:rPr lang="en-US" altLang="ja-JP" sz="1500" b="1" u="none" strike="noStrike" dirty="0">
                          <a:effectLst/>
                        </a:rPr>
                        <a:t>46.30%</a:t>
                      </a:r>
                      <a:endParaRPr lang="en-US" sz="1500" b="1" i="0" u="none" strike="noStrike" dirty="0">
                        <a:solidFill>
                          <a:srgbClr val="002060"/>
                        </a:solidFill>
                        <a:effectLst/>
                        <a:latin typeface="Amasis MT Pro Medium" panose="02040604050005020304" pitchFamily="18" charset="0"/>
                        <a:ea typeface="游ゴシック" panose="020B0400000000000000" pitchFamily="50" charset="-128"/>
                      </a:endParaRPr>
                    </a:p>
                  </a:txBody>
                  <a:tcPr marL="9254" marR="9254" marT="9254" marB="0" anchor="ctr">
                    <a:solidFill>
                      <a:schemeClr val="accent4">
                        <a:lumMod val="40000"/>
                        <a:lumOff val="60000"/>
                      </a:schemeClr>
                    </a:solidFill>
                  </a:tcPr>
                </a:tc>
                <a:tc>
                  <a:txBody>
                    <a:bodyPr/>
                    <a:lstStyle/>
                    <a:p>
                      <a:pPr algn="ctr" fontAlgn="ctr"/>
                      <a:r>
                        <a:rPr lang="en-US" altLang="ja-JP" sz="1500" b="1" u="none" strike="noStrike">
                          <a:effectLst/>
                        </a:rPr>
                        <a:t>2036272-55-4</a:t>
                      </a:r>
                      <a:endParaRPr lang="en-US" sz="1500" b="1" i="0" u="none" strike="noStrike" dirty="0">
                        <a:solidFill>
                          <a:srgbClr val="002060"/>
                        </a:solidFill>
                        <a:effectLst/>
                        <a:latin typeface="Amasis MT Pro Medium" panose="02040604050005020304" pitchFamily="18" charset="0"/>
                        <a:ea typeface="游ゴシック" panose="020B0400000000000000" pitchFamily="50" charset="-128"/>
                      </a:endParaRPr>
                    </a:p>
                  </a:txBody>
                  <a:tcPr marL="9254" marR="9254" marT="9254" marB="0" anchor="ctr">
                    <a:solidFill>
                      <a:schemeClr val="accent4">
                        <a:lumMod val="40000"/>
                        <a:lumOff val="60000"/>
                      </a:schemeClr>
                    </a:solidFill>
                  </a:tcPr>
                </a:tc>
                <a:extLst>
                  <a:ext uri="{0D108BD9-81ED-4DB2-BD59-A6C34878D82A}">
                    <a16:rowId xmlns:a16="http://schemas.microsoft.com/office/drawing/2014/main" val="2948555854"/>
                  </a:ext>
                </a:extLst>
              </a:tr>
              <a:tr h="490474">
                <a:tc gridSpan="2">
                  <a:txBody>
                    <a:bodyPr/>
                    <a:lstStyle/>
                    <a:p>
                      <a:pPr algn="l" fontAlgn="ctr"/>
                      <a:r>
                        <a:rPr lang="en-US" sz="1500" b="1" u="none" strike="noStrike" dirty="0">
                          <a:effectLst/>
                        </a:rPr>
                        <a:t> 2-[(polyethylene glycol)-2000]-N,N-</a:t>
                      </a:r>
                      <a:r>
                        <a:rPr lang="en-US" sz="1500" b="1" u="none" strike="noStrike" dirty="0" err="1">
                          <a:effectLst/>
                        </a:rPr>
                        <a:t>ditetradecylacetamide</a:t>
                      </a:r>
                      <a:endParaRPr lang="en-US" sz="1500" b="1" i="0" u="none" strike="noStrike" dirty="0">
                        <a:solidFill>
                          <a:srgbClr val="002060"/>
                        </a:solidFill>
                        <a:effectLst/>
                        <a:latin typeface="Amasis MT Pro Medium" panose="02040604050005020304" pitchFamily="18" charset="0"/>
                        <a:ea typeface="游ゴシック" panose="020B0400000000000000" pitchFamily="50" charset="-128"/>
                      </a:endParaRPr>
                    </a:p>
                  </a:txBody>
                  <a:tcPr marL="9254" marR="9254" marT="9254" marB="0" anchor="ctr">
                    <a:solidFill>
                      <a:schemeClr val="accent4">
                        <a:lumMod val="40000"/>
                        <a:lumOff val="60000"/>
                      </a:schemeClr>
                    </a:solidFill>
                  </a:tcPr>
                </a:tc>
                <a:tc hMerge="1">
                  <a:txBody>
                    <a:bodyPr/>
                    <a:lstStyle/>
                    <a:p>
                      <a:pPr algn="l" fontAlgn="ctr"/>
                      <a:r>
                        <a:rPr lang="en-US" sz="1500" b="1" u="none" strike="noStrike" dirty="0">
                          <a:effectLst/>
                        </a:rPr>
                        <a:t>ALC-0159</a:t>
                      </a:r>
                      <a:endParaRPr lang="en-US" sz="1500" b="1" i="0" u="none" strike="noStrike" dirty="0">
                        <a:solidFill>
                          <a:srgbClr val="002060"/>
                        </a:solidFill>
                        <a:effectLst/>
                        <a:latin typeface="Amasis MT Pro Medium" panose="02040604050005020304" pitchFamily="18" charset="0"/>
                        <a:ea typeface="游ゴシック" panose="020B0400000000000000" pitchFamily="50" charset="-128"/>
                      </a:endParaRPr>
                    </a:p>
                  </a:txBody>
                  <a:tcPr marL="9254" marR="9254" marT="9254" marB="0" anchor="ctr">
                    <a:solidFill>
                      <a:schemeClr val="accent4">
                        <a:lumMod val="40000"/>
                        <a:lumOff val="60000"/>
                      </a:schemeClr>
                    </a:solidFill>
                  </a:tcPr>
                </a:tc>
                <a:tc>
                  <a:txBody>
                    <a:bodyPr/>
                    <a:lstStyle/>
                    <a:p>
                      <a:pPr algn="l" fontAlgn="ctr"/>
                      <a:r>
                        <a:rPr lang="en-US" sz="1500" b="1" u="none" strike="noStrike">
                          <a:effectLst/>
                        </a:rPr>
                        <a:t>ALC-0159</a:t>
                      </a:r>
                      <a:endParaRPr lang="en-US" sz="1500" b="1" i="0" u="none" strike="noStrike" dirty="0">
                        <a:solidFill>
                          <a:srgbClr val="002060"/>
                        </a:solidFill>
                        <a:effectLst/>
                        <a:latin typeface="Amasis MT Pro Medium" panose="02040604050005020304" pitchFamily="18" charset="0"/>
                        <a:ea typeface="游ゴシック" panose="020B0400000000000000" pitchFamily="50" charset="-128"/>
                      </a:endParaRPr>
                    </a:p>
                  </a:txBody>
                  <a:tcPr marL="9254" marR="9254" marT="9254" marB="0" anchor="ctr">
                    <a:solidFill>
                      <a:schemeClr val="accent4">
                        <a:lumMod val="40000"/>
                        <a:lumOff val="60000"/>
                      </a:schemeClr>
                    </a:solidFill>
                  </a:tcPr>
                </a:tc>
                <a:tc>
                  <a:txBody>
                    <a:bodyPr/>
                    <a:lstStyle/>
                    <a:p>
                      <a:pPr algn="ctr" fontAlgn="ctr"/>
                      <a:r>
                        <a:rPr lang="en-US" altLang="ja-JP" sz="1500" b="1" u="none" strike="noStrike" dirty="0">
                          <a:effectLst/>
                        </a:rPr>
                        <a:t>1.60%</a:t>
                      </a:r>
                      <a:endParaRPr lang="en-US" sz="1500" b="1" i="0" u="none" strike="noStrike" dirty="0">
                        <a:solidFill>
                          <a:srgbClr val="002060"/>
                        </a:solidFill>
                        <a:effectLst/>
                        <a:latin typeface="Amasis MT Pro Medium" panose="02040604050005020304" pitchFamily="18" charset="0"/>
                        <a:ea typeface="游ゴシック" panose="020B0400000000000000" pitchFamily="50" charset="-128"/>
                      </a:endParaRPr>
                    </a:p>
                  </a:txBody>
                  <a:tcPr marL="9254" marR="9254" marT="9254" marB="0" anchor="ctr">
                    <a:solidFill>
                      <a:schemeClr val="accent4">
                        <a:lumMod val="40000"/>
                        <a:lumOff val="60000"/>
                      </a:schemeClr>
                    </a:solidFill>
                  </a:tcPr>
                </a:tc>
                <a:tc>
                  <a:txBody>
                    <a:bodyPr/>
                    <a:lstStyle/>
                    <a:p>
                      <a:pPr algn="ctr" fontAlgn="ctr"/>
                      <a:r>
                        <a:rPr lang="en-US" altLang="ja-JP" sz="1500" b="1" u="none" strike="noStrike">
                          <a:effectLst/>
                        </a:rPr>
                        <a:t>1849616-42-7</a:t>
                      </a:r>
                      <a:endParaRPr lang="en-US" sz="1500" b="1" i="0" u="none" strike="noStrike" dirty="0">
                        <a:solidFill>
                          <a:srgbClr val="002060"/>
                        </a:solidFill>
                        <a:effectLst/>
                        <a:latin typeface="Amasis MT Pro Medium" panose="02040604050005020304" pitchFamily="18" charset="0"/>
                        <a:ea typeface="游ゴシック" panose="020B0400000000000000" pitchFamily="50" charset="-128"/>
                      </a:endParaRPr>
                    </a:p>
                  </a:txBody>
                  <a:tcPr marL="9254" marR="9254" marT="9254" marB="0" anchor="ctr">
                    <a:solidFill>
                      <a:schemeClr val="accent4">
                        <a:lumMod val="40000"/>
                        <a:lumOff val="60000"/>
                      </a:schemeClr>
                    </a:solidFill>
                  </a:tcPr>
                </a:tc>
                <a:extLst>
                  <a:ext uri="{0D108BD9-81ED-4DB2-BD59-A6C34878D82A}">
                    <a16:rowId xmlns:a16="http://schemas.microsoft.com/office/drawing/2014/main" val="597233592"/>
                  </a:ext>
                </a:extLst>
              </a:tr>
              <a:tr h="249864">
                <a:tc gridSpan="2">
                  <a:txBody>
                    <a:bodyPr/>
                    <a:lstStyle/>
                    <a:p>
                      <a:pPr algn="l" fontAlgn="ctr"/>
                      <a:r>
                        <a:rPr lang="en-US" sz="1500" b="1" u="none" strike="noStrike" dirty="0">
                          <a:effectLst/>
                        </a:rPr>
                        <a:t> 1,2-distearoyl-sn-glycero-3-phosphocholine</a:t>
                      </a:r>
                      <a:endParaRPr lang="en-US" sz="1500" b="1" i="0" u="none" strike="noStrike" dirty="0">
                        <a:solidFill>
                          <a:srgbClr val="002060"/>
                        </a:solidFill>
                        <a:effectLst/>
                        <a:latin typeface="Amasis MT Pro Medium" panose="02040604050005020304" pitchFamily="18" charset="0"/>
                        <a:ea typeface="游ゴシック" panose="020B0400000000000000" pitchFamily="50" charset="-128"/>
                      </a:endParaRPr>
                    </a:p>
                  </a:txBody>
                  <a:tcPr marL="9254" marR="9254" marT="9254" marB="0" anchor="ctr">
                    <a:solidFill>
                      <a:schemeClr val="accent4">
                        <a:lumMod val="40000"/>
                        <a:lumOff val="60000"/>
                      </a:schemeClr>
                    </a:solidFill>
                  </a:tcPr>
                </a:tc>
                <a:tc hMerge="1">
                  <a:txBody>
                    <a:bodyPr/>
                    <a:lstStyle/>
                    <a:p>
                      <a:pPr algn="l" fontAlgn="ctr"/>
                      <a:r>
                        <a:rPr lang="en-US" sz="1500" b="1" u="none" strike="noStrike" dirty="0">
                          <a:effectLst/>
                        </a:rPr>
                        <a:t>DSPC</a:t>
                      </a:r>
                      <a:endParaRPr lang="en-US" sz="1500" b="1" i="0" u="none" strike="noStrike" dirty="0">
                        <a:solidFill>
                          <a:srgbClr val="002060"/>
                        </a:solidFill>
                        <a:effectLst/>
                        <a:latin typeface="Amasis MT Pro Medium" panose="02040604050005020304" pitchFamily="18" charset="0"/>
                        <a:ea typeface="游ゴシック" panose="020B0400000000000000" pitchFamily="50" charset="-128"/>
                      </a:endParaRPr>
                    </a:p>
                  </a:txBody>
                  <a:tcPr marL="9254" marR="9254" marT="9254" marB="0" anchor="ctr">
                    <a:solidFill>
                      <a:schemeClr val="accent4">
                        <a:lumMod val="40000"/>
                        <a:lumOff val="60000"/>
                      </a:schemeClr>
                    </a:solidFill>
                  </a:tcPr>
                </a:tc>
                <a:tc>
                  <a:txBody>
                    <a:bodyPr/>
                    <a:lstStyle/>
                    <a:p>
                      <a:pPr algn="l" fontAlgn="ctr"/>
                      <a:r>
                        <a:rPr lang="en-US" sz="1500" b="1" u="none" strike="noStrike">
                          <a:effectLst/>
                        </a:rPr>
                        <a:t>DSPC</a:t>
                      </a:r>
                      <a:endParaRPr lang="en-US" sz="1500" b="1" i="0" u="none" strike="noStrike" dirty="0">
                        <a:solidFill>
                          <a:srgbClr val="002060"/>
                        </a:solidFill>
                        <a:effectLst/>
                        <a:latin typeface="Amasis MT Pro Medium" panose="02040604050005020304" pitchFamily="18" charset="0"/>
                        <a:ea typeface="游ゴシック" panose="020B0400000000000000" pitchFamily="50" charset="-128"/>
                      </a:endParaRPr>
                    </a:p>
                  </a:txBody>
                  <a:tcPr marL="9254" marR="9254" marT="9254" marB="0" anchor="ctr">
                    <a:solidFill>
                      <a:schemeClr val="accent4">
                        <a:lumMod val="40000"/>
                        <a:lumOff val="60000"/>
                      </a:schemeClr>
                    </a:solidFill>
                  </a:tcPr>
                </a:tc>
                <a:tc>
                  <a:txBody>
                    <a:bodyPr/>
                    <a:lstStyle/>
                    <a:p>
                      <a:pPr algn="ctr" fontAlgn="ctr"/>
                      <a:r>
                        <a:rPr lang="en-US" altLang="ja-JP" sz="1500" b="1" u="none" strike="noStrike" dirty="0">
                          <a:effectLst/>
                        </a:rPr>
                        <a:t>9.40%</a:t>
                      </a:r>
                      <a:endParaRPr lang="en-US" sz="1500" b="1" i="0" u="none" strike="noStrike" dirty="0">
                        <a:solidFill>
                          <a:srgbClr val="002060"/>
                        </a:solidFill>
                        <a:effectLst/>
                        <a:latin typeface="Amasis MT Pro Medium" panose="02040604050005020304" pitchFamily="18" charset="0"/>
                        <a:ea typeface="游ゴシック" panose="020B0400000000000000" pitchFamily="50" charset="-128"/>
                      </a:endParaRPr>
                    </a:p>
                  </a:txBody>
                  <a:tcPr marL="9254" marR="9254" marT="9254" marB="0" anchor="ctr">
                    <a:solidFill>
                      <a:schemeClr val="accent4">
                        <a:lumMod val="40000"/>
                        <a:lumOff val="60000"/>
                      </a:schemeClr>
                    </a:solidFill>
                  </a:tcPr>
                </a:tc>
                <a:tc>
                  <a:txBody>
                    <a:bodyPr/>
                    <a:lstStyle/>
                    <a:p>
                      <a:pPr algn="ctr" fontAlgn="ctr"/>
                      <a:r>
                        <a:rPr lang="en-US" altLang="ja-JP" sz="1500" b="1" u="none" strike="noStrike">
                          <a:effectLst/>
                        </a:rPr>
                        <a:t>816-94-4</a:t>
                      </a:r>
                      <a:endParaRPr lang="en-US" sz="1500" b="1" i="0" u="none" strike="noStrike" dirty="0">
                        <a:solidFill>
                          <a:srgbClr val="002060"/>
                        </a:solidFill>
                        <a:effectLst/>
                        <a:latin typeface="Amasis MT Pro Medium" panose="02040604050005020304" pitchFamily="18" charset="0"/>
                        <a:ea typeface="游ゴシック" panose="020B0400000000000000" pitchFamily="50" charset="-128"/>
                      </a:endParaRPr>
                    </a:p>
                  </a:txBody>
                  <a:tcPr marL="9254" marR="9254" marT="9254" marB="0" anchor="ctr">
                    <a:solidFill>
                      <a:schemeClr val="accent4">
                        <a:lumMod val="40000"/>
                        <a:lumOff val="60000"/>
                      </a:schemeClr>
                    </a:solidFill>
                  </a:tcPr>
                </a:tc>
                <a:extLst>
                  <a:ext uri="{0D108BD9-81ED-4DB2-BD59-A6C34878D82A}">
                    <a16:rowId xmlns:a16="http://schemas.microsoft.com/office/drawing/2014/main" val="2596803871"/>
                  </a:ext>
                </a:extLst>
              </a:tr>
              <a:tr h="249864">
                <a:tc gridSpan="2">
                  <a:txBody>
                    <a:bodyPr/>
                    <a:lstStyle/>
                    <a:p>
                      <a:pPr algn="l" fontAlgn="ctr"/>
                      <a:r>
                        <a:rPr lang="ja-JP" altLang="en-US" sz="1400" b="1" u="none" strike="noStrike" dirty="0">
                          <a:effectLst/>
                        </a:rPr>
                        <a:t> コレステロール（ヘルパー脂質）</a:t>
                      </a:r>
                      <a:endParaRPr lang="ja-JP" altLang="en-US" sz="1400" b="1" i="0" u="none" strike="noStrike" dirty="0">
                        <a:solidFill>
                          <a:srgbClr val="002060"/>
                        </a:solidFill>
                        <a:effectLst/>
                        <a:latin typeface="BIZ UDP明朝 Medium" panose="02020500000000000000" pitchFamily="18" charset="-128"/>
                        <a:ea typeface="BIZ UDP明朝 Medium" panose="02020500000000000000" pitchFamily="18" charset="-128"/>
                      </a:endParaRPr>
                    </a:p>
                  </a:txBody>
                  <a:tcPr marL="9254" marR="9254" marT="9254" marB="0" anchor="ctr">
                    <a:solidFill>
                      <a:schemeClr val="accent4">
                        <a:lumMod val="40000"/>
                        <a:lumOff val="60000"/>
                      </a:schemeClr>
                    </a:solidFill>
                  </a:tcPr>
                </a:tc>
                <a:tc hMerge="1">
                  <a:txBody>
                    <a:bodyPr/>
                    <a:lstStyle/>
                    <a:p>
                      <a:pPr algn="l" fontAlgn="ctr"/>
                      <a:r>
                        <a:rPr lang="ja-JP" altLang="en-US" sz="1500" b="1" u="none" strike="noStrike" dirty="0">
                          <a:effectLst/>
                        </a:rPr>
                        <a:t>　</a:t>
                      </a:r>
                      <a:endParaRPr lang="ja-JP" altLang="en-US" sz="1500" b="1" i="0" u="none" strike="noStrike" dirty="0">
                        <a:solidFill>
                          <a:srgbClr val="002060"/>
                        </a:solidFill>
                        <a:effectLst/>
                        <a:latin typeface="Amasis MT Pro Medium" panose="02040604050005020304" pitchFamily="18" charset="0"/>
                        <a:ea typeface="游ゴシック" panose="020B0400000000000000" pitchFamily="50" charset="-128"/>
                      </a:endParaRPr>
                    </a:p>
                  </a:txBody>
                  <a:tcPr marL="9254" marR="9254" marT="9254" marB="0" anchor="ctr">
                    <a:solidFill>
                      <a:schemeClr val="accent4">
                        <a:lumMod val="40000"/>
                        <a:lumOff val="60000"/>
                      </a:schemeClr>
                    </a:solidFill>
                  </a:tcPr>
                </a:tc>
                <a:tc>
                  <a:txBody>
                    <a:bodyPr/>
                    <a:lstStyle/>
                    <a:p>
                      <a:pPr algn="l" fontAlgn="ctr"/>
                      <a:r>
                        <a:rPr lang="ja-JP" altLang="en-US" sz="1500" b="1" u="none" strike="noStrike" dirty="0">
                          <a:effectLst/>
                        </a:rPr>
                        <a:t>　</a:t>
                      </a:r>
                      <a:endParaRPr lang="ja-JP" altLang="en-US" sz="1500" b="1" i="0" u="none" strike="noStrike" dirty="0">
                        <a:solidFill>
                          <a:srgbClr val="002060"/>
                        </a:solidFill>
                        <a:effectLst/>
                        <a:latin typeface="Amasis MT Pro Medium" panose="02040604050005020304" pitchFamily="18" charset="0"/>
                        <a:ea typeface="游ゴシック" panose="020B0400000000000000" pitchFamily="50" charset="-128"/>
                      </a:endParaRPr>
                    </a:p>
                  </a:txBody>
                  <a:tcPr marL="9254" marR="9254" marT="9254" marB="0" anchor="ctr">
                    <a:solidFill>
                      <a:schemeClr val="accent4">
                        <a:lumMod val="40000"/>
                        <a:lumOff val="60000"/>
                      </a:schemeClr>
                    </a:solidFill>
                  </a:tcPr>
                </a:tc>
                <a:tc>
                  <a:txBody>
                    <a:bodyPr/>
                    <a:lstStyle/>
                    <a:p>
                      <a:pPr algn="ctr" fontAlgn="ctr"/>
                      <a:r>
                        <a:rPr lang="en-US" altLang="ja-JP" sz="1500" b="1" u="none" strike="noStrike" dirty="0">
                          <a:effectLst/>
                        </a:rPr>
                        <a:t>42.70%</a:t>
                      </a:r>
                      <a:endParaRPr lang="ja-JP" altLang="en-US" sz="1500" b="1" i="0" u="none" strike="noStrike" dirty="0">
                        <a:solidFill>
                          <a:srgbClr val="002060"/>
                        </a:solidFill>
                        <a:effectLst/>
                        <a:latin typeface="Amasis MT Pro Medium" panose="02040604050005020304" pitchFamily="18" charset="0"/>
                        <a:ea typeface="游ゴシック" panose="020B0400000000000000" pitchFamily="50" charset="-128"/>
                      </a:endParaRPr>
                    </a:p>
                  </a:txBody>
                  <a:tcPr marL="9254" marR="9254" marT="9254" marB="0" anchor="ctr">
                    <a:solidFill>
                      <a:schemeClr val="accent4">
                        <a:lumMod val="40000"/>
                        <a:lumOff val="60000"/>
                      </a:schemeClr>
                    </a:solidFill>
                  </a:tcPr>
                </a:tc>
                <a:tc>
                  <a:txBody>
                    <a:bodyPr/>
                    <a:lstStyle/>
                    <a:p>
                      <a:pPr algn="ctr" fontAlgn="ctr"/>
                      <a:r>
                        <a:rPr lang="en-US" altLang="ja-JP" sz="1500" b="1" u="none" strike="noStrike" dirty="0">
                          <a:effectLst/>
                        </a:rPr>
                        <a:t>57-88-5</a:t>
                      </a:r>
                      <a:endParaRPr lang="ja-JP" altLang="en-US" sz="1500" b="1" i="0" u="none" strike="noStrike" dirty="0">
                        <a:solidFill>
                          <a:srgbClr val="002060"/>
                        </a:solidFill>
                        <a:effectLst/>
                        <a:latin typeface="Amasis MT Pro Medium" panose="02040604050005020304" pitchFamily="18" charset="0"/>
                        <a:ea typeface="游ゴシック" panose="020B0400000000000000" pitchFamily="50" charset="-128"/>
                      </a:endParaRPr>
                    </a:p>
                  </a:txBody>
                  <a:tcPr marL="9254" marR="9254" marT="9254" marB="0" anchor="ctr">
                    <a:solidFill>
                      <a:schemeClr val="accent4">
                        <a:lumMod val="40000"/>
                        <a:lumOff val="60000"/>
                      </a:schemeClr>
                    </a:solidFill>
                  </a:tcPr>
                </a:tc>
                <a:extLst>
                  <a:ext uri="{0D108BD9-81ED-4DB2-BD59-A6C34878D82A}">
                    <a16:rowId xmlns:a16="http://schemas.microsoft.com/office/drawing/2014/main" val="4277104668"/>
                  </a:ext>
                </a:extLst>
              </a:tr>
              <a:tr h="425694">
                <a:tc gridSpan="5">
                  <a:txBody>
                    <a:bodyPr/>
                    <a:lstStyle/>
                    <a:p>
                      <a:pPr algn="ctr" fontAlgn="ctr"/>
                      <a:r>
                        <a:rPr lang="en-US" sz="1700" b="1" u="none" strike="noStrike" dirty="0" err="1">
                          <a:solidFill>
                            <a:srgbClr val="C00000"/>
                          </a:solidFill>
                          <a:effectLst/>
                        </a:rPr>
                        <a:t>Moderna</a:t>
                      </a:r>
                      <a:r>
                        <a:rPr lang="ja-JP" altLang="en-US" sz="1700" b="1" u="none" strike="noStrike" dirty="0">
                          <a:solidFill>
                            <a:srgbClr val="C00000"/>
                          </a:solidFill>
                          <a:effectLst/>
                        </a:rPr>
                        <a:t> </a:t>
                      </a:r>
                      <a:r>
                        <a:rPr lang="en-US" altLang="ja-JP" sz="1700" b="1" u="none" strike="noStrike" dirty="0">
                          <a:solidFill>
                            <a:srgbClr val="C00000"/>
                          </a:solidFill>
                          <a:effectLst/>
                        </a:rPr>
                        <a:t>mRNA1273</a:t>
                      </a:r>
                      <a:endParaRPr lang="ja-JP" altLang="en-US" sz="1700" b="1" i="0" u="none" strike="noStrike" dirty="0">
                        <a:solidFill>
                          <a:srgbClr val="C00000"/>
                        </a:solidFill>
                        <a:effectLst/>
                        <a:latin typeface="BIZ UDP明朝 Medium" panose="02020500000000000000" pitchFamily="18" charset="-128"/>
                        <a:ea typeface="BIZ UDP明朝 Medium" panose="02020500000000000000" pitchFamily="18" charset="-128"/>
                      </a:endParaRPr>
                    </a:p>
                  </a:txBody>
                  <a:tcPr marL="9254" marR="9254" marT="9254" marB="0" anchor="ctr">
                    <a:solidFill>
                      <a:schemeClr val="accent6">
                        <a:lumMod val="60000"/>
                        <a:lumOff val="40000"/>
                      </a:schemeClr>
                    </a:solidFill>
                  </a:tcPr>
                </a:tc>
                <a:tc hMerge="1">
                  <a:txBody>
                    <a:bodyPr/>
                    <a:lstStyle/>
                    <a:p>
                      <a:endParaRPr kumimoji="1" lang="ja-JP" altLang="en-US"/>
                    </a:p>
                  </a:txBody>
                  <a:tcPr/>
                </a:tc>
                <a:tc hMerge="1">
                  <a:txBody>
                    <a:bodyPr/>
                    <a:lstStyle/>
                    <a:p>
                      <a:endParaRPr kumimoji="1" lang="ja-JP" altLang="en-US"/>
                    </a:p>
                  </a:txBody>
                  <a:tcPr/>
                </a:tc>
                <a:tc hMerge="1">
                  <a:txBody>
                    <a:bodyPr/>
                    <a:lstStyle/>
                    <a:p>
                      <a:endParaRPr kumimoji="1" lang="ja-JP" altLang="en-US"/>
                    </a:p>
                  </a:txBody>
                  <a:tcPr/>
                </a:tc>
                <a:tc hMerge="1">
                  <a:txBody>
                    <a:bodyPr/>
                    <a:lstStyle/>
                    <a:p>
                      <a:pPr algn="ctr" fontAlgn="ctr"/>
                      <a:endParaRPr lang="ja-JP" altLang="en-US" sz="1700" b="1" i="0" u="none" strike="noStrike" dirty="0">
                        <a:solidFill>
                          <a:srgbClr val="C00000"/>
                        </a:solidFill>
                        <a:effectLst/>
                        <a:latin typeface="BIZ UDP明朝 Medium" panose="02020500000000000000" pitchFamily="18" charset="-128"/>
                        <a:ea typeface="BIZ UDP明朝 Medium" panose="02020500000000000000" pitchFamily="18" charset="-128"/>
                      </a:endParaRPr>
                    </a:p>
                  </a:txBody>
                  <a:tcPr marL="9254" marR="9254" marT="9254" marB="0" anchor="ctr">
                    <a:solidFill>
                      <a:schemeClr val="accent6">
                        <a:lumMod val="20000"/>
                        <a:lumOff val="80000"/>
                      </a:schemeClr>
                    </a:solidFill>
                  </a:tcPr>
                </a:tc>
                <a:extLst>
                  <a:ext uri="{0D108BD9-81ED-4DB2-BD59-A6C34878D82A}">
                    <a16:rowId xmlns:a16="http://schemas.microsoft.com/office/drawing/2014/main" val="3733895539"/>
                  </a:ext>
                </a:extLst>
              </a:tr>
              <a:tr h="490474">
                <a:tc gridSpan="2">
                  <a:txBody>
                    <a:bodyPr/>
                    <a:lstStyle/>
                    <a:p>
                      <a:pPr algn="l" fontAlgn="ctr"/>
                      <a:r>
                        <a:rPr lang="en-US" sz="1500" b="1" u="none" strike="noStrike" dirty="0">
                          <a:effectLst/>
                        </a:rPr>
                        <a:t> heptadecan-9-yl 8-((2-hydroxyethyl)(6-oxo-6-(</a:t>
                      </a:r>
                      <a:r>
                        <a:rPr lang="en-US" sz="1500" b="1" u="none" strike="noStrike" dirty="0" err="1">
                          <a:effectLst/>
                        </a:rPr>
                        <a:t>undecyloxy</a:t>
                      </a:r>
                      <a:r>
                        <a:rPr lang="en-US" sz="1500" b="1" u="none" strike="noStrike" dirty="0">
                          <a:effectLst/>
                        </a:rPr>
                        <a:t>)hexyl)amino)octanoate</a:t>
                      </a:r>
                      <a:endParaRPr lang="en-US" sz="1500" b="1" i="0" u="none" strike="noStrike" dirty="0">
                        <a:solidFill>
                          <a:srgbClr val="002060"/>
                        </a:solidFill>
                        <a:effectLst/>
                        <a:latin typeface="Amasis MT Pro Medium" panose="02040604050005020304" pitchFamily="18" charset="0"/>
                        <a:ea typeface="游ゴシック" panose="020B0400000000000000" pitchFamily="50" charset="-128"/>
                      </a:endParaRPr>
                    </a:p>
                  </a:txBody>
                  <a:tcPr marL="9254" marR="9254" marT="9254" marB="0" anchor="ctr">
                    <a:solidFill>
                      <a:schemeClr val="accent6">
                        <a:lumMod val="20000"/>
                        <a:lumOff val="80000"/>
                      </a:schemeClr>
                    </a:solidFill>
                  </a:tcPr>
                </a:tc>
                <a:tc hMerge="1">
                  <a:txBody>
                    <a:bodyPr/>
                    <a:lstStyle/>
                    <a:p>
                      <a:pPr algn="l" fontAlgn="ctr"/>
                      <a:r>
                        <a:rPr lang="en-US" sz="1500" b="1" u="none" strike="noStrike">
                          <a:effectLst/>
                        </a:rPr>
                        <a:t>SM-102</a:t>
                      </a:r>
                      <a:endParaRPr lang="en-US" sz="1500" b="1" i="0" u="none" strike="noStrike">
                        <a:solidFill>
                          <a:srgbClr val="002060"/>
                        </a:solidFill>
                        <a:effectLst/>
                        <a:latin typeface="Amasis MT Pro Medium" panose="02040604050005020304" pitchFamily="18" charset="0"/>
                        <a:ea typeface="游ゴシック" panose="020B0400000000000000" pitchFamily="50" charset="-128"/>
                      </a:endParaRPr>
                    </a:p>
                  </a:txBody>
                  <a:tcPr marL="9254" marR="9254" marT="9254" marB="0" anchor="ctr">
                    <a:solidFill>
                      <a:schemeClr val="accent6">
                        <a:lumMod val="20000"/>
                        <a:lumOff val="80000"/>
                      </a:schemeClr>
                    </a:solidFill>
                  </a:tcPr>
                </a:tc>
                <a:tc>
                  <a:txBody>
                    <a:bodyPr/>
                    <a:lstStyle/>
                    <a:p>
                      <a:pPr algn="l" fontAlgn="ctr"/>
                      <a:r>
                        <a:rPr lang="en-US" sz="1500" b="1" u="none" strike="noStrike">
                          <a:effectLst/>
                        </a:rPr>
                        <a:t>SM-102</a:t>
                      </a:r>
                      <a:endParaRPr lang="en-US" sz="1500" b="1" i="0" u="none" strike="noStrike">
                        <a:solidFill>
                          <a:srgbClr val="002060"/>
                        </a:solidFill>
                        <a:effectLst/>
                        <a:latin typeface="Amasis MT Pro Medium" panose="02040604050005020304" pitchFamily="18" charset="0"/>
                        <a:ea typeface="游ゴシック" panose="020B0400000000000000" pitchFamily="50" charset="-128"/>
                      </a:endParaRPr>
                    </a:p>
                  </a:txBody>
                  <a:tcPr marL="9254" marR="9254" marT="9254" marB="0" anchor="ctr">
                    <a:solidFill>
                      <a:schemeClr val="accent6">
                        <a:lumMod val="20000"/>
                        <a:lumOff val="80000"/>
                      </a:schemeClr>
                    </a:solidFill>
                  </a:tcPr>
                </a:tc>
                <a:tc>
                  <a:txBody>
                    <a:bodyPr/>
                    <a:lstStyle/>
                    <a:p>
                      <a:pPr algn="ctr" fontAlgn="ctr"/>
                      <a:r>
                        <a:rPr lang="en-US" altLang="ja-JP" sz="1500" b="1" u="none" strike="noStrike" dirty="0">
                          <a:effectLst/>
                        </a:rPr>
                        <a:t>50%</a:t>
                      </a:r>
                      <a:endParaRPr lang="en-US" sz="1500" b="1" i="0" u="none" strike="noStrike" dirty="0">
                        <a:solidFill>
                          <a:srgbClr val="002060"/>
                        </a:solidFill>
                        <a:effectLst/>
                        <a:latin typeface="Amasis MT Pro Medium" panose="02040604050005020304" pitchFamily="18" charset="0"/>
                        <a:ea typeface="游ゴシック" panose="020B0400000000000000" pitchFamily="50" charset="-128"/>
                      </a:endParaRPr>
                    </a:p>
                  </a:txBody>
                  <a:tcPr marL="9254" marR="9254" marT="9254" marB="0" anchor="ctr">
                    <a:solidFill>
                      <a:schemeClr val="accent6">
                        <a:lumMod val="20000"/>
                        <a:lumOff val="80000"/>
                      </a:schemeClr>
                    </a:solidFill>
                  </a:tcPr>
                </a:tc>
                <a:tc>
                  <a:txBody>
                    <a:bodyPr/>
                    <a:lstStyle/>
                    <a:p>
                      <a:pPr algn="ctr" fontAlgn="ctr"/>
                      <a:r>
                        <a:rPr lang="en-US" altLang="ja-JP" sz="1500" b="1" u="none" strike="noStrike">
                          <a:effectLst/>
                        </a:rPr>
                        <a:t>2089251-47-6</a:t>
                      </a:r>
                      <a:endParaRPr lang="en-US" sz="1500" b="1" i="0" u="none" strike="noStrike" dirty="0">
                        <a:solidFill>
                          <a:srgbClr val="002060"/>
                        </a:solidFill>
                        <a:effectLst/>
                        <a:latin typeface="Amasis MT Pro Medium" panose="02040604050005020304" pitchFamily="18" charset="0"/>
                        <a:ea typeface="游ゴシック" panose="020B0400000000000000" pitchFamily="50" charset="-128"/>
                      </a:endParaRPr>
                    </a:p>
                  </a:txBody>
                  <a:tcPr marL="9254" marR="9254" marT="9254" marB="0" anchor="ctr">
                    <a:solidFill>
                      <a:schemeClr val="accent6">
                        <a:lumMod val="20000"/>
                        <a:lumOff val="80000"/>
                      </a:schemeClr>
                    </a:solidFill>
                  </a:tcPr>
                </a:tc>
                <a:extLst>
                  <a:ext uri="{0D108BD9-81ED-4DB2-BD59-A6C34878D82A}">
                    <a16:rowId xmlns:a16="http://schemas.microsoft.com/office/drawing/2014/main" val="2147489960"/>
                  </a:ext>
                </a:extLst>
              </a:tr>
              <a:tr h="490474">
                <a:tc gridSpan="2">
                  <a:txBody>
                    <a:bodyPr/>
                    <a:lstStyle/>
                    <a:p>
                      <a:pPr algn="l" fontAlgn="ctr"/>
                      <a:r>
                        <a:rPr lang="en-US" sz="1500" b="1" u="none" strike="noStrike" dirty="0">
                          <a:effectLst/>
                        </a:rPr>
                        <a:t> 1,2-dimyristoyl-rac-glycero-3-methoxypolyethylene glycol-2000</a:t>
                      </a:r>
                      <a:endParaRPr lang="en-US" sz="1500" b="1" i="0" u="none" strike="noStrike" dirty="0">
                        <a:solidFill>
                          <a:srgbClr val="002060"/>
                        </a:solidFill>
                        <a:effectLst/>
                        <a:latin typeface="Amasis MT Pro Medium" panose="02040604050005020304" pitchFamily="18" charset="0"/>
                        <a:ea typeface="游ゴシック" panose="020B0400000000000000" pitchFamily="50" charset="-128"/>
                      </a:endParaRPr>
                    </a:p>
                  </a:txBody>
                  <a:tcPr marL="9254" marR="9254" marT="9254" marB="0" anchor="ctr">
                    <a:solidFill>
                      <a:schemeClr val="accent6">
                        <a:lumMod val="20000"/>
                        <a:lumOff val="80000"/>
                      </a:schemeClr>
                    </a:solidFill>
                  </a:tcPr>
                </a:tc>
                <a:tc hMerge="1">
                  <a:txBody>
                    <a:bodyPr/>
                    <a:lstStyle/>
                    <a:p>
                      <a:pPr algn="l" fontAlgn="ctr"/>
                      <a:r>
                        <a:rPr lang="en-US" sz="1500" b="1" u="none" strike="noStrike">
                          <a:effectLst/>
                        </a:rPr>
                        <a:t>PEG2000-DMG</a:t>
                      </a:r>
                      <a:endParaRPr lang="en-US" sz="1500" b="1" i="0" u="none" strike="noStrike">
                        <a:solidFill>
                          <a:srgbClr val="002060"/>
                        </a:solidFill>
                        <a:effectLst/>
                        <a:latin typeface="Amasis MT Pro Medium" panose="02040604050005020304" pitchFamily="18" charset="0"/>
                        <a:ea typeface="游ゴシック" panose="020B0400000000000000" pitchFamily="50" charset="-128"/>
                      </a:endParaRPr>
                    </a:p>
                  </a:txBody>
                  <a:tcPr marL="9254" marR="9254" marT="9254" marB="0" anchor="ctr">
                    <a:solidFill>
                      <a:schemeClr val="accent6">
                        <a:lumMod val="20000"/>
                        <a:lumOff val="80000"/>
                      </a:schemeClr>
                    </a:solidFill>
                  </a:tcPr>
                </a:tc>
                <a:tc>
                  <a:txBody>
                    <a:bodyPr/>
                    <a:lstStyle/>
                    <a:p>
                      <a:pPr algn="l" fontAlgn="ctr"/>
                      <a:r>
                        <a:rPr lang="en-US" sz="1500" b="1" u="none" strike="noStrike">
                          <a:effectLst/>
                        </a:rPr>
                        <a:t>PEG2000-DMG</a:t>
                      </a:r>
                      <a:endParaRPr lang="en-US" sz="1500" b="1" i="0" u="none" strike="noStrike">
                        <a:solidFill>
                          <a:srgbClr val="002060"/>
                        </a:solidFill>
                        <a:effectLst/>
                        <a:latin typeface="Amasis MT Pro Medium" panose="02040604050005020304" pitchFamily="18" charset="0"/>
                        <a:ea typeface="游ゴシック" panose="020B0400000000000000" pitchFamily="50" charset="-128"/>
                      </a:endParaRPr>
                    </a:p>
                  </a:txBody>
                  <a:tcPr marL="9254" marR="9254" marT="9254" marB="0" anchor="ctr">
                    <a:solidFill>
                      <a:schemeClr val="accent6">
                        <a:lumMod val="20000"/>
                        <a:lumOff val="80000"/>
                      </a:schemeClr>
                    </a:solidFill>
                  </a:tcPr>
                </a:tc>
                <a:tc>
                  <a:txBody>
                    <a:bodyPr/>
                    <a:lstStyle/>
                    <a:p>
                      <a:pPr algn="ctr" fontAlgn="ctr"/>
                      <a:r>
                        <a:rPr lang="en-US" altLang="ja-JP" sz="1500" b="1" u="none" strike="noStrike" dirty="0">
                          <a:effectLst/>
                        </a:rPr>
                        <a:t>1.50%</a:t>
                      </a:r>
                      <a:endParaRPr lang="en-US" sz="1500" b="1" i="0" u="none" strike="noStrike" dirty="0">
                        <a:solidFill>
                          <a:srgbClr val="002060"/>
                        </a:solidFill>
                        <a:effectLst/>
                        <a:latin typeface="Amasis MT Pro Medium" panose="02040604050005020304" pitchFamily="18" charset="0"/>
                        <a:ea typeface="游ゴシック" panose="020B0400000000000000" pitchFamily="50" charset="-128"/>
                      </a:endParaRPr>
                    </a:p>
                  </a:txBody>
                  <a:tcPr marL="9254" marR="9254" marT="9254" marB="0" anchor="ctr">
                    <a:solidFill>
                      <a:schemeClr val="accent6">
                        <a:lumMod val="20000"/>
                        <a:lumOff val="80000"/>
                      </a:schemeClr>
                    </a:solidFill>
                  </a:tcPr>
                </a:tc>
                <a:tc>
                  <a:txBody>
                    <a:bodyPr/>
                    <a:lstStyle/>
                    <a:p>
                      <a:pPr algn="ctr" fontAlgn="ctr"/>
                      <a:r>
                        <a:rPr lang="en-US" altLang="ja-JP" sz="1500" b="1" u="none" strike="noStrike">
                          <a:effectLst/>
                        </a:rPr>
                        <a:t>160743-62-4</a:t>
                      </a:r>
                      <a:endParaRPr lang="en-US" sz="1500" b="1" i="0" u="none" strike="noStrike" dirty="0">
                        <a:solidFill>
                          <a:srgbClr val="002060"/>
                        </a:solidFill>
                        <a:effectLst/>
                        <a:latin typeface="Amasis MT Pro Medium" panose="02040604050005020304" pitchFamily="18" charset="0"/>
                        <a:ea typeface="游ゴシック" panose="020B0400000000000000" pitchFamily="50" charset="-128"/>
                      </a:endParaRPr>
                    </a:p>
                  </a:txBody>
                  <a:tcPr marL="9254" marR="9254" marT="9254" marB="0" anchor="ctr">
                    <a:solidFill>
                      <a:schemeClr val="accent6">
                        <a:lumMod val="20000"/>
                        <a:lumOff val="80000"/>
                      </a:schemeClr>
                    </a:solidFill>
                  </a:tcPr>
                </a:tc>
                <a:extLst>
                  <a:ext uri="{0D108BD9-81ED-4DB2-BD59-A6C34878D82A}">
                    <a16:rowId xmlns:a16="http://schemas.microsoft.com/office/drawing/2014/main" val="3998620673"/>
                  </a:ext>
                </a:extLst>
              </a:tr>
              <a:tr h="249864">
                <a:tc gridSpan="2">
                  <a:txBody>
                    <a:bodyPr/>
                    <a:lstStyle/>
                    <a:p>
                      <a:pPr algn="l" fontAlgn="ctr"/>
                      <a:r>
                        <a:rPr lang="en-US" sz="1500" b="1" u="none" strike="noStrike" dirty="0">
                          <a:effectLst/>
                        </a:rPr>
                        <a:t> 1,2-distearoyl-sn-glycero-3-phosphocholine</a:t>
                      </a:r>
                      <a:endParaRPr lang="en-US" sz="1500" b="1" i="0" u="none" strike="noStrike" dirty="0">
                        <a:solidFill>
                          <a:srgbClr val="002060"/>
                        </a:solidFill>
                        <a:effectLst/>
                        <a:latin typeface="Amasis MT Pro Medium" panose="02040604050005020304" pitchFamily="18" charset="0"/>
                        <a:ea typeface="游ゴシック" panose="020B0400000000000000" pitchFamily="50" charset="-128"/>
                      </a:endParaRPr>
                    </a:p>
                  </a:txBody>
                  <a:tcPr marL="9254" marR="9254" marT="9254" marB="0" anchor="ctr">
                    <a:solidFill>
                      <a:schemeClr val="accent6">
                        <a:lumMod val="20000"/>
                        <a:lumOff val="80000"/>
                      </a:schemeClr>
                    </a:solidFill>
                  </a:tcPr>
                </a:tc>
                <a:tc hMerge="1">
                  <a:txBody>
                    <a:bodyPr/>
                    <a:lstStyle/>
                    <a:p>
                      <a:pPr algn="l" fontAlgn="ctr"/>
                      <a:r>
                        <a:rPr lang="en-US" sz="1500" b="1" u="none" strike="noStrike">
                          <a:effectLst/>
                        </a:rPr>
                        <a:t>DSPC</a:t>
                      </a:r>
                      <a:endParaRPr lang="en-US" sz="1500" b="1" i="0" u="none" strike="noStrike">
                        <a:solidFill>
                          <a:srgbClr val="002060"/>
                        </a:solidFill>
                        <a:effectLst/>
                        <a:latin typeface="Amasis MT Pro Medium" panose="02040604050005020304" pitchFamily="18" charset="0"/>
                        <a:ea typeface="游ゴシック" panose="020B0400000000000000" pitchFamily="50" charset="-128"/>
                      </a:endParaRPr>
                    </a:p>
                  </a:txBody>
                  <a:tcPr marL="9254" marR="9254" marT="9254" marB="0" anchor="ctr">
                    <a:solidFill>
                      <a:schemeClr val="accent6">
                        <a:lumMod val="20000"/>
                        <a:lumOff val="80000"/>
                      </a:schemeClr>
                    </a:solidFill>
                  </a:tcPr>
                </a:tc>
                <a:tc>
                  <a:txBody>
                    <a:bodyPr/>
                    <a:lstStyle/>
                    <a:p>
                      <a:pPr algn="l" fontAlgn="ctr"/>
                      <a:r>
                        <a:rPr lang="en-US" sz="1500" b="1" u="none" strike="noStrike">
                          <a:effectLst/>
                        </a:rPr>
                        <a:t>DSPC</a:t>
                      </a:r>
                      <a:endParaRPr lang="en-US" sz="1500" b="1" i="0" u="none" strike="noStrike">
                        <a:solidFill>
                          <a:srgbClr val="002060"/>
                        </a:solidFill>
                        <a:effectLst/>
                        <a:latin typeface="Amasis MT Pro Medium" panose="02040604050005020304" pitchFamily="18" charset="0"/>
                        <a:ea typeface="游ゴシック" panose="020B0400000000000000" pitchFamily="50" charset="-128"/>
                      </a:endParaRPr>
                    </a:p>
                  </a:txBody>
                  <a:tcPr marL="9254" marR="9254" marT="9254" marB="0" anchor="ctr">
                    <a:solidFill>
                      <a:schemeClr val="accent6">
                        <a:lumMod val="20000"/>
                        <a:lumOff val="80000"/>
                      </a:schemeClr>
                    </a:solidFill>
                  </a:tcPr>
                </a:tc>
                <a:tc>
                  <a:txBody>
                    <a:bodyPr/>
                    <a:lstStyle/>
                    <a:p>
                      <a:pPr algn="ctr" fontAlgn="ctr"/>
                      <a:r>
                        <a:rPr lang="en-US" altLang="ja-JP" sz="1500" b="1" u="none" strike="noStrike" dirty="0">
                          <a:effectLst/>
                        </a:rPr>
                        <a:t>10%</a:t>
                      </a:r>
                      <a:endParaRPr lang="en-US" sz="1500" b="1" i="0" u="none" strike="noStrike" dirty="0">
                        <a:solidFill>
                          <a:srgbClr val="002060"/>
                        </a:solidFill>
                        <a:effectLst/>
                        <a:latin typeface="Amasis MT Pro Medium" panose="02040604050005020304" pitchFamily="18" charset="0"/>
                        <a:ea typeface="游ゴシック" panose="020B0400000000000000" pitchFamily="50" charset="-128"/>
                      </a:endParaRPr>
                    </a:p>
                  </a:txBody>
                  <a:tcPr marL="9254" marR="9254" marT="9254" marB="0" anchor="ctr">
                    <a:solidFill>
                      <a:schemeClr val="accent6">
                        <a:lumMod val="20000"/>
                        <a:lumOff val="80000"/>
                      </a:schemeClr>
                    </a:solidFill>
                  </a:tcPr>
                </a:tc>
                <a:tc>
                  <a:txBody>
                    <a:bodyPr/>
                    <a:lstStyle/>
                    <a:p>
                      <a:pPr algn="ctr" fontAlgn="ctr"/>
                      <a:r>
                        <a:rPr lang="en-US" altLang="ja-JP" sz="1500" b="1" u="none" strike="noStrike">
                          <a:effectLst/>
                        </a:rPr>
                        <a:t>816-94-4</a:t>
                      </a:r>
                      <a:endParaRPr lang="en-US" sz="1500" b="1" i="0" u="none" strike="noStrike" dirty="0">
                        <a:solidFill>
                          <a:srgbClr val="002060"/>
                        </a:solidFill>
                        <a:effectLst/>
                        <a:latin typeface="Amasis MT Pro Medium" panose="02040604050005020304" pitchFamily="18" charset="0"/>
                        <a:ea typeface="游ゴシック" panose="020B0400000000000000" pitchFamily="50" charset="-128"/>
                      </a:endParaRPr>
                    </a:p>
                  </a:txBody>
                  <a:tcPr marL="9254" marR="9254" marT="9254" marB="0" anchor="ctr">
                    <a:solidFill>
                      <a:schemeClr val="accent6">
                        <a:lumMod val="20000"/>
                        <a:lumOff val="80000"/>
                      </a:schemeClr>
                    </a:solidFill>
                  </a:tcPr>
                </a:tc>
                <a:extLst>
                  <a:ext uri="{0D108BD9-81ED-4DB2-BD59-A6C34878D82A}">
                    <a16:rowId xmlns:a16="http://schemas.microsoft.com/office/drawing/2014/main" val="3450821708"/>
                  </a:ext>
                </a:extLst>
              </a:tr>
              <a:tr h="249864">
                <a:tc gridSpan="2">
                  <a:txBody>
                    <a:bodyPr/>
                    <a:lstStyle/>
                    <a:p>
                      <a:pPr algn="l" fontAlgn="ctr"/>
                      <a:r>
                        <a:rPr lang="ja-JP" altLang="en-US" sz="1400" b="1" u="none" strike="noStrike" dirty="0">
                          <a:effectLst/>
                        </a:rPr>
                        <a:t> コレステロール</a:t>
                      </a:r>
                      <a:r>
                        <a:rPr lang="en-US" altLang="ja-JP" sz="1400" b="1" u="none" strike="noStrike" dirty="0">
                          <a:effectLst/>
                        </a:rPr>
                        <a:t>(</a:t>
                      </a:r>
                      <a:r>
                        <a:rPr lang="ja-JP" altLang="en-US" sz="1400" b="1" u="none" strike="noStrike" dirty="0">
                          <a:effectLst/>
                        </a:rPr>
                        <a:t>ヘルパー脂質）</a:t>
                      </a:r>
                      <a:endParaRPr lang="ja-JP" altLang="en-US" sz="1400" b="1" i="0" u="none" strike="noStrike" dirty="0">
                        <a:solidFill>
                          <a:srgbClr val="002060"/>
                        </a:solidFill>
                        <a:effectLst/>
                        <a:latin typeface="BIZ UDP明朝 Medium" panose="02020500000000000000" pitchFamily="18" charset="-128"/>
                        <a:ea typeface="BIZ UDP明朝 Medium" panose="02020500000000000000" pitchFamily="18" charset="-128"/>
                      </a:endParaRPr>
                    </a:p>
                  </a:txBody>
                  <a:tcPr marL="9254" marR="9254" marT="9254" marB="0" anchor="ctr">
                    <a:solidFill>
                      <a:schemeClr val="accent6">
                        <a:lumMod val="20000"/>
                        <a:lumOff val="80000"/>
                      </a:schemeClr>
                    </a:solidFill>
                  </a:tcPr>
                </a:tc>
                <a:tc hMerge="1">
                  <a:txBody>
                    <a:bodyPr/>
                    <a:lstStyle/>
                    <a:p>
                      <a:pPr algn="l" fontAlgn="ctr"/>
                      <a:r>
                        <a:rPr lang="ja-JP" altLang="en-US" sz="1500" b="1" u="none" strike="noStrike" dirty="0">
                          <a:effectLst/>
                        </a:rPr>
                        <a:t>　</a:t>
                      </a:r>
                      <a:endParaRPr lang="ja-JP" altLang="en-US" sz="1500" b="1" i="0" u="none" strike="noStrike" dirty="0">
                        <a:solidFill>
                          <a:srgbClr val="002060"/>
                        </a:solidFill>
                        <a:effectLst/>
                        <a:latin typeface="Amasis MT Pro Medium" panose="02040604050005020304" pitchFamily="18" charset="0"/>
                        <a:ea typeface="游ゴシック" panose="020B0400000000000000" pitchFamily="50" charset="-128"/>
                      </a:endParaRPr>
                    </a:p>
                  </a:txBody>
                  <a:tcPr marL="9254" marR="9254" marT="9254" marB="0" anchor="ctr">
                    <a:solidFill>
                      <a:schemeClr val="accent6">
                        <a:lumMod val="20000"/>
                        <a:lumOff val="80000"/>
                      </a:schemeClr>
                    </a:solidFill>
                  </a:tcPr>
                </a:tc>
                <a:tc>
                  <a:txBody>
                    <a:bodyPr/>
                    <a:lstStyle/>
                    <a:p>
                      <a:pPr algn="l" fontAlgn="ctr"/>
                      <a:r>
                        <a:rPr lang="ja-JP" altLang="en-US" sz="1500" b="1" u="none" strike="noStrike" dirty="0">
                          <a:effectLst/>
                        </a:rPr>
                        <a:t>　</a:t>
                      </a:r>
                      <a:endParaRPr lang="ja-JP" altLang="en-US" sz="1500" b="1" i="0" u="none" strike="noStrike" dirty="0">
                        <a:solidFill>
                          <a:srgbClr val="002060"/>
                        </a:solidFill>
                        <a:effectLst/>
                        <a:latin typeface="Amasis MT Pro Medium" panose="02040604050005020304" pitchFamily="18" charset="0"/>
                        <a:ea typeface="游ゴシック" panose="020B0400000000000000" pitchFamily="50" charset="-128"/>
                      </a:endParaRPr>
                    </a:p>
                  </a:txBody>
                  <a:tcPr marL="9254" marR="9254" marT="9254" marB="0" anchor="ctr">
                    <a:solidFill>
                      <a:schemeClr val="accent6">
                        <a:lumMod val="20000"/>
                        <a:lumOff val="80000"/>
                      </a:schemeClr>
                    </a:solidFill>
                  </a:tcPr>
                </a:tc>
                <a:tc>
                  <a:txBody>
                    <a:bodyPr/>
                    <a:lstStyle/>
                    <a:p>
                      <a:pPr algn="ctr" fontAlgn="ctr"/>
                      <a:r>
                        <a:rPr lang="en-US" altLang="ja-JP" sz="1500" b="1" u="none" strike="noStrike" dirty="0">
                          <a:effectLst/>
                        </a:rPr>
                        <a:t>38.50%</a:t>
                      </a:r>
                      <a:endParaRPr lang="ja-JP" altLang="en-US" sz="1500" b="1" i="0" u="none" strike="noStrike" dirty="0">
                        <a:solidFill>
                          <a:srgbClr val="002060"/>
                        </a:solidFill>
                        <a:effectLst/>
                        <a:latin typeface="Amasis MT Pro Medium" panose="02040604050005020304" pitchFamily="18" charset="0"/>
                        <a:ea typeface="游ゴシック" panose="020B0400000000000000" pitchFamily="50" charset="-128"/>
                      </a:endParaRPr>
                    </a:p>
                  </a:txBody>
                  <a:tcPr marL="9254" marR="9254" marT="9254" marB="0" anchor="ctr">
                    <a:solidFill>
                      <a:schemeClr val="accent6">
                        <a:lumMod val="20000"/>
                        <a:lumOff val="80000"/>
                      </a:schemeClr>
                    </a:solidFill>
                  </a:tcPr>
                </a:tc>
                <a:tc>
                  <a:txBody>
                    <a:bodyPr/>
                    <a:lstStyle/>
                    <a:p>
                      <a:pPr algn="ctr" fontAlgn="ctr"/>
                      <a:r>
                        <a:rPr lang="en-US" altLang="ja-JP" sz="1500" b="1" u="none" strike="noStrike" dirty="0">
                          <a:effectLst/>
                        </a:rPr>
                        <a:t>57-88-5</a:t>
                      </a:r>
                      <a:endParaRPr lang="ja-JP" altLang="en-US" sz="1500" b="1" i="0" u="none" strike="noStrike" dirty="0">
                        <a:solidFill>
                          <a:srgbClr val="002060"/>
                        </a:solidFill>
                        <a:effectLst/>
                        <a:latin typeface="Amasis MT Pro Medium" panose="02040604050005020304" pitchFamily="18" charset="0"/>
                        <a:ea typeface="游ゴシック" panose="020B0400000000000000" pitchFamily="50" charset="-128"/>
                      </a:endParaRPr>
                    </a:p>
                  </a:txBody>
                  <a:tcPr marL="9254" marR="9254" marT="9254" marB="0" anchor="ctr">
                    <a:solidFill>
                      <a:schemeClr val="accent6">
                        <a:lumMod val="20000"/>
                        <a:lumOff val="80000"/>
                      </a:schemeClr>
                    </a:solidFill>
                  </a:tcPr>
                </a:tc>
                <a:extLst>
                  <a:ext uri="{0D108BD9-81ED-4DB2-BD59-A6C34878D82A}">
                    <a16:rowId xmlns:a16="http://schemas.microsoft.com/office/drawing/2014/main" val="2068869047"/>
                  </a:ext>
                </a:extLst>
              </a:tr>
            </a:tbl>
          </a:graphicData>
        </a:graphic>
      </p:graphicFrame>
      <p:graphicFrame>
        <p:nvGraphicFramePr>
          <p:cNvPr id="4" name="表 3">
            <a:extLst>
              <a:ext uri="{FF2B5EF4-FFF2-40B4-BE49-F238E27FC236}">
                <a16:creationId xmlns:a16="http://schemas.microsoft.com/office/drawing/2014/main" id="{660D8B85-AE3B-4516-818B-6CC3EFC730DE}"/>
              </a:ext>
            </a:extLst>
          </p:cNvPr>
          <p:cNvGraphicFramePr>
            <a:graphicFrameLocks noGrp="1"/>
          </p:cNvGraphicFramePr>
          <p:nvPr>
            <p:extLst>
              <p:ext uri="{D42A27DB-BD31-4B8C-83A1-F6EECF244321}">
                <p14:modId xmlns:p14="http://schemas.microsoft.com/office/powerpoint/2010/main" val="1372509472"/>
              </p:ext>
            </p:extLst>
          </p:nvPr>
        </p:nvGraphicFramePr>
        <p:xfrm>
          <a:off x="1180472" y="5398586"/>
          <a:ext cx="9867900" cy="1190625"/>
        </p:xfrm>
        <a:graphic>
          <a:graphicData uri="http://schemas.openxmlformats.org/drawingml/2006/table">
            <a:tbl>
              <a:tblPr>
                <a:tableStyleId>{5C22544A-7EE6-4342-B048-85BDC9FD1C3A}</a:tableStyleId>
              </a:tblPr>
              <a:tblGrid>
                <a:gridCol w="9181437">
                  <a:extLst>
                    <a:ext uri="{9D8B030D-6E8A-4147-A177-3AD203B41FA5}">
                      <a16:colId xmlns:a16="http://schemas.microsoft.com/office/drawing/2014/main" val="4043555004"/>
                    </a:ext>
                  </a:extLst>
                </a:gridCol>
                <a:gridCol w="686463">
                  <a:extLst>
                    <a:ext uri="{9D8B030D-6E8A-4147-A177-3AD203B41FA5}">
                      <a16:colId xmlns:a16="http://schemas.microsoft.com/office/drawing/2014/main" val="1703559593"/>
                    </a:ext>
                  </a:extLst>
                </a:gridCol>
              </a:tblGrid>
              <a:tr h="238125">
                <a:tc gridSpan="2">
                  <a:txBody>
                    <a:bodyPr/>
                    <a:lstStyle/>
                    <a:p>
                      <a:pPr algn="l" fontAlgn="ctr"/>
                      <a:r>
                        <a:rPr lang="en-US" altLang="ja-JP" sz="1200" b="0" u="none" strike="noStrike" dirty="0">
                          <a:solidFill>
                            <a:srgbClr val="C00000"/>
                          </a:solidFill>
                          <a:effectLst/>
                          <a:latin typeface="HG丸ｺﾞｼｯｸM-PRO" panose="020F0600000000000000" pitchFamily="50" charset="-128"/>
                          <a:ea typeface="HG丸ｺﾞｼｯｸM-PRO" panose="020F0600000000000000" pitchFamily="50" charset="-128"/>
                        </a:rPr>
                        <a:t>ALC-0315</a:t>
                      </a:r>
                      <a:r>
                        <a:rPr lang="ja-JP" altLang="en-US" sz="1200" u="none" strike="noStrike" dirty="0">
                          <a:effectLst/>
                          <a:latin typeface="HG丸ｺﾞｼｯｸM-PRO" panose="020F0600000000000000" pitchFamily="50" charset="-128"/>
                          <a:ea typeface="HG丸ｺﾞｼｯｸM-PRO" panose="020F0600000000000000" pitchFamily="50" charset="-128"/>
                        </a:rPr>
                        <a:t>：</a:t>
                      </a:r>
                      <a:r>
                        <a:rPr lang="en-US" altLang="ja-JP" sz="1200" u="none" strike="noStrike" dirty="0">
                          <a:effectLst/>
                          <a:latin typeface="HG丸ｺﾞｼｯｸM-PRO" panose="020F0600000000000000" pitchFamily="50" charset="-128"/>
                          <a:ea typeface="HG丸ｺﾞｼｯｸM-PRO" panose="020F0600000000000000" pitchFamily="50" charset="-128"/>
                        </a:rPr>
                        <a:t>[(4-</a:t>
                      </a:r>
                      <a:r>
                        <a:rPr lang="ja-JP" altLang="en-US" sz="1200" u="none" strike="noStrike" dirty="0">
                          <a:effectLst/>
                          <a:latin typeface="HG丸ｺﾞｼｯｸM-PRO" panose="020F0600000000000000" pitchFamily="50" charset="-128"/>
                          <a:ea typeface="HG丸ｺﾞｼｯｸM-PRO" panose="020F0600000000000000" pitchFamily="50" charset="-128"/>
                        </a:rPr>
                        <a:t>ヒドロキシブチル</a:t>
                      </a:r>
                      <a:r>
                        <a:rPr lang="en-US" altLang="ja-JP" sz="1200" u="none" strike="noStrike" dirty="0">
                          <a:effectLst/>
                          <a:latin typeface="HG丸ｺﾞｼｯｸM-PRO" panose="020F0600000000000000" pitchFamily="50" charset="-128"/>
                          <a:ea typeface="HG丸ｺﾞｼｯｸM-PRO" panose="020F0600000000000000" pitchFamily="50" charset="-128"/>
                        </a:rPr>
                        <a:t>)</a:t>
                      </a:r>
                      <a:r>
                        <a:rPr lang="ja-JP" altLang="en-US" sz="1200" u="none" strike="noStrike" dirty="0">
                          <a:effectLst/>
                          <a:latin typeface="HG丸ｺﾞｼｯｸM-PRO" panose="020F0600000000000000" pitchFamily="50" charset="-128"/>
                          <a:ea typeface="HG丸ｺﾞｼｯｸM-PRO" panose="020F0600000000000000" pitchFamily="50" charset="-128"/>
                        </a:rPr>
                        <a:t>アザンジイル</a:t>
                      </a:r>
                      <a:r>
                        <a:rPr lang="en-US" altLang="ja-JP" sz="1200" u="none" strike="noStrike" dirty="0">
                          <a:effectLst/>
                          <a:latin typeface="HG丸ｺﾞｼｯｸM-PRO" panose="020F0600000000000000" pitchFamily="50" charset="-128"/>
                          <a:ea typeface="HG丸ｺﾞｼｯｸM-PRO" panose="020F0600000000000000" pitchFamily="50" charset="-128"/>
                        </a:rPr>
                        <a:t>]</a:t>
                      </a:r>
                      <a:r>
                        <a:rPr lang="ja-JP" altLang="en-US" sz="1200" u="none" strike="noStrike" dirty="0">
                          <a:effectLst/>
                          <a:latin typeface="HG丸ｺﾞｼｯｸM-PRO" panose="020F0600000000000000" pitchFamily="50" charset="-128"/>
                          <a:ea typeface="HG丸ｺﾞｼｯｸM-PRO" panose="020F0600000000000000" pitchFamily="50" charset="-128"/>
                        </a:rPr>
                        <a:t>ビス</a:t>
                      </a:r>
                      <a:r>
                        <a:rPr lang="en-US" altLang="ja-JP" sz="1200" u="none" strike="noStrike" dirty="0">
                          <a:effectLst/>
                          <a:latin typeface="HG丸ｺﾞｼｯｸM-PRO" panose="020F0600000000000000" pitchFamily="50" charset="-128"/>
                          <a:ea typeface="HG丸ｺﾞｼｯｸM-PRO" panose="020F0600000000000000" pitchFamily="50" charset="-128"/>
                        </a:rPr>
                        <a:t>(</a:t>
                      </a:r>
                      <a:r>
                        <a:rPr lang="ja-JP" altLang="en-US" sz="1200" u="none" strike="noStrike" dirty="0">
                          <a:effectLst/>
                          <a:latin typeface="HG丸ｺﾞｼｯｸM-PRO" panose="020F0600000000000000" pitchFamily="50" charset="-128"/>
                          <a:ea typeface="HG丸ｺﾞｼｯｸM-PRO" panose="020F0600000000000000" pitchFamily="50" charset="-128"/>
                        </a:rPr>
                        <a:t>ヘキサン</a:t>
                      </a:r>
                      <a:r>
                        <a:rPr lang="en-US" altLang="ja-JP" sz="1200" u="none" strike="noStrike" dirty="0">
                          <a:effectLst/>
                          <a:latin typeface="HG丸ｺﾞｼｯｸM-PRO" panose="020F0600000000000000" pitchFamily="50" charset="-128"/>
                          <a:ea typeface="HG丸ｺﾞｼｯｸM-PRO" panose="020F0600000000000000" pitchFamily="50" charset="-128"/>
                        </a:rPr>
                        <a:t>-6,1-</a:t>
                      </a:r>
                      <a:r>
                        <a:rPr lang="ja-JP" altLang="en-US" sz="1200" u="none" strike="noStrike" dirty="0">
                          <a:effectLst/>
                          <a:latin typeface="HG丸ｺﾞｼｯｸM-PRO" panose="020F0600000000000000" pitchFamily="50" charset="-128"/>
                          <a:ea typeface="HG丸ｺﾞｼｯｸM-PRO" panose="020F0600000000000000" pitchFamily="50" charset="-128"/>
                        </a:rPr>
                        <a:t>ジイル</a:t>
                      </a:r>
                      <a:r>
                        <a:rPr lang="en-US" altLang="ja-JP" sz="1200" u="none" strike="noStrike" dirty="0">
                          <a:effectLst/>
                          <a:latin typeface="HG丸ｺﾞｼｯｸM-PRO" panose="020F0600000000000000" pitchFamily="50" charset="-128"/>
                          <a:ea typeface="HG丸ｺﾞｼｯｸM-PRO" panose="020F0600000000000000" pitchFamily="50" charset="-128"/>
                        </a:rPr>
                        <a:t>)</a:t>
                      </a:r>
                      <a:r>
                        <a:rPr lang="ja-JP" altLang="en-US" sz="1200" u="none" strike="noStrike" dirty="0">
                          <a:effectLst/>
                          <a:latin typeface="HG丸ｺﾞｼｯｸM-PRO" panose="020F0600000000000000" pitchFamily="50" charset="-128"/>
                          <a:ea typeface="HG丸ｺﾞｼｯｸM-PRO" panose="020F0600000000000000" pitchFamily="50" charset="-128"/>
                        </a:rPr>
                        <a:t>ビス</a:t>
                      </a:r>
                      <a:r>
                        <a:rPr lang="en-US" altLang="ja-JP" sz="1200" u="none" strike="noStrike" dirty="0">
                          <a:effectLst/>
                          <a:latin typeface="HG丸ｺﾞｼｯｸM-PRO" panose="020F0600000000000000" pitchFamily="50" charset="-128"/>
                          <a:ea typeface="HG丸ｺﾞｼｯｸM-PRO" panose="020F0600000000000000" pitchFamily="50" charset="-128"/>
                        </a:rPr>
                        <a:t>(2-</a:t>
                      </a:r>
                      <a:r>
                        <a:rPr lang="ja-JP" altLang="en-US" sz="1200" u="none" strike="noStrike" dirty="0">
                          <a:effectLst/>
                          <a:latin typeface="HG丸ｺﾞｼｯｸM-PRO" panose="020F0600000000000000" pitchFamily="50" charset="-128"/>
                          <a:ea typeface="HG丸ｺﾞｼｯｸM-PRO" panose="020F0600000000000000" pitchFamily="50" charset="-128"/>
                        </a:rPr>
                        <a:t>ヘキシルデカン酸エステル</a:t>
                      </a:r>
                      <a:r>
                        <a:rPr lang="en-US" altLang="ja-JP" sz="1200" u="none" strike="noStrike" dirty="0">
                          <a:effectLst/>
                          <a:latin typeface="HG丸ｺﾞｼｯｸM-PRO" panose="020F0600000000000000" pitchFamily="50" charset="-128"/>
                          <a:ea typeface="HG丸ｺﾞｼｯｸM-PRO" panose="020F0600000000000000" pitchFamily="50" charset="-128"/>
                        </a:rPr>
                        <a:t>)</a:t>
                      </a:r>
                      <a:r>
                        <a:rPr lang="ja-JP" altLang="en-US" sz="1200" u="none" strike="noStrike" dirty="0">
                          <a:effectLst/>
                          <a:latin typeface="HG丸ｺﾞｼｯｸM-PRO" panose="020F0600000000000000" pitchFamily="50" charset="-128"/>
                          <a:ea typeface="HG丸ｺﾞｼｯｸM-PRO" panose="020F0600000000000000" pitchFamily="50" charset="-128"/>
                        </a:rPr>
                        <a:t>　正電荷脂質、界面活性剤</a:t>
                      </a:r>
                      <a:endParaRPr lang="ja-JP" altLang="en-US" sz="1200" b="0" i="0" u="none" strike="noStrike" dirty="0">
                        <a:solidFill>
                          <a:srgbClr val="000000"/>
                        </a:solidFill>
                        <a:effectLst/>
                        <a:latin typeface="HG丸ｺﾞｼｯｸM-PRO" panose="020F0600000000000000" pitchFamily="50" charset="-128"/>
                        <a:ea typeface="HG丸ｺﾞｼｯｸM-PRO" panose="020F0600000000000000" pitchFamily="50" charset="-128"/>
                      </a:endParaRPr>
                    </a:p>
                  </a:txBody>
                  <a:tcPr marL="9525" marR="9525" marT="9525" marB="0" anchor="ctr">
                    <a:solidFill>
                      <a:schemeClr val="bg1"/>
                    </a:solidFill>
                  </a:tcPr>
                </a:tc>
                <a:tc hMerge="1">
                  <a:txBody>
                    <a:bodyPr/>
                    <a:lstStyle/>
                    <a:p>
                      <a:endParaRPr kumimoji="1" lang="ja-JP" altLang="en-US"/>
                    </a:p>
                  </a:txBody>
                  <a:tcPr/>
                </a:tc>
                <a:extLst>
                  <a:ext uri="{0D108BD9-81ED-4DB2-BD59-A6C34878D82A}">
                    <a16:rowId xmlns:a16="http://schemas.microsoft.com/office/drawing/2014/main" val="3531927451"/>
                  </a:ext>
                </a:extLst>
              </a:tr>
              <a:tr h="238125">
                <a:tc>
                  <a:txBody>
                    <a:bodyPr/>
                    <a:lstStyle/>
                    <a:p>
                      <a:pPr algn="l" fontAlgn="ctr"/>
                      <a:r>
                        <a:rPr lang="en-US" altLang="ja-JP" sz="1200" b="0" u="none" strike="noStrike" dirty="0">
                          <a:solidFill>
                            <a:srgbClr val="C00000"/>
                          </a:solidFill>
                          <a:effectLst/>
                          <a:latin typeface="HG丸ｺﾞｼｯｸM-PRO" panose="020F0600000000000000" pitchFamily="50" charset="-128"/>
                          <a:ea typeface="HG丸ｺﾞｼｯｸM-PRO" panose="020F0600000000000000" pitchFamily="50" charset="-128"/>
                        </a:rPr>
                        <a:t>ALC-0159</a:t>
                      </a:r>
                      <a:r>
                        <a:rPr lang="ja-JP" altLang="en-US" sz="1200" u="none" strike="noStrike" dirty="0">
                          <a:effectLst/>
                          <a:latin typeface="HG丸ｺﾞｼｯｸM-PRO" panose="020F0600000000000000" pitchFamily="50" charset="-128"/>
                          <a:ea typeface="HG丸ｺﾞｼｯｸM-PRO" panose="020F0600000000000000" pitchFamily="50" charset="-128"/>
                        </a:rPr>
                        <a:t>：</a:t>
                      </a:r>
                      <a:r>
                        <a:rPr lang="en-US" altLang="ja-JP" sz="1200" u="none" strike="noStrike" dirty="0">
                          <a:effectLst/>
                          <a:latin typeface="HG丸ｺﾞｼｯｸM-PRO" panose="020F0600000000000000" pitchFamily="50" charset="-128"/>
                          <a:ea typeface="HG丸ｺﾞｼｯｸM-PRO" panose="020F0600000000000000" pitchFamily="50" charset="-128"/>
                        </a:rPr>
                        <a:t>2-[(</a:t>
                      </a:r>
                      <a:r>
                        <a:rPr lang="ja-JP" altLang="en-US" sz="1200" u="none" strike="noStrike" dirty="0">
                          <a:effectLst/>
                          <a:latin typeface="HG丸ｺﾞｼｯｸM-PRO" panose="020F0600000000000000" pitchFamily="50" charset="-128"/>
                          <a:ea typeface="HG丸ｺﾞｼｯｸM-PRO" panose="020F0600000000000000" pitchFamily="50" charset="-128"/>
                        </a:rPr>
                        <a:t>ポリエチレングリコール</a:t>
                      </a:r>
                      <a:r>
                        <a:rPr lang="en-US" altLang="ja-JP" sz="1200" u="none" strike="noStrike" dirty="0">
                          <a:effectLst/>
                          <a:latin typeface="HG丸ｺﾞｼｯｸM-PRO" panose="020F0600000000000000" pitchFamily="50" charset="-128"/>
                          <a:ea typeface="HG丸ｺﾞｼｯｸM-PRO" panose="020F0600000000000000" pitchFamily="50" charset="-128"/>
                        </a:rPr>
                        <a:t>)-2000]-N,N-</a:t>
                      </a:r>
                      <a:r>
                        <a:rPr lang="ja-JP" altLang="en-US" sz="1200" u="none" strike="noStrike" dirty="0">
                          <a:effectLst/>
                          <a:latin typeface="HG丸ｺﾞｼｯｸM-PRO" panose="020F0600000000000000" pitchFamily="50" charset="-128"/>
                          <a:ea typeface="HG丸ｺﾞｼｯｸM-PRO" panose="020F0600000000000000" pitchFamily="50" charset="-128"/>
                        </a:rPr>
                        <a:t>ジテトラデシルアセトアミド</a:t>
                      </a:r>
                      <a:endParaRPr lang="ja-JP" altLang="en-US" sz="1200" b="0" i="0" u="none" strike="noStrike" dirty="0">
                        <a:solidFill>
                          <a:srgbClr val="000000"/>
                        </a:solidFill>
                        <a:effectLst/>
                        <a:latin typeface="HG丸ｺﾞｼｯｸM-PRO" panose="020F0600000000000000" pitchFamily="50" charset="-128"/>
                        <a:ea typeface="HG丸ｺﾞｼｯｸM-PRO" panose="020F0600000000000000" pitchFamily="50" charset="-128"/>
                      </a:endParaRPr>
                    </a:p>
                  </a:txBody>
                  <a:tcPr marL="9525" marR="9525" marT="9525" marB="0" anchor="ctr">
                    <a:solidFill>
                      <a:schemeClr val="bg1"/>
                    </a:solidFill>
                  </a:tcPr>
                </a:tc>
                <a:tc>
                  <a:txBody>
                    <a:bodyPr/>
                    <a:lstStyle/>
                    <a:p>
                      <a:pPr algn="l" fontAlgn="ctr"/>
                      <a:endParaRPr lang="ja-JP" altLang="en-US" sz="1200" b="0" i="0" u="none" strike="noStrike">
                        <a:solidFill>
                          <a:srgbClr val="000000"/>
                        </a:solidFill>
                        <a:effectLst/>
                        <a:latin typeface="HG丸ｺﾞｼｯｸM-PRO" panose="020F0600000000000000" pitchFamily="50" charset="-128"/>
                        <a:ea typeface="HG丸ｺﾞｼｯｸM-PRO" panose="020F0600000000000000" pitchFamily="50" charset="-128"/>
                      </a:endParaRPr>
                    </a:p>
                  </a:txBody>
                  <a:tcPr marL="9525" marR="9525" marT="9525" marB="0" anchor="ctr">
                    <a:solidFill>
                      <a:schemeClr val="bg1"/>
                    </a:solidFill>
                  </a:tcPr>
                </a:tc>
                <a:extLst>
                  <a:ext uri="{0D108BD9-81ED-4DB2-BD59-A6C34878D82A}">
                    <a16:rowId xmlns:a16="http://schemas.microsoft.com/office/drawing/2014/main" val="2092758710"/>
                  </a:ext>
                </a:extLst>
              </a:tr>
              <a:tr h="238125">
                <a:tc gridSpan="2">
                  <a:txBody>
                    <a:bodyPr/>
                    <a:lstStyle/>
                    <a:p>
                      <a:pPr algn="l" fontAlgn="ctr"/>
                      <a:r>
                        <a:rPr lang="en-US" altLang="ja-JP" sz="1200" u="none" strike="noStrike" dirty="0">
                          <a:solidFill>
                            <a:srgbClr val="C00000"/>
                          </a:solidFill>
                          <a:effectLst/>
                          <a:latin typeface="HG丸ｺﾞｼｯｸM-PRO" panose="020F0600000000000000" pitchFamily="50" charset="-128"/>
                          <a:ea typeface="HG丸ｺﾞｼｯｸM-PRO" panose="020F0600000000000000" pitchFamily="50" charset="-128"/>
                        </a:rPr>
                        <a:t>SM-102</a:t>
                      </a:r>
                      <a:r>
                        <a:rPr lang="ja-JP" altLang="en-US" sz="1200" u="none" strike="noStrike" dirty="0">
                          <a:effectLst/>
                          <a:latin typeface="HG丸ｺﾞｼｯｸM-PRO" panose="020F0600000000000000" pitchFamily="50" charset="-128"/>
                          <a:ea typeface="HG丸ｺﾞｼｯｸM-PRO" panose="020F0600000000000000" pitchFamily="50" charset="-128"/>
                        </a:rPr>
                        <a:t>：ヘプタデカン</a:t>
                      </a:r>
                      <a:r>
                        <a:rPr lang="en-US" altLang="ja-JP" sz="1200" u="none" strike="noStrike" dirty="0">
                          <a:effectLst/>
                          <a:latin typeface="HG丸ｺﾞｼｯｸM-PRO" panose="020F0600000000000000" pitchFamily="50" charset="-128"/>
                          <a:ea typeface="HG丸ｺﾞｼｯｸM-PRO" panose="020F0600000000000000" pitchFamily="50" charset="-128"/>
                        </a:rPr>
                        <a:t>-9-</a:t>
                      </a:r>
                      <a:r>
                        <a:rPr lang="ja-JP" altLang="en-US" sz="1200" u="none" strike="noStrike" dirty="0">
                          <a:effectLst/>
                          <a:latin typeface="HG丸ｺﾞｼｯｸM-PRO" panose="020F0600000000000000" pitchFamily="50" charset="-128"/>
                          <a:ea typeface="HG丸ｺﾞｼｯｸM-PRO" panose="020F0600000000000000" pitchFamily="50" charset="-128"/>
                        </a:rPr>
                        <a:t>イル </a:t>
                      </a:r>
                      <a:r>
                        <a:rPr lang="en-US" altLang="ja-JP" sz="1200" u="none" strike="noStrike" dirty="0">
                          <a:effectLst/>
                          <a:latin typeface="HG丸ｺﾞｼｯｸM-PRO" panose="020F0600000000000000" pitchFamily="50" charset="-128"/>
                          <a:ea typeface="HG丸ｺﾞｼｯｸM-PRO" panose="020F0600000000000000" pitchFamily="50" charset="-128"/>
                        </a:rPr>
                        <a:t>8-((2-</a:t>
                      </a:r>
                      <a:r>
                        <a:rPr lang="ja-JP" altLang="en-US" sz="1200" u="none" strike="noStrike" dirty="0">
                          <a:effectLst/>
                          <a:latin typeface="HG丸ｺﾞｼｯｸM-PRO" panose="020F0600000000000000" pitchFamily="50" charset="-128"/>
                          <a:ea typeface="HG丸ｺﾞｼｯｸM-PRO" panose="020F0600000000000000" pitchFamily="50" charset="-128"/>
                        </a:rPr>
                        <a:t>ヒドロキシエチル</a:t>
                      </a:r>
                      <a:r>
                        <a:rPr lang="en-US" altLang="ja-JP" sz="1200" u="none" strike="noStrike" dirty="0">
                          <a:effectLst/>
                          <a:latin typeface="HG丸ｺﾞｼｯｸM-PRO" panose="020F0600000000000000" pitchFamily="50" charset="-128"/>
                          <a:ea typeface="HG丸ｺﾞｼｯｸM-PRO" panose="020F0600000000000000" pitchFamily="50" charset="-128"/>
                        </a:rPr>
                        <a:t>)(6-</a:t>
                      </a:r>
                      <a:r>
                        <a:rPr lang="ja-JP" altLang="en-US" sz="1200" u="none" strike="noStrike" dirty="0">
                          <a:effectLst/>
                          <a:latin typeface="HG丸ｺﾞｼｯｸM-PRO" panose="020F0600000000000000" pitchFamily="50" charset="-128"/>
                          <a:ea typeface="HG丸ｺﾞｼｯｸM-PRO" panose="020F0600000000000000" pitchFamily="50" charset="-128"/>
                        </a:rPr>
                        <a:t>オキソ</a:t>
                      </a:r>
                      <a:r>
                        <a:rPr lang="en-US" altLang="ja-JP" sz="1200" u="none" strike="noStrike" dirty="0">
                          <a:effectLst/>
                          <a:latin typeface="HG丸ｺﾞｼｯｸM-PRO" panose="020F0600000000000000" pitchFamily="50" charset="-128"/>
                          <a:ea typeface="HG丸ｺﾞｼｯｸM-PRO" panose="020F0600000000000000" pitchFamily="50" charset="-128"/>
                        </a:rPr>
                        <a:t>-6-(</a:t>
                      </a:r>
                      <a:r>
                        <a:rPr lang="ja-JP" altLang="en-US" sz="1200" u="none" strike="noStrike" dirty="0">
                          <a:effectLst/>
                          <a:latin typeface="HG丸ｺﾞｼｯｸM-PRO" panose="020F0600000000000000" pitchFamily="50" charset="-128"/>
                          <a:ea typeface="HG丸ｺﾞｼｯｸM-PRO" panose="020F0600000000000000" pitchFamily="50" charset="-128"/>
                        </a:rPr>
                        <a:t>ウンデシルオキシ</a:t>
                      </a:r>
                      <a:r>
                        <a:rPr lang="en-US" altLang="ja-JP" sz="1200" u="none" strike="noStrike" dirty="0">
                          <a:effectLst/>
                          <a:latin typeface="HG丸ｺﾞｼｯｸM-PRO" panose="020F0600000000000000" pitchFamily="50" charset="-128"/>
                          <a:ea typeface="HG丸ｺﾞｼｯｸM-PRO" panose="020F0600000000000000" pitchFamily="50" charset="-128"/>
                        </a:rPr>
                        <a:t>)</a:t>
                      </a:r>
                      <a:r>
                        <a:rPr lang="ja-JP" altLang="en-US" sz="1200" u="none" strike="noStrike" dirty="0">
                          <a:effectLst/>
                          <a:latin typeface="HG丸ｺﾞｼｯｸM-PRO" panose="020F0600000000000000" pitchFamily="50" charset="-128"/>
                          <a:ea typeface="HG丸ｺﾞｼｯｸM-PRO" panose="020F0600000000000000" pitchFamily="50" charset="-128"/>
                        </a:rPr>
                        <a:t>ヘキシル</a:t>
                      </a:r>
                      <a:r>
                        <a:rPr lang="en-US" altLang="ja-JP" sz="1200" u="none" strike="noStrike" dirty="0">
                          <a:effectLst/>
                          <a:latin typeface="HG丸ｺﾞｼｯｸM-PRO" panose="020F0600000000000000" pitchFamily="50" charset="-128"/>
                          <a:ea typeface="HG丸ｺﾞｼｯｸM-PRO" panose="020F0600000000000000" pitchFamily="50" charset="-128"/>
                        </a:rPr>
                        <a:t>)</a:t>
                      </a:r>
                      <a:r>
                        <a:rPr lang="ja-JP" altLang="en-US" sz="1200" u="none" strike="noStrike" dirty="0">
                          <a:effectLst/>
                          <a:latin typeface="HG丸ｺﾞｼｯｸM-PRO" panose="020F0600000000000000" pitchFamily="50" charset="-128"/>
                          <a:ea typeface="HG丸ｺﾞｼｯｸM-PRO" panose="020F0600000000000000" pitchFamily="50" charset="-128"/>
                        </a:rPr>
                        <a:t>アミノ</a:t>
                      </a:r>
                      <a:r>
                        <a:rPr lang="en-US" altLang="ja-JP" sz="1200" u="none" strike="noStrike" dirty="0">
                          <a:effectLst/>
                          <a:latin typeface="HG丸ｺﾞｼｯｸM-PRO" panose="020F0600000000000000" pitchFamily="50" charset="-128"/>
                          <a:ea typeface="HG丸ｺﾞｼｯｸM-PRO" panose="020F0600000000000000" pitchFamily="50" charset="-128"/>
                        </a:rPr>
                        <a:t>)</a:t>
                      </a:r>
                      <a:r>
                        <a:rPr lang="ja-JP" altLang="en-US" sz="1200" u="none" strike="noStrike" dirty="0">
                          <a:effectLst/>
                          <a:latin typeface="HG丸ｺﾞｼｯｸM-PRO" panose="020F0600000000000000" pitchFamily="50" charset="-128"/>
                          <a:ea typeface="HG丸ｺﾞｼｯｸM-PRO" panose="020F0600000000000000" pitchFamily="50" charset="-128"/>
                        </a:rPr>
                        <a:t>オクタン酸エステル</a:t>
                      </a:r>
                      <a:endParaRPr lang="ja-JP" altLang="en-US" sz="1200" b="0" i="0" u="none" strike="noStrike" dirty="0">
                        <a:solidFill>
                          <a:srgbClr val="000000"/>
                        </a:solidFill>
                        <a:effectLst/>
                        <a:latin typeface="HG丸ｺﾞｼｯｸM-PRO" panose="020F0600000000000000" pitchFamily="50" charset="-128"/>
                        <a:ea typeface="HG丸ｺﾞｼｯｸM-PRO" panose="020F0600000000000000" pitchFamily="50" charset="-128"/>
                      </a:endParaRPr>
                    </a:p>
                  </a:txBody>
                  <a:tcPr marL="9525" marR="9525" marT="9525" marB="0" anchor="ctr">
                    <a:solidFill>
                      <a:schemeClr val="bg1"/>
                    </a:solidFill>
                  </a:tcPr>
                </a:tc>
                <a:tc hMerge="1">
                  <a:txBody>
                    <a:bodyPr/>
                    <a:lstStyle/>
                    <a:p>
                      <a:endParaRPr kumimoji="1" lang="ja-JP" altLang="en-US"/>
                    </a:p>
                  </a:txBody>
                  <a:tcPr/>
                </a:tc>
                <a:extLst>
                  <a:ext uri="{0D108BD9-81ED-4DB2-BD59-A6C34878D82A}">
                    <a16:rowId xmlns:a16="http://schemas.microsoft.com/office/drawing/2014/main" val="1140416074"/>
                  </a:ext>
                </a:extLst>
              </a:tr>
              <a:tr h="238125">
                <a:tc>
                  <a:txBody>
                    <a:bodyPr/>
                    <a:lstStyle/>
                    <a:p>
                      <a:pPr algn="l" fontAlgn="ctr"/>
                      <a:r>
                        <a:rPr lang="en-US" altLang="ja-JP" sz="1200" u="none" strike="noStrike" dirty="0">
                          <a:solidFill>
                            <a:srgbClr val="C00000"/>
                          </a:solidFill>
                          <a:effectLst/>
                          <a:latin typeface="HG丸ｺﾞｼｯｸM-PRO" panose="020F0600000000000000" pitchFamily="50" charset="-128"/>
                          <a:ea typeface="HG丸ｺﾞｼｯｸM-PRO" panose="020F0600000000000000" pitchFamily="50" charset="-128"/>
                        </a:rPr>
                        <a:t>DSPC</a:t>
                      </a:r>
                      <a:r>
                        <a:rPr lang="ja-JP" altLang="en-US" sz="1200" u="none" strike="noStrike" dirty="0">
                          <a:effectLst/>
                          <a:latin typeface="HG丸ｺﾞｼｯｸM-PRO" panose="020F0600000000000000" pitchFamily="50" charset="-128"/>
                          <a:ea typeface="HG丸ｺﾞｼｯｸM-PRO" panose="020F0600000000000000" pitchFamily="50" charset="-128"/>
                        </a:rPr>
                        <a:t>：</a:t>
                      </a:r>
                      <a:r>
                        <a:rPr lang="en-US" altLang="ja-JP" sz="1200" u="none" strike="noStrike" dirty="0">
                          <a:effectLst/>
                          <a:latin typeface="HG丸ｺﾞｼｯｸM-PRO" panose="020F0600000000000000" pitchFamily="50" charset="-128"/>
                          <a:ea typeface="HG丸ｺﾞｼｯｸM-PRO" panose="020F0600000000000000" pitchFamily="50" charset="-128"/>
                        </a:rPr>
                        <a:t>1,2-</a:t>
                      </a:r>
                      <a:r>
                        <a:rPr lang="ja-JP" altLang="en-US" sz="1200" u="none" strike="noStrike" dirty="0">
                          <a:effectLst/>
                          <a:latin typeface="HG丸ｺﾞｼｯｸM-PRO" panose="020F0600000000000000" pitchFamily="50" charset="-128"/>
                          <a:ea typeface="HG丸ｺﾞｼｯｸM-PRO" panose="020F0600000000000000" pitchFamily="50" charset="-128"/>
                        </a:rPr>
                        <a:t>ジステアロイル</a:t>
                      </a:r>
                      <a:r>
                        <a:rPr lang="en-US" altLang="ja-JP" sz="1200" u="none" strike="noStrike" dirty="0">
                          <a:effectLst/>
                          <a:latin typeface="HG丸ｺﾞｼｯｸM-PRO" panose="020F0600000000000000" pitchFamily="50" charset="-128"/>
                          <a:ea typeface="HG丸ｺﾞｼｯｸM-PRO" panose="020F0600000000000000" pitchFamily="50" charset="-128"/>
                        </a:rPr>
                        <a:t>-</a:t>
                      </a:r>
                      <a:r>
                        <a:rPr lang="en-US" altLang="ja-JP" sz="1200" u="none" strike="noStrike" dirty="0" err="1">
                          <a:effectLst/>
                          <a:latin typeface="HG丸ｺﾞｼｯｸM-PRO" panose="020F0600000000000000" pitchFamily="50" charset="-128"/>
                          <a:ea typeface="HG丸ｺﾞｼｯｸM-PRO" panose="020F0600000000000000" pitchFamily="50" charset="-128"/>
                        </a:rPr>
                        <a:t>sn</a:t>
                      </a:r>
                      <a:r>
                        <a:rPr lang="en-US" altLang="ja-JP" sz="1200" u="none" strike="noStrike" dirty="0">
                          <a:effectLst/>
                          <a:latin typeface="HG丸ｺﾞｼｯｸM-PRO" panose="020F0600000000000000" pitchFamily="50" charset="-128"/>
                          <a:ea typeface="HG丸ｺﾞｼｯｸM-PRO" panose="020F0600000000000000" pitchFamily="50" charset="-128"/>
                        </a:rPr>
                        <a:t>-</a:t>
                      </a:r>
                      <a:r>
                        <a:rPr lang="ja-JP" altLang="en-US" sz="1200" u="none" strike="noStrike" dirty="0">
                          <a:effectLst/>
                          <a:latin typeface="HG丸ｺﾞｼｯｸM-PRO" panose="020F0600000000000000" pitchFamily="50" charset="-128"/>
                          <a:ea typeface="HG丸ｺﾞｼｯｸM-PRO" panose="020F0600000000000000" pitchFamily="50" charset="-128"/>
                        </a:rPr>
                        <a:t>グリセロ</a:t>
                      </a:r>
                      <a:r>
                        <a:rPr lang="en-US" altLang="ja-JP" sz="1200" u="none" strike="noStrike" dirty="0">
                          <a:effectLst/>
                          <a:latin typeface="HG丸ｺﾞｼｯｸM-PRO" panose="020F0600000000000000" pitchFamily="50" charset="-128"/>
                          <a:ea typeface="HG丸ｺﾞｼｯｸM-PRO" panose="020F0600000000000000" pitchFamily="50" charset="-128"/>
                        </a:rPr>
                        <a:t>-3-</a:t>
                      </a:r>
                      <a:r>
                        <a:rPr lang="ja-JP" altLang="en-US" sz="1200" u="none" strike="noStrike" dirty="0">
                          <a:effectLst/>
                          <a:latin typeface="HG丸ｺﾞｼｯｸM-PRO" panose="020F0600000000000000" pitchFamily="50" charset="-128"/>
                          <a:ea typeface="HG丸ｺﾞｼｯｸM-PRO" panose="020F0600000000000000" pitchFamily="50" charset="-128"/>
                        </a:rPr>
                        <a:t>ホスホコリン</a:t>
                      </a:r>
                      <a:endParaRPr lang="ja-JP" altLang="en-US" sz="1200" b="0" i="0" u="none" strike="noStrike" dirty="0">
                        <a:solidFill>
                          <a:srgbClr val="000000"/>
                        </a:solidFill>
                        <a:effectLst/>
                        <a:latin typeface="HG丸ｺﾞｼｯｸM-PRO" panose="020F0600000000000000" pitchFamily="50" charset="-128"/>
                        <a:ea typeface="HG丸ｺﾞｼｯｸM-PRO" panose="020F0600000000000000" pitchFamily="50" charset="-128"/>
                      </a:endParaRPr>
                    </a:p>
                  </a:txBody>
                  <a:tcPr marL="9525" marR="9525" marT="9525" marB="0" anchor="ctr">
                    <a:solidFill>
                      <a:schemeClr val="bg1"/>
                    </a:solidFill>
                  </a:tcPr>
                </a:tc>
                <a:tc>
                  <a:txBody>
                    <a:bodyPr/>
                    <a:lstStyle/>
                    <a:p>
                      <a:pPr algn="l" fontAlgn="ctr"/>
                      <a:endParaRPr lang="ja-JP" altLang="en-US" sz="1100" b="0" i="0" u="none" strike="noStrike">
                        <a:solidFill>
                          <a:srgbClr val="000000"/>
                        </a:solidFill>
                        <a:effectLst/>
                        <a:latin typeface="HG丸ｺﾞｼｯｸM-PRO" panose="020F0600000000000000" pitchFamily="50" charset="-128"/>
                        <a:ea typeface="HG丸ｺﾞｼｯｸM-PRO" panose="020F0600000000000000" pitchFamily="50" charset="-128"/>
                      </a:endParaRPr>
                    </a:p>
                  </a:txBody>
                  <a:tcPr marL="9525" marR="9525" marT="9525" marB="0" anchor="ctr">
                    <a:solidFill>
                      <a:schemeClr val="bg1"/>
                    </a:solidFill>
                  </a:tcPr>
                </a:tc>
                <a:extLst>
                  <a:ext uri="{0D108BD9-81ED-4DB2-BD59-A6C34878D82A}">
                    <a16:rowId xmlns:a16="http://schemas.microsoft.com/office/drawing/2014/main" val="3151611766"/>
                  </a:ext>
                </a:extLst>
              </a:tr>
              <a:tr h="238125">
                <a:tc>
                  <a:txBody>
                    <a:bodyPr/>
                    <a:lstStyle/>
                    <a:p>
                      <a:pPr algn="l" fontAlgn="ctr"/>
                      <a:r>
                        <a:rPr lang="en-US" altLang="ja-JP" sz="1200" u="none" strike="noStrike" dirty="0">
                          <a:solidFill>
                            <a:srgbClr val="C00000"/>
                          </a:solidFill>
                          <a:effectLst/>
                          <a:latin typeface="HG丸ｺﾞｼｯｸM-PRO" panose="020F0600000000000000" pitchFamily="50" charset="-128"/>
                          <a:ea typeface="HG丸ｺﾞｼｯｸM-PRO" panose="020F0600000000000000" pitchFamily="50" charset="-128"/>
                        </a:rPr>
                        <a:t>PEG2000-DMG</a:t>
                      </a:r>
                      <a:r>
                        <a:rPr lang="ja-JP" altLang="en-US" sz="1200" u="none" strike="noStrike" dirty="0">
                          <a:effectLst/>
                          <a:latin typeface="HG丸ｺﾞｼｯｸM-PRO" panose="020F0600000000000000" pitchFamily="50" charset="-128"/>
                          <a:ea typeface="HG丸ｺﾞｼｯｸM-PRO" panose="020F0600000000000000" pitchFamily="50" charset="-128"/>
                        </a:rPr>
                        <a:t>：</a:t>
                      </a:r>
                      <a:r>
                        <a:rPr lang="en-US" altLang="ja-JP" sz="1200" u="none" strike="noStrike" dirty="0">
                          <a:effectLst/>
                          <a:latin typeface="HG丸ｺﾞｼｯｸM-PRO" panose="020F0600000000000000" pitchFamily="50" charset="-128"/>
                          <a:ea typeface="HG丸ｺﾞｼｯｸM-PRO" panose="020F0600000000000000" pitchFamily="50" charset="-128"/>
                        </a:rPr>
                        <a:t>1,2-</a:t>
                      </a:r>
                      <a:r>
                        <a:rPr lang="ja-JP" altLang="en-US" sz="1200" u="none" strike="noStrike" dirty="0">
                          <a:effectLst/>
                          <a:latin typeface="HG丸ｺﾞｼｯｸM-PRO" panose="020F0600000000000000" pitchFamily="50" charset="-128"/>
                          <a:ea typeface="HG丸ｺﾞｼｯｸM-PRO" panose="020F0600000000000000" pitchFamily="50" charset="-128"/>
                        </a:rPr>
                        <a:t>ジミリストイル</a:t>
                      </a:r>
                      <a:r>
                        <a:rPr lang="en-US" altLang="ja-JP" sz="1200" u="none" strike="noStrike" dirty="0">
                          <a:effectLst/>
                          <a:latin typeface="HG丸ｺﾞｼｯｸM-PRO" panose="020F0600000000000000" pitchFamily="50" charset="-128"/>
                          <a:ea typeface="HG丸ｺﾞｼｯｸM-PRO" panose="020F0600000000000000" pitchFamily="50" charset="-128"/>
                        </a:rPr>
                        <a:t>-</a:t>
                      </a:r>
                      <a:r>
                        <a:rPr lang="en-US" altLang="ja-JP" sz="1200" u="none" strike="noStrike" dirty="0" err="1">
                          <a:effectLst/>
                          <a:latin typeface="HG丸ｺﾞｼｯｸM-PRO" panose="020F0600000000000000" pitchFamily="50" charset="-128"/>
                          <a:ea typeface="HG丸ｺﾞｼｯｸM-PRO" panose="020F0600000000000000" pitchFamily="50" charset="-128"/>
                        </a:rPr>
                        <a:t>rac</a:t>
                      </a:r>
                      <a:r>
                        <a:rPr lang="en-US" altLang="ja-JP" sz="1200" u="none" strike="noStrike" dirty="0">
                          <a:effectLst/>
                          <a:latin typeface="HG丸ｺﾞｼｯｸM-PRO" panose="020F0600000000000000" pitchFamily="50" charset="-128"/>
                          <a:ea typeface="HG丸ｺﾞｼｯｸM-PRO" panose="020F0600000000000000" pitchFamily="50" charset="-128"/>
                        </a:rPr>
                        <a:t>-</a:t>
                      </a:r>
                      <a:r>
                        <a:rPr lang="ja-JP" altLang="en-US" sz="1200" u="none" strike="noStrike" dirty="0">
                          <a:effectLst/>
                          <a:latin typeface="HG丸ｺﾞｼｯｸM-PRO" panose="020F0600000000000000" pitchFamily="50" charset="-128"/>
                          <a:ea typeface="HG丸ｺﾞｼｯｸM-PRO" panose="020F0600000000000000" pitchFamily="50" charset="-128"/>
                        </a:rPr>
                        <a:t>グリセロ</a:t>
                      </a:r>
                      <a:r>
                        <a:rPr lang="en-US" altLang="ja-JP" sz="1200" u="none" strike="noStrike" dirty="0">
                          <a:effectLst/>
                          <a:latin typeface="HG丸ｺﾞｼｯｸM-PRO" panose="020F0600000000000000" pitchFamily="50" charset="-128"/>
                          <a:ea typeface="HG丸ｺﾞｼｯｸM-PRO" panose="020F0600000000000000" pitchFamily="50" charset="-128"/>
                        </a:rPr>
                        <a:t>-3-</a:t>
                      </a:r>
                      <a:r>
                        <a:rPr lang="ja-JP" altLang="en-US" sz="1200" u="none" strike="noStrike" dirty="0">
                          <a:effectLst/>
                          <a:latin typeface="HG丸ｺﾞｼｯｸM-PRO" panose="020F0600000000000000" pitchFamily="50" charset="-128"/>
                          <a:ea typeface="HG丸ｺﾞｼｯｸM-PRO" panose="020F0600000000000000" pitchFamily="50" charset="-128"/>
                        </a:rPr>
                        <a:t>メチルポリオキシエチレン　</a:t>
                      </a:r>
                      <a:r>
                        <a:rPr lang="en-US" altLang="ja-JP" sz="1200" u="none" strike="noStrike" dirty="0">
                          <a:effectLst/>
                          <a:latin typeface="HG丸ｺﾞｼｯｸM-PRO" panose="020F0600000000000000" pitchFamily="50" charset="-128"/>
                          <a:ea typeface="HG丸ｺﾞｼｯｸM-PRO" panose="020F0600000000000000" pitchFamily="50" charset="-128"/>
                        </a:rPr>
                        <a:t>PEG</a:t>
                      </a:r>
                      <a:r>
                        <a:rPr lang="ja-JP" altLang="en-US" sz="1200" u="none" strike="noStrike" dirty="0">
                          <a:effectLst/>
                          <a:latin typeface="HG丸ｺﾞｼｯｸM-PRO" panose="020F0600000000000000" pitchFamily="50" charset="-128"/>
                          <a:ea typeface="HG丸ｺﾞｼｯｸM-PRO" panose="020F0600000000000000" pitchFamily="50" charset="-128"/>
                        </a:rPr>
                        <a:t>化脂質</a:t>
                      </a:r>
                      <a:endParaRPr lang="ja-JP" altLang="en-US" sz="1200" b="0" i="0" u="none" strike="noStrike" dirty="0">
                        <a:solidFill>
                          <a:srgbClr val="000000"/>
                        </a:solidFill>
                        <a:effectLst/>
                        <a:latin typeface="HG丸ｺﾞｼｯｸM-PRO" panose="020F0600000000000000" pitchFamily="50" charset="-128"/>
                        <a:ea typeface="HG丸ｺﾞｼｯｸM-PRO" panose="020F0600000000000000" pitchFamily="50" charset="-128"/>
                      </a:endParaRPr>
                    </a:p>
                  </a:txBody>
                  <a:tcPr marL="9525" marR="9525" marT="9525" marB="0" anchor="ctr">
                    <a:solidFill>
                      <a:schemeClr val="bg1"/>
                    </a:solidFill>
                  </a:tcPr>
                </a:tc>
                <a:tc>
                  <a:txBody>
                    <a:bodyPr/>
                    <a:lstStyle/>
                    <a:p>
                      <a:pPr algn="l" fontAlgn="ctr"/>
                      <a:endParaRPr lang="ja-JP" altLang="en-US" sz="1100" b="0" i="0" u="none" strike="noStrike" dirty="0">
                        <a:solidFill>
                          <a:srgbClr val="000000"/>
                        </a:solidFill>
                        <a:effectLst/>
                        <a:latin typeface="HG丸ｺﾞｼｯｸM-PRO" panose="020F0600000000000000" pitchFamily="50" charset="-128"/>
                        <a:ea typeface="HG丸ｺﾞｼｯｸM-PRO" panose="020F0600000000000000" pitchFamily="50" charset="-128"/>
                      </a:endParaRPr>
                    </a:p>
                  </a:txBody>
                  <a:tcPr marL="9525" marR="9525" marT="9525" marB="0" anchor="ctr">
                    <a:solidFill>
                      <a:schemeClr val="bg1"/>
                    </a:solidFill>
                  </a:tcPr>
                </a:tc>
                <a:extLst>
                  <a:ext uri="{0D108BD9-81ED-4DB2-BD59-A6C34878D82A}">
                    <a16:rowId xmlns:a16="http://schemas.microsoft.com/office/drawing/2014/main" val="3564748011"/>
                  </a:ext>
                </a:extLst>
              </a:tr>
            </a:tbl>
          </a:graphicData>
        </a:graphic>
      </p:graphicFrame>
    </p:spTree>
    <p:extLst>
      <p:ext uri="{BB962C8B-B14F-4D97-AF65-F5344CB8AC3E}">
        <p14:creationId xmlns:p14="http://schemas.microsoft.com/office/powerpoint/2010/main" val="225870370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テキスト ボックス 73">
            <a:extLst>
              <a:ext uri="{FF2B5EF4-FFF2-40B4-BE49-F238E27FC236}">
                <a16:creationId xmlns:a16="http://schemas.microsoft.com/office/drawing/2014/main" id="{358AA015-91FE-4C13-991E-FCA077266A63}"/>
              </a:ext>
            </a:extLst>
          </p:cNvPr>
          <p:cNvSpPr txBox="1"/>
          <p:nvPr/>
        </p:nvSpPr>
        <p:spPr>
          <a:xfrm>
            <a:off x="3315104" y="381930"/>
            <a:ext cx="5561789" cy="584775"/>
          </a:xfrm>
          <a:prstGeom prst="rect">
            <a:avLst/>
          </a:prstGeom>
          <a:noFill/>
        </p:spPr>
        <p:txBody>
          <a:bodyPr wrap="square">
            <a:spAutoFit/>
          </a:bodyPr>
          <a:lstStyle/>
          <a:p>
            <a:pPr algn="ctr"/>
            <a:r>
              <a:rPr kumimoji="1" lang="ja-JP" altLang="en-US" sz="3200" dirty="0">
                <a:solidFill>
                  <a:sysClr val="windowText" lastClr="000000"/>
                </a:solidFill>
                <a:latin typeface="Yet R" panose="02030504000101010101" pitchFamily="18" charset="-127"/>
                <a:ea typeface="Yet R" panose="02030504000101010101" pitchFamily="18" charset="-127"/>
                <a:cs typeface="72 Black" panose="020B0A04030603020204" pitchFamily="34" charset="0"/>
              </a:rPr>
              <a:t>劇薬注意：</a:t>
            </a:r>
            <a:r>
              <a:rPr kumimoji="1" lang="en-US" altLang="ja-JP" sz="3200" dirty="0">
                <a:solidFill>
                  <a:sysClr val="windowText" lastClr="000000"/>
                </a:solidFill>
                <a:latin typeface="Yet R" panose="02030504000101010101" pitchFamily="18" charset="-127"/>
                <a:ea typeface="Yet R" panose="02030504000101010101" pitchFamily="18" charset="-127"/>
                <a:cs typeface="72 Black" panose="020B0A04030603020204" pitchFamily="34" charset="0"/>
              </a:rPr>
              <a:t>PEG2000</a:t>
            </a:r>
            <a:endParaRPr lang="ja-JP" altLang="en-US" sz="3200" dirty="0">
              <a:latin typeface="Yet R" panose="02030504000101010101" pitchFamily="18" charset="-127"/>
              <a:ea typeface="Yet R" panose="02030504000101010101" pitchFamily="18" charset="-127"/>
            </a:endParaRPr>
          </a:p>
        </p:txBody>
      </p:sp>
      <p:pic>
        <p:nvPicPr>
          <p:cNvPr id="5" name="図 4" descr="mRNA送達LNPの脂質構造">
            <a:extLst>
              <a:ext uri="{FF2B5EF4-FFF2-40B4-BE49-F238E27FC236}">
                <a16:creationId xmlns:a16="http://schemas.microsoft.com/office/drawing/2014/main" id="{391E754B-65E6-42E3-9012-60D7D767634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19274" y="1203608"/>
            <a:ext cx="8553450" cy="48548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757486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表 2"/>
          <p:cNvGraphicFramePr>
            <a:graphicFrameLocks noGrp="1"/>
          </p:cNvGraphicFramePr>
          <p:nvPr/>
        </p:nvGraphicFramePr>
        <p:xfrm>
          <a:off x="470039" y="140881"/>
          <a:ext cx="11055022" cy="8722360"/>
        </p:xfrm>
        <a:graphic>
          <a:graphicData uri="http://schemas.openxmlformats.org/drawingml/2006/table">
            <a:tbl>
              <a:tblPr firstRow="1" bandRow="1">
                <a:tableStyleId>{21E4AEA4-8DFA-4A89-87EB-49C32662AFE0}</a:tableStyleId>
              </a:tblPr>
              <a:tblGrid>
                <a:gridCol w="1856701">
                  <a:extLst>
                    <a:ext uri="{9D8B030D-6E8A-4147-A177-3AD203B41FA5}">
                      <a16:colId xmlns:a16="http://schemas.microsoft.com/office/drawing/2014/main" val="2770750493"/>
                    </a:ext>
                  </a:extLst>
                </a:gridCol>
                <a:gridCol w="9198321">
                  <a:extLst>
                    <a:ext uri="{9D8B030D-6E8A-4147-A177-3AD203B41FA5}">
                      <a16:colId xmlns:a16="http://schemas.microsoft.com/office/drawing/2014/main" val="781155434"/>
                    </a:ext>
                  </a:extLst>
                </a:gridCol>
              </a:tblGrid>
              <a:tr h="370840">
                <a:tc>
                  <a:txBody>
                    <a:bodyPr/>
                    <a:lstStyle/>
                    <a:p>
                      <a:pPr algn="ctr"/>
                      <a:r>
                        <a:rPr kumimoji="1" lang="en-US" altLang="ja-JP" sz="1600" dirty="0" err="1">
                          <a:solidFill>
                            <a:schemeClr val="bg1"/>
                          </a:solidFill>
                          <a:latin typeface="Meiryo UI" panose="020B0604030504040204" pitchFamily="50" charset="-128"/>
                          <a:ea typeface="Meiryo UI" panose="020B0604030504040204" pitchFamily="50" charset="-128"/>
                        </a:rPr>
                        <a:t>Cas</a:t>
                      </a:r>
                      <a:r>
                        <a:rPr kumimoji="1" lang="ja-JP" altLang="en-US" sz="1600" dirty="0">
                          <a:solidFill>
                            <a:schemeClr val="bg1"/>
                          </a:solidFill>
                          <a:latin typeface="Meiryo UI" panose="020B0604030504040204" pitchFamily="50" charset="-128"/>
                          <a:ea typeface="Meiryo UI" panose="020B0604030504040204" pitchFamily="50" charset="-128"/>
                        </a:rPr>
                        <a:t>タンパク質</a:t>
                      </a:r>
                      <a:endParaRPr kumimoji="1" lang="ja-JP" altLang="en-US" sz="1600" b="1" dirty="0">
                        <a:solidFill>
                          <a:schemeClr val="bg1"/>
                        </a:solidFill>
                        <a:latin typeface="Meiryo UI" panose="020B0604030504040204" pitchFamily="50" charset="-128"/>
                        <a:ea typeface="Meiryo UI" panose="020B0604030504040204" pitchFamily="50" charset="-128"/>
                      </a:endParaRPr>
                    </a:p>
                  </a:txBody>
                  <a:tcPr>
                    <a:solidFill>
                      <a:schemeClr val="accent6">
                        <a:lumMod val="50000"/>
                      </a:schemeClr>
                    </a:solidFill>
                  </a:tcPr>
                </a:tc>
                <a:tc>
                  <a:txBody>
                    <a:bodyPr/>
                    <a:lstStyle/>
                    <a:p>
                      <a:pPr algn="ctr"/>
                      <a:r>
                        <a:rPr kumimoji="1" lang="ja-JP" altLang="en-US" dirty="0"/>
                        <a:t>機能</a:t>
                      </a:r>
                      <a:endParaRPr kumimoji="1" lang="ja-JP" altLang="en-US" b="1" dirty="0">
                        <a:latin typeface="Meiryo UI" panose="020B0604030504040204" pitchFamily="50" charset="-128"/>
                        <a:ea typeface="Meiryo UI" panose="020B0604030504040204" pitchFamily="50" charset="-128"/>
                      </a:endParaRPr>
                    </a:p>
                  </a:txBody>
                  <a:tcPr>
                    <a:solidFill>
                      <a:schemeClr val="accent6">
                        <a:lumMod val="50000"/>
                      </a:schemeClr>
                    </a:solidFill>
                  </a:tcPr>
                </a:tc>
                <a:extLst>
                  <a:ext uri="{0D108BD9-81ED-4DB2-BD59-A6C34878D82A}">
                    <a16:rowId xmlns:a16="http://schemas.microsoft.com/office/drawing/2014/main" val="2355201695"/>
                  </a:ext>
                </a:extLst>
              </a:tr>
              <a:tr h="370840">
                <a:tc>
                  <a:txBody>
                    <a:bodyPr/>
                    <a:lstStyle/>
                    <a:p>
                      <a:pPr algn="ctr"/>
                      <a:r>
                        <a:rPr kumimoji="1" lang="en-US" altLang="ja-JP" sz="2400" dirty="0" err="1">
                          <a:solidFill>
                            <a:srgbClr val="C00000"/>
                          </a:solidFill>
                          <a:latin typeface="Cooper Black" panose="0208090404030B020404" pitchFamily="18" charset="0"/>
                        </a:rPr>
                        <a:t>Cas</a:t>
                      </a:r>
                      <a:r>
                        <a:rPr kumimoji="1" lang="en-US" altLang="ja-JP" sz="2400" dirty="0">
                          <a:solidFill>
                            <a:srgbClr val="C00000"/>
                          </a:solidFill>
                          <a:latin typeface="Cooper Black" panose="0208090404030B020404" pitchFamily="18" charset="0"/>
                        </a:rPr>
                        <a:t> </a:t>
                      </a:r>
                      <a:r>
                        <a:rPr kumimoji="1" lang="en-US" altLang="ja-JP" sz="2400" dirty="0">
                          <a:latin typeface="Cooper Black" panose="0208090404030B020404" pitchFamily="18" charset="0"/>
                        </a:rPr>
                        <a:t>1</a:t>
                      </a:r>
                      <a:endParaRPr kumimoji="1" lang="ja-JP" altLang="en-US" sz="2400" b="1" dirty="0">
                        <a:latin typeface="Cooper Black" panose="0208090404030B020404" pitchFamily="18" charset="0"/>
                      </a:endParaRPr>
                    </a:p>
                  </a:txBody>
                  <a:tcPr anchor="ctr"/>
                </a:tc>
                <a:tc>
                  <a:txBody>
                    <a:bodyPr/>
                    <a:lstStyle/>
                    <a:p>
                      <a:r>
                        <a:rPr kumimoji="1" lang="en-US" altLang="ja-JP" sz="1600" kern="1200" dirty="0" err="1">
                          <a:effectLst/>
                          <a:latin typeface="Meiryo UI" panose="020B0604030504040204" pitchFamily="50" charset="-128"/>
                          <a:ea typeface="Meiryo UI" panose="020B0604030504040204" pitchFamily="50" charset="-128"/>
                        </a:rPr>
                        <a:t>Cas</a:t>
                      </a:r>
                      <a:r>
                        <a:rPr kumimoji="1" lang="ja-JP" altLang="en-US" sz="1600" kern="1200" dirty="0">
                          <a:effectLst/>
                          <a:latin typeface="Meiryo UI" panose="020B0604030504040204" pitchFamily="50" charset="-128"/>
                          <a:ea typeface="Meiryo UI" panose="020B0604030504040204" pitchFamily="50" charset="-128"/>
                        </a:rPr>
                        <a:t>１は、ウイルスが細胞に侵入してくると、</a:t>
                      </a:r>
                      <a:r>
                        <a:rPr kumimoji="1" lang="en-US" altLang="ja-JP" sz="1600" kern="1200" dirty="0">
                          <a:effectLst/>
                          <a:latin typeface="Meiryo UI" panose="020B0604030504040204" pitchFamily="50" charset="-128"/>
                          <a:ea typeface="Meiryo UI" panose="020B0604030504040204" pitchFamily="50" charset="-128"/>
                        </a:rPr>
                        <a:t>Cas2</a:t>
                      </a:r>
                      <a:r>
                        <a:rPr kumimoji="1" lang="ja-JP" altLang="en-US" sz="1600" kern="1200" dirty="0">
                          <a:effectLst/>
                          <a:latin typeface="Meiryo UI" panose="020B0604030504040204" pitchFamily="50" charset="-128"/>
                          <a:ea typeface="Meiryo UI" panose="020B0604030504040204" pitchFamily="50" charset="-128"/>
                        </a:rPr>
                        <a:t>と共に複合体を形成し、ウイルスの</a:t>
                      </a:r>
                      <a:r>
                        <a:rPr kumimoji="1" lang="en-US" altLang="ja-JP" sz="1600" kern="1200" dirty="0">
                          <a:effectLst/>
                          <a:latin typeface="Meiryo UI" panose="020B0604030504040204" pitchFamily="50" charset="-128"/>
                          <a:ea typeface="Meiryo UI" panose="020B0604030504040204" pitchFamily="50" charset="-128"/>
                        </a:rPr>
                        <a:t>DNA</a:t>
                      </a:r>
                      <a:r>
                        <a:rPr kumimoji="1" lang="ja-JP" altLang="en-US" sz="1600" kern="1200" dirty="0">
                          <a:effectLst/>
                          <a:latin typeface="Meiryo UI" panose="020B0604030504040204" pitchFamily="50" charset="-128"/>
                          <a:ea typeface="Meiryo UI" panose="020B0604030504040204" pitchFamily="50" charset="-128"/>
                        </a:rPr>
                        <a:t>を切断し、細胞の</a:t>
                      </a:r>
                      <a:r>
                        <a:rPr kumimoji="1" lang="en-US" altLang="ja-JP" sz="1600" kern="1200" dirty="0">
                          <a:effectLst/>
                          <a:latin typeface="Meiryo UI" panose="020B0604030504040204" pitchFamily="50" charset="-128"/>
                          <a:ea typeface="Meiryo UI" panose="020B0604030504040204" pitchFamily="50" charset="-128"/>
                        </a:rPr>
                        <a:t>DNA</a:t>
                      </a:r>
                      <a:r>
                        <a:rPr kumimoji="1" lang="ja-JP" altLang="en-US" sz="1600" kern="1200" dirty="0">
                          <a:effectLst/>
                          <a:latin typeface="Meiryo UI" panose="020B0604030504040204" pitchFamily="50" charset="-128"/>
                          <a:ea typeface="Meiryo UI" panose="020B0604030504040204" pitchFamily="50" charset="-128"/>
                        </a:rPr>
                        <a:t>を</a:t>
                      </a:r>
                      <a:r>
                        <a:rPr kumimoji="1" lang="en-US" altLang="ja-JP" sz="1600" kern="1200" dirty="0">
                          <a:effectLst/>
                          <a:latin typeface="Meiryo UI" panose="020B0604030504040204" pitchFamily="50" charset="-128"/>
                          <a:ea typeface="Meiryo UI" panose="020B0604030504040204" pitchFamily="50" charset="-128"/>
                        </a:rPr>
                        <a:t>CRISPR</a:t>
                      </a:r>
                      <a:r>
                        <a:rPr kumimoji="1" lang="ja-JP" altLang="en-US" sz="1600" kern="1200" dirty="0">
                          <a:effectLst/>
                          <a:latin typeface="Meiryo UI" panose="020B0604030504040204" pitchFamily="50" charset="-128"/>
                          <a:ea typeface="Meiryo UI" panose="020B0604030504040204" pitchFamily="50" charset="-128"/>
                        </a:rPr>
                        <a:t>部位に挿入し記録（</a:t>
                      </a:r>
                      <a:r>
                        <a:rPr kumimoji="1" lang="ja-JP" altLang="en-US" sz="1600" b="1" kern="1200" dirty="0">
                          <a:solidFill>
                            <a:schemeClr val="tx1"/>
                          </a:solidFill>
                          <a:effectLst/>
                          <a:latin typeface="Meiryo UI" panose="020B0604030504040204" pitchFamily="50" charset="-128"/>
                          <a:ea typeface="Meiryo UI" panose="020B0604030504040204" pitchFamily="50" charset="-128"/>
                        </a:rPr>
                        <a:t>免疫記憶</a:t>
                      </a:r>
                      <a:r>
                        <a:rPr kumimoji="1" lang="ja-JP" altLang="en-US" sz="1600" kern="1200" dirty="0">
                          <a:effectLst/>
                          <a:latin typeface="Meiryo UI" panose="020B0604030504040204" pitchFamily="50" charset="-128"/>
                          <a:ea typeface="Meiryo UI" panose="020B0604030504040204" pitchFamily="50" charset="-128"/>
                        </a:rPr>
                        <a:t>）する。免疫記憶は、反復配列で分離されている。</a:t>
                      </a:r>
                      <a:endParaRPr kumimoji="1" lang="en-US" altLang="ja-JP" sz="1600" kern="1200" dirty="0">
                        <a:effectLst/>
                        <a:latin typeface="Meiryo UI" panose="020B0604030504040204" pitchFamily="50" charset="-128"/>
                        <a:ea typeface="Meiryo UI" panose="020B0604030504040204" pitchFamily="50" charset="-128"/>
                      </a:endParaRPr>
                    </a:p>
                    <a:p>
                      <a:r>
                        <a:rPr kumimoji="1" lang="ja-JP" altLang="en-US" sz="1600" kern="1200" dirty="0">
                          <a:effectLst/>
                          <a:latin typeface="Meiryo UI" panose="020B0604030504040204" pitchFamily="50" charset="-128"/>
                          <a:ea typeface="Meiryo UI" panose="020B0604030504040204" pitchFamily="50" charset="-128"/>
                        </a:rPr>
                        <a:t>ゲノム編集では、</a:t>
                      </a:r>
                      <a:r>
                        <a:rPr kumimoji="1" lang="en-US" altLang="ja-JP" sz="1600" b="1" kern="1200" dirty="0">
                          <a:solidFill>
                            <a:schemeClr val="tx1"/>
                          </a:solidFill>
                          <a:effectLst/>
                          <a:latin typeface="Meiryo UI" panose="020B0604030504040204" pitchFamily="50" charset="-128"/>
                          <a:ea typeface="Meiryo UI" panose="020B0604030504040204" pitchFamily="50" charset="-128"/>
                        </a:rPr>
                        <a:t>PAM</a:t>
                      </a:r>
                      <a:r>
                        <a:rPr kumimoji="1" lang="ja-JP" altLang="en-US" sz="1600" b="1" kern="1200" dirty="0">
                          <a:solidFill>
                            <a:schemeClr val="tx1"/>
                          </a:solidFill>
                          <a:effectLst/>
                          <a:latin typeface="Meiryo UI" panose="020B0604030504040204" pitchFamily="50" charset="-128"/>
                          <a:ea typeface="Meiryo UI" panose="020B0604030504040204" pitchFamily="50" charset="-128"/>
                        </a:rPr>
                        <a:t>（</a:t>
                      </a:r>
                      <a:r>
                        <a:rPr kumimoji="1" lang="en-US" altLang="ja-JP" sz="1600" b="1" kern="1200" dirty="0">
                          <a:solidFill>
                            <a:schemeClr val="tx1"/>
                          </a:solidFill>
                          <a:effectLst/>
                          <a:latin typeface="Meiryo UI" panose="020B0604030504040204" pitchFamily="50" charset="-128"/>
                          <a:ea typeface="Meiryo UI" panose="020B0604030504040204" pitchFamily="50" charset="-128"/>
                        </a:rPr>
                        <a:t>Proto-spacer Adjacent Motif</a:t>
                      </a:r>
                      <a:r>
                        <a:rPr kumimoji="1" lang="ja-JP" altLang="en-US" sz="1600" b="1" kern="1200" dirty="0">
                          <a:solidFill>
                            <a:schemeClr val="tx1"/>
                          </a:solidFill>
                          <a:effectLst/>
                          <a:latin typeface="Meiryo UI" panose="020B0604030504040204" pitchFamily="50" charset="-128"/>
                          <a:ea typeface="Meiryo UI" panose="020B0604030504040204" pitchFamily="50" charset="-128"/>
                        </a:rPr>
                        <a:t>）</a:t>
                      </a:r>
                      <a:r>
                        <a:rPr kumimoji="1" lang="ja-JP" altLang="en-US" sz="1600" kern="1200" dirty="0">
                          <a:effectLst/>
                          <a:latin typeface="Meiryo UI" panose="020B0604030504040204" pitchFamily="50" charset="-128"/>
                          <a:ea typeface="Meiryo UI" panose="020B0604030504040204" pitchFamily="50" charset="-128"/>
                        </a:rPr>
                        <a:t>配列を認識。</a:t>
                      </a:r>
                      <a:endParaRPr kumimoji="1" lang="ja-JP" altLang="en-US" sz="1600" b="1" dirty="0">
                        <a:latin typeface="Meiryo UI" panose="020B0604030504040204" pitchFamily="50" charset="-128"/>
                        <a:ea typeface="Meiryo UI" panose="020B0604030504040204" pitchFamily="50" charset="-128"/>
                      </a:endParaRPr>
                    </a:p>
                  </a:txBody>
                  <a:tcPr anchor="ctr"/>
                </a:tc>
                <a:extLst>
                  <a:ext uri="{0D108BD9-81ED-4DB2-BD59-A6C34878D82A}">
                    <a16:rowId xmlns:a16="http://schemas.microsoft.com/office/drawing/2014/main" val="680639798"/>
                  </a:ext>
                </a:extLst>
              </a:tr>
              <a:tr h="370840">
                <a:tc>
                  <a:txBody>
                    <a:bodyPr/>
                    <a:lstStyle/>
                    <a:p>
                      <a:pPr algn="ctr"/>
                      <a:r>
                        <a:rPr kumimoji="1" lang="en-US" altLang="ja-JP" sz="2400" dirty="0" err="1">
                          <a:solidFill>
                            <a:srgbClr val="C00000"/>
                          </a:solidFill>
                          <a:latin typeface="Cooper Black" panose="0208090404030B020404" pitchFamily="18" charset="0"/>
                        </a:rPr>
                        <a:t>Cas</a:t>
                      </a:r>
                      <a:r>
                        <a:rPr kumimoji="1" lang="en-US" altLang="ja-JP" sz="2400" dirty="0">
                          <a:solidFill>
                            <a:srgbClr val="C00000"/>
                          </a:solidFill>
                          <a:latin typeface="Cooper Black" panose="0208090404030B020404" pitchFamily="18" charset="0"/>
                        </a:rPr>
                        <a:t> </a:t>
                      </a:r>
                      <a:r>
                        <a:rPr kumimoji="1" lang="en-US" altLang="ja-JP" sz="2400" dirty="0">
                          <a:latin typeface="Cooper Black" panose="0208090404030B020404" pitchFamily="18" charset="0"/>
                        </a:rPr>
                        <a:t>2</a:t>
                      </a:r>
                      <a:endParaRPr kumimoji="1" lang="ja-JP" altLang="en-US" sz="2400" b="1" dirty="0">
                        <a:latin typeface="Cooper Black" panose="0208090404030B020404" pitchFamily="18" charset="0"/>
                      </a:endParaRPr>
                    </a:p>
                  </a:txBody>
                  <a:tcPr anchor="ctr"/>
                </a:tc>
                <a:tc>
                  <a:txBody>
                    <a:bodyPr/>
                    <a:lstStyle/>
                    <a:p>
                      <a:r>
                        <a:rPr kumimoji="1" lang="en-US" altLang="ja-JP" sz="1600" kern="1200" dirty="0">
                          <a:effectLst/>
                          <a:latin typeface="Meiryo UI" panose="020B0604030504040204" pitchFamily="50" charset="-128"/>
                          <a:ea typeface="Meiryo UI" panose="020B0604030504040204" pitchFamily="50" charset="-128"/>
                        </a:rPr>
                        <a:t>Cas1</a:t>
                      </a:r>
                      <a:r>
                        <a:rPr kumimoji="1" lang="ja-JP" altLang="en-US" sz="1600" kern="1200" dirty="0">
                          <a:effectLst/>
                          <a:latin typeface="Meiryo UI" panose="020B0604030504040204" pitchFamily="50" charset="-128"/>
                          <a:ea typeface="Meiryo UI" panose="020B0604030504040204" pitchFamily="50" charset="-128"/>
                        </a:rPr>
                        <a:t>と共に複合体を形成しウイルスに取り付き、</a:t>
                      </a:r>
                      <a:r>
                        <a:rPr kumimoji="1" lang="en-US" altLang="ja-JP" sz="1600" kern="1200" dirty="0">
                          <a:effectLst/>
                          <a:latin typeface="Meiryo UI" panose="020B0604030504040204" pitchFamily="50" charset="-128"/>
                          <a:ea typeface="Meiryo UI" panose="020B0604030504040204" pitchFamily="50" charset="-128"/>
                        </a:rPr>
                        <a:t>DNA</a:t>
                      </a:r>
                      <a:r>
                        <a:rPr kumimoji="1" lang="ja-JP" altLang="en-US" sz="1600" kern="1200" dirty="0">
                          <a:effectLst/>
                          <a:latin typeface="Meiryo UI" panose="020B0604030504040204" pitchFamily="50" charset="-128"/>
                          <a:ea typeface="Meiryo UI" panose="020B0604030504040204" pitchFamily="50" charset="-128"/>
                        </a:rPr>
                        <a:t>／</a:t>
                      </a:r>
                      <a:r>
                        <a:rPr kumimoji="1" lang="en-US" altLang="ja-JP" sz="1600" kern="1200" dirty="0">
                          <a:effectLst/>
                          <a:latin typeface="Meiryo UI" panose="020B0604030504040204" pitchFamily="50" charset="-128"/>
                          <a:ea typeface="Meiryo UI" panose="020B0604030504040204" pitchFamily="50" charset="-128"/>
                        </a:rPr>
                        <a:t>RNA</a:t>
                      </a:r>
                      <a:r>
                        <a:rPr kumimoji="1" lang="ja-JP" altLang="en-US" sz="1600" kern="1200" dirty="0">
                          <a:effectLst/>
                          <a:latin typeface="Meiryo UI" panose="020B0604030504040204" pitchFamily="50" charset="-128"/>
                          <a:ea typeface="Meiryo UI" panose="020B0604030504040204" pitchFamily="50" charset="-128"/>
                        </a:rPr>
                        <a:t>を切断する。</a:t>
                      </a:r>
                      <a:r>
                        <a:rPr kumimoji="1" lang="en-US" altLang="ja-JP" sz="1600" kern="1200" dirty="0">
                          <a:effectLst/>
                          <a:latin typeface="Meiryo UI" panose="020B0604030504040204" pitchFamily="50" charset="-128"/>
                          <a:ea typeface="Meiryo UI" panose="020B0604030504040204" pitchFamily="50" charset="-128"/>
                        </a:rPr>
                        <a:t>PAM</a:t>
                      </a:r>
                      <a:r>
                        <a:rPr kumimoji="1" lang="ja-JP" altLang="en-US" sz="1600" kern="1200" dirty="0">
                          <a:effectLst/>
                          <a:latin typeface="Meiryo UI" panose="020B0604030504040204" pitchFamily="50" charset="-128"/>
                          <a:ea typeface="Meiryo UI" panose="020B0604030504040204" pitchFamily="50" charset="-128"/>
                        </a:rPr>
                        <a:t>を認識。</a:t>
                      </a:r>
                      <a:endParaRPr kumimoji="1" lang="ja-JP" altLang="en-US" sz="1600" b="1" dirty="0">
                        <a:latin typeface="Meiryo UI" panose="020B0604030504040204" pitchFamily="50" charset="-128"/>
                        <a:ea typeface="Meiryo UI" panose="020B0604030504040204" pitchFamily="50" charset="-128"/>
                      </a:endParaRPr>
                    </a:p>
                  </a:txBody>
                  <a:tcPr anchor="ctr"/>
                </a:tc>
                <a:extLst>
                  <a:ext uri="{0D108BD9-81ED-4DB2-BD59-A6C34878D82A}">
                    <a16:rowId xmlns:a16="http://schemas.microsoft.com/office/drawing/2014/main" val="2917861294"/>
                  </a:ext>
                </a:extLst>
              </a:tr>
              <a:tr h="370840">
                <a:tc>
                  <a:txBody>
                    <a:bodyPr/>
                    <a:lstStyle/>
                    <a:p>
                      <a:pPr algn="ctr"/>
                      <a:r>
                        <a:rPr kumimoji="1" lang="en-US" altLang="ja-JP" sz="2400" dirty="0" err="1">
                          <a:solidFill>
                            <a:srgbClr val="C00000"/>
                          </a:solidFill>
                          <a:latin typeface="Cooper Black" panose="0208090404030B020404" pitchFamily="18" charset="0"/>
                        </a:rPr>
                        <a:t>Cas</a:t>
                      </a:r>
                      <a:r>
                        <a:rPr kumimoji="1" lang="en-US" altLang="ja-JP" sz="2400" dirty="0">
                          <a:solidFill>
                            <a:srgbClr val="C00000"/>
                          </a:solidFill>
                          <a:latin typeface="Cooper Black" panose="0208090404030B020404" pitchFamily="18" charset="0"/>
                        </a:rPr>
                        <a:t> </a:t>
                      </a:r>
                      <a:r>
                        <a:rPr kumimoji="1" lang="en-US" altLang="ja-JP" sz="2400" dirty="0">
                          <a:latin typeface="Cooper Black" panose="0208090404030B020404" pitchFamily="18" charset="0"/>
                        </a:rPr>
                        <a:t>3</a:t>
                      </a:r>
                      <a:endParaRPr kumimoji="1" lang="ja-JP" altLang="en-US" sz="2400" b="1" dirty="0">
                        <a:latin typeface="Cooper Black" panose="0208090404030B020404" pitchFamily="18" charset="0"/>
                      </a:endParaRPr>
                    </a:p>
                  </a:txBody>
                  <a:tcPr anchor="ctr"/>
                </a:tc>
                <a:tc>
                  <a:txBody>
                    <a:bodyPr/>
                    <a:lstStyle/>
                    <a:p>
                      <a:r>
                        <a:rPr kumimoji="1" lang="en-US" altLang="ja-JP" sz="1600" b="0" dirty="0">
                          <a:latin typeface="Meiryo UI" panose="020B0604030504040204" pitchFamily="50" charset="-128"/>
                          <a:ea typeface="Meiryo UI" panose="020B0604030504040204" pitchFamily="50" charset="-128"/>
                        </a:rPr>
                        <a:t>Cas3</a:t>
                      </a:r>
                      <a:r>
                        <a:rPr kumimoji="1" lang="ja-JP" altLang="en-US" sz="1600" b="0" dirty="0">
                          <a:latin typeface="Meiryo UI" panose="020B0604030504040204" pitchFamily="50" charset="-128"/>
                          <a:ea typeface="Meiryo UI" panose="020B0604030504040204" pitchFamily="50" charset="-128"/>
                        </a:rPr>
                        <a:t>は、</a:t>
                      </a:r>
                      <a:r>
                        <a:rPr kumimoji="1" lang="ja-JP" altLang="en-US" sz="1600" b="1" dirty="0">
                          <a:solidFill>
                            <a:schemeClr val="tx1"/>
                          </a:solidFill>
                          <a:latin typeface="Meiryo UI" panose="020B0604030504040204" pitchFamily="50" charset="-128"/>
                          <a:ea typeface="Meiryo UI" panose="020B0604030504040204" pitchFamily="50" charset="-128"/>
                        </a:rPr>
                        <a:t>大阪大学発のゲノム編集技術</a:t>
                      </a:r>
                      <a:r>
                        <a:rPr kumimoji="1" lang="en-US" altLang="ja-JP" sz="1600" b="1" dirty="0">
                          <a:solidFill>
                            <a:schemeClr val="tx1"/>
                          </a:solidFill>
                          <a:latin typeface="Meiryo UI" panose="020B0604030504040204" pitchFamily="50" charset="-128"/>
                          <a:ea typeface="Meiryo UI" panose="020B0604030504040204" pitchFamily="50" charset="-128"/>
                        </a:rPr>
                        <a:t>CRISPR-Cas3</a:t>
                      </a:r>
                      <a:r>
                        <a:rPr kumimoji="1" lang="ja-JP" altLang="en-US" sz="1600" b="0" dirty="0">
                          <a:latin typeface="Meiryo UI" panose="020B0604030504040204" pitchFamily="50" charset="-128"/>
                          <a:ea typeface="Meiryo UI" panose="020B0604030504040204" pitchFamily="50" charset="-128"/>
                        </a:rPr>
                        <a:t>に利用されており、オフターゲットがほとんどない編集技術。</a:t>
                      </a:r>
                      <a:r>
                        <a:rPr kumimoji="1" lang="en-US" altLang="ja-JP" sz="1600" b="0" dirty="0">
                          <a:latin typeface="Meiryo UI" panose="020B0604030504040204" pitchFamily="50" charset="-128"/>
                          <a:ea typeface="Meiryo UI" panose="020B0604030504040204" pitchFamily="50" charset="-128"/>
                        </a:rPr>
                        <a:t>Cas3</a:t>
                      </a:r>
                      <a:r>
                        <a:rPr kumimoji="1" lang="ja-JP" altLang="en-US" sz="1600" b="0" dirty="0">
                          <a:latin typeface="Meiryo UI" panose="020B0604030504040204" pitchFamily="50" charset="-128"/>
                          <a:ea typeface="Meiryo UI" panose="020B0604030504040204" pitchFamily="50" charset="-128"/>
                        </a:rPr>
                        <a:t>は、</a:t>
                      </a:r>
                      <a:r>
                        <a:rPr kumimoji="1" lang="en-US" altLang="ja-JP" sz="1600" b="0" dirty="0">
                          <a:latin typeface="Meiryo UI" panose="020B0604030504040204" pitchFamily="50" charset="-128"/>
                          <a:ea typeface="Meiryo UI" panose="020B0604030504040204" pitchFamily="50" charset="-128"/>
                        </a:rPr>
                        <a:t>Cas1</a:t>
                      </a:r>
                      <a:r>
                        <a:rPr kumimoji="1" lang="ja-JP" altLang="en-US" sz="1600" b="0" dirty="0">
                          <a:latin typeface="Meiryo UI" panose="020B0604030504040204" pitchFamily="50" charset="-128"/>
                          <a:ea typeface="Meiryo UI" panose="020B0604030504040204" pitchFamily="50" charset="-128"/>
                        </a:rPr>
                        <a:t>／</a:t>
                      </a:r>
                      <a:r>
                        <a:rPr kumimoji="1" lang="en-US" altLang="ja-JP" sz="1600" b="0" dirty="0">
                          <a:latin typeface="Meiryo UI" panose="020B0604030504040204" pitchFamily="50" charset="-128"/>
                          <a:ea typeface="Meiryo UI" panose="020B0604030504040204" pitchFamily="50" charset="-128"/>
                        </a:rPr>
                        <a:t>Cas2</a:t>
                      </a:r>
                      <a:r>
                        <a:rPr kumimoji="1" lang="ja-JP" altLang="en-US" sz="1600" b="0" dirty="0">
                          <a:latin typeface="Meiryo UI" panose="020B0604030504040204" pitchFamily="50" charset="-128"/>
                          <a:ea typeface="Meiryo UI" panose="020B0604030504040204" pitchFamily="50" charset="-128"/>
                        </a:rPr>
                        <a:t>と異なり</a:t>
                      </a:r>
                      <a:r>
                        <a:rPr kumimoji="1" lang="en-US" altLang="ja-JP" sz="1600" b="0" dirty="0">
                          <a:latin typeface="Meiryo UI" panose="020B0604030504040204" pitchFamily="50" charset="-128"/>
                          <a:ea typeface="Meiryo UI" panose="020B0604030504040204" pitchFamily="50" charset="-128"/>
                        </a:rPr>
                        <a:t>DNA</a:t>
                      </a:r>
                      <a:r>
                        <a:rPr kumimoji="1" lang="ja-JP" altLang="en-US" sz="1600" b="0" dirty="0">
                          <a:latin typeface="Meiryo UI" panose="020B0604030504040204" pitchFamily="50" charset="-128"/>
                          <a:ea typeface="Meiryo UI" panose="020B0604030504040204" pitchFamily="50" charset="-128"/>
                        </a:rPr>
                        <a:t>／</a:t>
                      </a:r>
                      <a:r>
                        <a:rPr kumimoji="1" lang="en-US" altLang="ja-JP" sz="1600" b="0" dirty="0">
                          <a:latin typeface="Meiryo UI" panose="020B0604030504040204" pitchFamily="50" charset="-128"/>
                          <a:ea typeface="Meiryo UI" panose="020B0604030504040204" pitchFamily="50" charset="-128"/>
                        </a:rPr>
                        <a:t>RNA</a:t>
                      </a:r>
                      <a:r>
                        <a:rPr kumimoji="1" lang="ja-JP" altLang="en-US" sz="1600" b="0" dirty="0">
                          <a:latin typeface="Meiryo UI" panose="020B0604030504040204" pitchFamily="50" charset="-128"/>
                          <a:ea typeface="Meiryo UI" panose="020B0604030504040204" pitchFamily="50" charset="-128"/>
                        </a:rPr>
                        <a:t>を切り刻むように切断。</a:t>
                      </a:r>
                      <a:endParaRPr kumimoji="1" lang="en-US" altLang="ja-JP" sz="1600" b="1" dirty="0">
                        <a:latin typeface="Meiryo UI" panose="020B0604030504040204" pitchFamily="50" charset="-128"/>
                        <a:ea typeface="Meiryo UI" panose="020B0604030504040204" pitchFamily="50" charset="-128"/>
                      </a:endParaRPr>
                    </a:p>
                  </a:txBody>
                  <a:tcPr anchor="ctr"/>
                </a:tc>
                <a:extLst>
                  <a:ext uri="{0D108BD9-81ED-4DB2-BD59-A6C34878D82A}">
                    <a16:rowId xmlns:a16="http://schemas.microsoft.com/office/drawing/2014/main" val="1861715839"/>
                  </a:ext>
                </a:extLst>
              </a:tr>
              <a:tr h="370840">
                <a:tc>
                  <a:txBody>
                    <a:bodyPr/>
                    <a:lstStyle/>
                    <a:p>
                      <a:pPr algn="ctr"/>
                      <a:r>
                        <a:rPr kumimoji="1" lang="en-US" altLang="ja-JP" sz="2400" dirty="0" err="1">
                          <a:solidFill>
                            <a:srgbClr val="C00000"/>
                          </a:solidFill>
                          <a:latin typeface="Cooper Black" panose="0208090404030B020404" pitchFamily="18" charset="0"/>
                        </a:rPr>
                        <a:t>Cas</a:t>
                      </a:r>
                      <a:r>
                        <a:rPr kumimoji="1" lang="en-US" altLang="ja-JP" sz="2400" dirty="0">
                          <a:solidFill>
                            <a:srgbClr val="C00000"/>
                          </a:solidFill>
                          <a:latin typeface="Cooper Black" panose="0208090404030B020404" pitchFamily="18" charset="0"/>
                        </a:rPr>
                        <a:t> </a:t>
                      </a:r>
                      <a:r>
                        <a:rPr kumimoji="1" lang="en-US" altLang="ja-JP" sz="2400" dirty="0">
                          <a:latin typeface="Cooper Black" panose="0208090404030B020404" pitchFamily="18" charset="0"/>
                        </a:rPr>
                        <a:t>4</a:t>
                      </a:r>
                      <a:endParaRPr kumimoji="1" lang="ja-JP" altLang="en-US" sz="2400" b="1" dirty="0">
                        <a:latin typeface="Cooper Black" panose="0208090404030B020404" pitchFamily="18" charset="0"/>
                      </a:endParaRPr>
                    </a:p>
                  </a:txBody>
                  <a:tcPr anchor="ctr"/>
                </a:tc>
                <a:tc>
                  <a:txBody>
                    <a:bodyPr/>
                    <a:lstStyle/>
                    <a:p>
                      <a:r>
                        <a:rPr kumimoji="1" lang="en-US" altLang="ja-JP" sz="1600" b="0" dirty="0">
                          <a:latin typeface="Meiryo UI" panose="020B0604030504040204" pitchFamily="50" charset="-128"/>
                          <a:ea typeface="Meiryo UI" panose="020B0604030504040204" pitchFamily="50" charset="-128"/>
                        </a:rPr>
                        <a:t>Cas1</a:t>
                      </a:r>
                      <a:r>
                        <a:rPr kumimoji="1" lang="ja-JP" altLang="en-US" sz="1600" b="0" dirty="0">
                          <a:latin typeface="Meiryo UI" panose="020B0604030504040204" pitchFamily="50" charset="-128"/>
                          <a:ea typeface="Meiryo UI" panose="020B0604030504040204" pitchFamily="50" charset="-128"/>
                        </a:rPr>
                        <a:t>／</a:t>
                      </a:r>
                      <a:r>
                        <a:rPr kumimoji="1" lang="en-US" altLang="ja-JP" sz="1600" b="0" dirty="0">
                          <a:latin typeface="Meiryo UI" panose="020B0604030504040204" pitchFamily="50" charset="-128"/>
                          <a:ea typeface="Meiryo UI" panose="020B0604030504040204" pitchFamily="50" charset="-128"/>
                        </a:rPr>
                        <a:t>Cas2</a:t>
                      </a:r>
                      <a:r>
                        <a:rPr kumimoji="1" lang="ja-JP" altLang="en-US" sz="1600" b="0" dirty="0">
                          <a:latin typeface="Meiryo UI" panose="020B0604030504040204" pitchFamily="50" charset="-128"/>
                          <a:ea typeface="Meiryo UI" panose="020B0604030504040204" pitchFamily="50" charset="-128"/>
                        </a:rPr>
                        <a:t>複合体が切り出したウイルス</a:t>
                      </a:r>
                      <a:r>
                        <a:rPr kumimoji="1" lang="en-US" altLang="ja-JP" sz="1600" b="0" dirty="0">
                          <a:latin typeface="Meiryo UI" panose="020B0604030504040204" pitchFamily="50" charset="-128"/>
                          <a:ea typeface="Meiryo UI" panose="020B0604030504040204" pitchFamily="50" charset="-128"/>
                        </a:rPr>
                        <a:t>DNA</a:t>
                      </a:r>
                      <a:r>
                        <a:rPr kumimoji="1" lang="ja-JP" altLang="en-US" sz="1600" b="0" dirty="0">
                          <a:latin typeface="Meiryo UI" panose="020B0604030504040204" pitchFamily="50" charset="-128"/>
                          <a:ea typeface="Meiryo UI" panose="020B0604030504040204" pitchFamily="50" charset="-128"/>
                        </a:rPr>
                        <a:t>断片を</a:t>
                      </a:r>
                      <a:r>
                        <a:rPr kumimoji="1" lang="en-US" altLang="ja-JP" sz="1600" b="0" dirty="0">
                          <a:latin typeface="Meiryo UI" panose="020B0604030504040204" pitchFamily="50" charset="-128"/>
                          <a:ea typeface="Meiryo UI" panose="020B0604030504040204" pitchFamily="50" charset="-128"/>
                        </a:rPr>
                        <a:t>CRISPR</a:t>
                      </a:r>
                      <a:r>
                        <a:rPr kumimoji="1" lang="ja-JP" altLang="en-US" sz="1600" b="0" dirty="0">
                          <a:latin typeface="Meiryo UI" panose="020B0604030504040204" pitchFamily="50" charset="-128"/>
                          <a:ea typeface="Meiryo UI" panose="020B0604030504040204" pitchFamily="50" charset="-128"/>
                        </a:rPr>
                        <a:t>部位に成形し、正しい方向に挿入。</a:t>
                      </a:r>
                      <a:endParaRPr kumimoji="1" lang="en-US" altLang="ja-JP" sz="1600" b="0" dirty="0">
                        <a:latin typeface="Meiryo UI" panose="020B0604030504040204" pitchFamily="50" charset="-128"/>
                        <a:ea typeface="Meiryo UI" panose="020B0604030504040204" pitchFamily="50" charset="-128"/>
                      </a:endParaRPr>
                    </a:p>
                    <a:p>
                      <a:r>
                        <a:rPr kumimoji="1" lang="en-US" altLang="ja-JP" sz="1600" b="0" dirty="0">
                          <a:latin typeface="Meiryo UI" panose="020B0604030504040204" pitchFamily="50" charset="-128"/>
                          <a:ea typeface="Meiryo UI" panose="020B0604030504040204" pitchFamily="50" charset="-128"/>
                        </a:rPr>
                        <a:t>Cas4</a:t>
                      </a:r>
                      <a:r>
                        <a:rPr kumimoji="1" lang="ja-JP" altLang="en-US" sz="1600" b="0" dirty="0">
                          <a:latin typeface="Meiryo UI" panose="020B0604030504040204" pitchFamily="50" charset="-128"/>
                          <a:ea typeface="Meiryo UI" panose="020B0604030504040204" pitchFamily="50" charset="-128"/>
                        </a:rPr>
                        <a:t>は、</a:t>
                      </a:r>
                      <a:r>
                        <a:rPr kumimoji="1" lang="en-US" altLang="ja-JP" sz="1600" b="0" dirty="0">
                          <a:latin typeface="Meiryo UI" panose="020B0604030504040204" pitchFamily="50" charset="-128"/>
                          <a:ea typeface="Meiryo UI" panose="020B0604030504040204" pitchFamily="50" charset="-128"/>
                        </a:rPr>
                        <a:t>DNA</a:t>
                      </a:r>
                      <a:r>
                        <a:rPr kumimoji="1" lang="ja-JP" altLang="en-US" sz="1600" b="0" dirty="0">
                          <a:latin typeface="Meiryo UI" panose="020B0604030504040204" pitchFamily="50" charset="-128"/>
                          <a:ea typeface="Meiryo UI" panose="020B0604030504040204" pitchFamily="50" charset="-128"/>
                        </a:rPr>
                        <a:t>の二重鎖を解く機能、</a:t>
                      </a:r>
                      <a:r>
                        <a:rPr kumimoji="1" lang="en-US" altLang="ja-JP" sz="1600" b="0" dirty="0">
                          <a:latin typeface="Meiryo UI" panose="020B0604030504040204" pitchFamily="50" charset="-128"/>
                          <a:ea typeface="Meiryo UI" panose="020B0604030504040204" pitchFamily="50" charset="-128"/>
                        </a:rPr>
                        <a:t>1</a:t>
                      </a:r>
                      <a:r>
                        <a:rPr kumimoji="1" lang="ja-JP" altLang="en-US" sz="1600" b="0" dirty="0">
                          <a:latin typeface="Meiryo UI" panose="020B0604030504040204" pitchFamily="50" charset="-128"/>
                          <a:ea typeface="Meiryo UI" panose="020B0604030504040204" pitchFamily="50" charset="-128"/>
                        </a:rPr>
                        <a:t>本鎖の</a:t>
                      </a:r>
                      <a:r>
                        <a:rPr kumimoji="1" lang="en-US" altLang="ja-JP" sz="1600" b="0" dirty="0">
                          <a:latin typeface="Meiryo UI" panose="020B0604030504040204" pitchFamily="50" charset="-128"/>
                          <a:ea typeface="Meiryo UI" panose="020B0604030504040204" pitchFamily="50" charset="-128"/>
                        </a:rPr>
                        <a:t>DNA</a:t>
                      </a:r>
                      <a:r>
                        <a:rPr kumimoji="1" lang="ja-JP" altLang="en-US" sz="1600" b="0" dirty="0">
                          <a:latin typeface="Meiryo UI" panose="020B0604030504040204" pitchFamily="50" charset="-128"/>
                          <a:ea typeface="Meiryo UI" panose="020B0604030504040204" pitchFamily="50" charset="-128"/>
                        </a:rPr>
                        <a:t>を分解する機能も有する。</a:t>
                      </a:r>
                      <a:endParaRPr kumimoji="1" lang="en-US" altLang="ja-JP" sz="1600" b="0" dirty="0">
                        <a:latin typeface="Meiryo UI" panose="020B0604030504040204" pitchFamily="50" charset="-128"/>
                        <a:ea typeface="Meiryo UI" panose="020B0604030504040204" pitchFamily="50" charset="-128"/>
                      </a:endParaRPr>
                    </a:p>
                  </a:txBody>
                  <a:tcPr anchor="ctr"/>
                </a:tc>
                <a:extLst>
                  <a:ext uri="{0D108BD9-81ED-4DB2-BD59-A6C34878D82A}">
                    <a16:rowId xmlns:a16="http://schemas.microsoft.com/office/drawing/2014/main" val="966481456"/>
                  </a:ext>
                </a:extLst>
              </a:tr>
              <a:tr h="370840">
                <a:tc>
                  <a:txBody>
                    <a:bodyPr/>
                    <a:lstStyle/>
                    <a:p>
                      <a:pPr algn="ctr"/>
                      <a:r>
                        <a:rPr kumimoji="1" lang="en-US" altLang="ja-JP" sz="2400" dirty="0" err="1">
                          <a:solidFill>
                            <a:srgbClr val="C00000"/>
                          </a:solidFill>
                          <a:latin typeface="Cooper Black" panose="0208090404030B020404" pitchFamily="18" charset="0"/>
                        </a:rPr>
                        <a:t>Cas</a:t>
                      </a:r>
                      <a:r>
                        <a:rPr kumimoji="1" lang="en-US" altLang="ja-JP" sz="2400" dirty="0">
                          <a:solidFill>
                            <a:srgbClr val="C00000"/>
                          </a:solidFill>
                          <a:latin typeface="Cooper Black" panose="0208090404030B020404" pitchFamily="18" charset="0"/>
                        </a:rPr>
                        <a:t> </a:t>
                      </a:r>
                      <a:r>
                        <a:rPr kumimoji="1" lang="en-US" altLang="ja-JP" sz="2400" dirty="0">
                          <a:latin typeface="Cooper Black" panose="0208090404030B020404" pitchFamily="18" charset="0"/>
                        </a:rPr>
                        <a:t>5</a:t>
                      </a:r>
                      <a:endParaRPr kumimoji="1" lang="ja-JP" altLang="en-US" sz="2400" b="1" dirty="0">
                        <a:latin typeface="Cooper Black" panose="0208090404030B020404" pitchFamily="18" charset="0"/>
                      </a:endParaRPr>
                    </a:p>
                  </a:txBody>
                  <a:tcPr anchor="ctr"/>
                </a:tc>
                <a:tc>
                  <a:txBody>
                    <a:bodyPr/>
                    <a:lstStyle/>
                    <a:p>
                      <a:r>
                        <a:rPr kumimoji="1" lang="en-US" altLang="ja-JP" sz="1600" dirty="0">
                          <a:latin typeface="Meiryo UI" panose="020B0604030504040204" pitchFamily="50" charset="-128"/>
                          <a:ea typeface="Meiryo UI" panose="020B0604030504040204" pitchFamily="50" charset="-128"/>
                        </a:rPr>
                        <a:t>Cas5</a:t>
                      </a:r>
                      <a:r>
                        <a:rPr kumimoji="1" lang="ja-JP" altLang="en-US" sz="1600" dirty="0">
                          <a:latin typeface="Meiryo UI" panose="020B0604030504040204" pitchFamily="50" charset="-128"/>
                          <a:ea typeface="Meiryo UI" panose="020B0604030504040204" pitchFamily="50" charset="-128"/>
                        </a:rPr>
                        <a:t> は、</a:t>
                      </a:r>
                      <a:r>
                        <a:rPr kumimoji="1" lang="en-US" altLang="ja-JP" sz="1600" dirty="0">
                          <a:latin typeface="Meiryo UI" panose="020B0604030504040204" pitchFamily="50" charset="-128"/>
                          <a:ea typeface="Meiryo UI" panose="020B0604030504040204" pitchFamily="50" charset="-128"/>
                        </a:rPr>
                        <a:t>Cas1</a:t>
                      </a:r>
                      <a:r>
                        <a:rPr kumimoji="1" lang="ja-JP" altLang="en-US" sz="1600" dirty="0">
                          <a:latin typeface="Meiryo UI" panose="020B0604030504040204" pitchFamily="50" charset="-128"/>
                          <a:ea typeface="Meiryo UI" panose="020B0604030504040204" pitchFamily="50" charset="-128"/>
                        </a:rPr>
                        <a:t>＆</a:t>
                      </a:r>
                      <a:r>
                        <a:rPr kumimoji="1" lang="en-US" altLang="ja-JP" sz="1600" dirty="0">
                          <a:latin typeface="Meiryo UI" panose="020B0604030504040204" pitchFamily="50" charset="-128"/>
                          <a:ea typeface="Meiryo UI" panose="020B0604030504040204" pitchFamily="50" charset="-128"/>
                        </a:rPr>
                        <a:t>Cas2</a:t>
                      </a:r>
                      <a:r>
                        <a:rPr kumimoji="1" lang="ja-JP" altLang="en-US" sz="1600" dirty="0">
                          <a:latin typeface="Meiryo UI" panose="020B0604030504040204" pitchFamily="50" charset="-128"/>
                          <a:ea typeface="Meiryo UI" panose="020B0604030504040204" pitchFamily="50" charset="-128"/>
                        </a:rPr>
                        <a:t>／</a:t>
                      </a:r>
                      <a:r>
                        <a:rPr kumimoji="1" lang="en-US" altLang="ja-JP" sz="1600" dirty="0">
                          <a:latin typeface="Meiryo UI" panose="020B0604030504040204" pitchFamily="50" charset="-128"/>
                          <a:ea typeface="Meiryo UI" panose="020B0604030504040204" pitchFamily="50" charset="-128"/>
                        </a:rPr>
                        <a:t>Cas6</a:t>
                      </a:r>
                      <a:r>
                        <a:rPr kumimoji="1" lang="ja-JP" altLang="en-US" sz="1600" dirty="0">
                          <a:latin typeface="Meiryo UI" panose="020B0604030504040204" pitchFamily="50" charset="-128"/>
                          <a:ea typeface="Meiryo UI" panose="020B0604030504040204" pitchFamily="50" charset="-128"/>
                        </a:rPr>
                        <a:t>／</a:t>
                      </a:r>
                      <a:r>
                        <a:rPr kumimoji="1" lang="en-US" altLang="ja-JP" sz="1600" dirty="0">
                          <a:latin typeface="Meiryo UI" panose="020B0604030504040204" pitchFamily="50" charset="-128"/>
                          <a:ea typeface="Meiryo UI" panose="020B0604030504040204" pitchFamily="50" charset="-128"/>
                        </a:rPr>
                        <a:t>Cas7</a:t>
                      </a:r>
                      <a:r>
                        <a:rPr kumimoji="1" lang="ja-JP" altLang="en-US" sz="1600" dirty="0">
                          <a:latin typeface="Meiryo UI" panose="020B0604030504040204" pitchFamily="50" charset="-128"/>
                          <a:ea typeface="Meiryo UI" panose="020B0604030504040204" pitchFamily="50" charset="-128"/>
                        </a:rPr>
                        <a:t>／</a:t>
                      </a:r>
                      <a:r>
                        <a:rPr kumimoji="1" lang="en-US" altLang="ja-JP" sz="1600" dirty="0">
                          <a:latin typeface="Meiryo UI" panose="020B0604030504040204" pitchFamily="50" charset="-128"/>
                          <a:ea typeface="Meiryo UI" panose="020B0604030504040204" pitchFamily="50" charset="-128"/>
                        </a:rPr>
                        <a:t>Cas8</a:t>
                      </a:r>
                      <a:r>
                        <a:rPr kumimoji="1" lang="ja-JP" altLang="en-US" sz="1600" dirty="0">
                          <a:latin typeface="Meiryo UI" panose="020B0604030504040204" pitchFamily="50" charset="-128"/>
                          <a:ea typeface="Meiryo UI" panose="020B0604030504040204" pitchFamily="50" charset="-128"/>
                        </a:rPr>
                        <a:t>などとマルチサブユニットの一部として、</a:t>
                      </a:r>
                      <a:r>
                        <a:rPr kumimoji="1" lang="en-US" altLang="ja-JP" sz="1600" dirty="0">
                          <a:latin typeface="Meiryo UI" panose="020B0604030504040204" pitchFamily="50" charset="-128"/>
                          <a:ea typeface="Meiryo UI" panose="020B0604030504040204" pitchFamily="50" charset="-128"/>
                        </a:rPr>
                        <a:t>Cas6</a:t>
                      </a:r>
                      <a:r>
                        <a:rPr kumimoji="1" lang="ja-JP" altLang="en-US" sz="1600" dirty="0">
                          <a:latin typeface="Meiryo UI" panose="020B0604030504040204" pitchFamily="50" charset="-128"/>
                          <a:ea typeface="Meiryo UI" panose="020B0604030504040204" pitchFamily="50" charset="-128"/>
                        </a:rPr>
                        <a:t>が</a:t>
                      </a:r>
                      <a:r>
                        <a:rPr kumimoji="1" lang="en-US" altLang="ja-JP" sz="1600" dirty="0">
                          <a:latin typeface="Meiryo UI" panose="020B0604030504040204" pitchFamily="50" charset="-128"/>
                          <a:ea typeface="Meiryo UI" panose="020B0604030504040204" pitchFamily="50" charset="-128"/>
                        </a:rPr>
                        <a:t>CRISPR</a:t>
                      </a:r>
                      <a:r>
                        <a:rPr kumimoji="1" lang="ja-JP" altLang="en-US" sz="1600" dirty="0">
                          <a:latin typeface="Meiryo UI" panose="020B0604030504040204" pitchFamily="50" charset="-128"/>
                          <a:ea typeface="Meiryo UI" panose="020B0604030504040204" pitchFamily="50" charset="-128"/>
                        </a:rPr>
                        <a:t>配列から生合成した</a:t>
                      </a:r>
                      <a:r>
                        <a:rPr kumimoji="1" lang="en-US" altLang="ja-JP" sz="1600" b="1" dirty="0">
                          <a:latin typeface="Meiryo UI" panose="020B0604030504040204" pitchFamily="50" charset="-128"/>
                          <a:ea typeface="Meiryo UI" panose="020B0604030504040204" pitchFamily="50" charset="-128"/>
                        </a:rPr>
                        <a:t>crRNA</a:t>
                      </a:r>
                      <a:r>
                        <a:rPr kumimoji="1" lang="ja-JP" altLang="en-US" sz="1600" b="1" dirty="0">
                          <a:latin typeface="Meiryo UI" panose="020B0604030504040204" pitchFamily="50" charset="-128"/>
                          <a:ea typeface="Meiryo UI" panose="020B0604030504040204" pitchFamily="50" charset="-128"/>
                        </a:rPr>
                        <a:t>（</a:t>
                      </a:r>
                      <a:r>
                        <a:rPr kumimoji="1" lang="en-US" altLang="ja-JP" sz="1600" b="1" dirty="0">
                          <a:latin typeface="Meiryo UI" panose="020B0604030504040204" pitchFamily="50" charset="-128"/>
                          <a:ea typeface="Meiryo UI" panose="020B0604030504040204" pitchFamily="50" charset="-128"/>
                        </a:rPr>
                        <a:t>CRISPR RNA</a:t>
                      </a:r>
                      <a:r>
                        <a:rPr kumimoji="1" lang="ja-JP" altLang="en-US" sz="1600" b="1" dirty="0">
                          <a:latin typeface="Meiryo UI" panose="020B0604030504040204" pitchFamily="50" charset="-128"/>
                          <a:ea typeface="Meiryo UI" panose="020B0604030504040204" pitchFamily="50" charset="-128"/>
                        </a:rPr>
                        <a:t>）</a:t>
                      </a:r>
                      <a:r>
                        <a:rPr kumimoji="1" lang="ja-JP" altLang="en-US" sz="1600" dirty="0">
                          <a:latin typeface="Meiryo UI" panose="020B0604030504040204" pitchFamily="50" charset="-128"/>
                          <a:ea typeface="Meiryo UI" panose="020B0604030504040204" pitchFamily="50" charset="-128"/>
                        </a:rPr>
                        <a:t>と結合し、</a:t>
                      </a:r>
                      <a:r>
                        <a:rPr kumimoji="1" lang="en-US" altLang="ja-JP" sz="1600" b="1" dirty="0">
                          <a:solidFill>
                            <a:schemeClr val="tx1"/>
                          </a:solidFill>
                          <a:latin typeface="Meiryo UI" panose="020B0604030504040204" pitchFamily="50" charset="-128"/>
                          <a:ea typeface="Meiryo UI" panose="020B0604030504040204" pitchFamily="50" charset="-128"/>
                        </a:rPr>
                        <a:t>Cascade</a:t>
                      </a:r>
                      <a:r>
                        <a:rPr kumimoji="1" lang="ja-JP" altLang="en-US" sz="1600" b="1" dirty="0">
                          <a:solidFill>
                            <a:schemeClr val="tx1"/>
                          </a:solidFill>
                          <a:latin typeface="Meiryo UI" panose="020B0604030504040204" pitchFamily="50" charset="-128"/>
                          <a:ea typeface="Meiryo UI" panose="020B0604030504040204" pitchFamily="50" charset="-128"/>
                        </a:rPr>
                        <a:t>（</a:t>
                      </a:r>
                      <a:r>
                        <a:rPr kumimoji="1" lang="en-US" altLang="ja-JP" sz="1600" b="1" dirty="0">
                          <a:solidFill>
                            <a:schemeClr val="tx1"/>
                          </a:solidFill>
                          <a:latin typeface="Meiryo UI" panose="020B0604030504040204" pitchFamily="50" charset="-128"/>
                          <a:ea typeface="Meiryo UI" panose="020B0604030504040204" pitchFamily="50" charset="-128"/>
                        </a:rPr>
                        <a:t>CRISPR-associated complex for antiviral defense</a:t>
                      </a:r>
                      <a:r>
                        <a:rPr kumimoji="1" lang="ja-JP" altLang="en-US" sz="1600" b="1" dirty="0">
                          <a:solidFill>
                            <a:schemeClr val="tx1"/>
                          </a:solidFill>
                          <a:latin typeface="Meiryo UI" panose="020B0604030504040204" pitchFamily="50" charset="-128"/>
                          <a:ea typeface="Meiryo UI" panose="020B0604030504040204" pitchFamily="50" charset="-128"/>
                        </a:rPr>
                        <a:t>）</a:t>
                      </a:r>
                      <a:r>
                        <a:rPr kumimoji="1" lang="ja-JP" altLang="en-US" sz="1600" dirty="0">
                          <a:latin typeface="Meiryo UI" panose="020B0604030504040204" pitchFamily="50" charset="-128"/>
                          <a:ea typeface="Meiryo UI" panose="020B0604030504040204" pitchFamily="50" charset="-128"/>
                        </a:rPr>
                        <a:t>を構成。</a:t>
                      </a:r>
                      <a:endParaRPr kumimoji="1" lang="ja-JP" altLang="en-US" sz="1600" b="1" dirty="0">
                        <a:latin typeface="Meiryo UI" panose="020B0604030504040204" pitchFamily="50" charset="-128"/>
                        <a:ea typeface="Meiryo UI" panose="020B0604030504040204" pitchFamily="50" charset="-128"/>
                      </a:endParaRPr>
                    </a:p>
                  </a:txBody>
                  <a:tcPr anchor="ctr"/>
                </a:tc>
                <a:extLst>
                  <a:ext uri="{0D108BD9-81ED-4DB2-BD59-A6C34878D82A}">
                    <a16:rowId xmlns:a16="http://schemas.microsoft.com/office/drawing/2014/main" val="1487769610"/>
                  </a:ext>
                </a:extLst>
              </a:tr>
              <a:tr h="397610">
                <a:tc>
                  <a:txBody>
                    <a:bodyPr/>
                    <a:lstStyle/>
                    <a:p>
                      <a:pPr algn="ctr"/>
                      <a:r>
                        <a:rPr kumimoji="1" lang="en-US" altLang="ja-JP" sz="2400" dirty="0" err="1">
                          <a:solidFill>
                            <a:srgbClr val="C00000"/>
                          </a:solidFill>
                          <a:latin typeface="Cooper Black" panose="0208090404030B020404" pitchFamily="18" charset="0"/>
                        </a:rPr>
                        <a:t>Cas</a:t>
                      </a:r>
                      <a:r>
                        <a:rPr kumimoji="1" lang="en-US" altLang="ja-JP" sz="2400" dirty="0">
                          <a:solidFill>
                            <a:srgbClr val="C00000"/>
                          </a:solidFill>
                          <a:latin typeface="Cooper Black" panose="0208090404030B020404" pitchFamily="18" charset="0"/>
                        </a:rPr>
                        <a:t> </a:t>
                      </a:r>
                      <a:r>
                        <a:rPr kumimoji="1" lang="en-US" altLang="ja-JP" sz="2400" dirty="0">
                          <a:latin typeface="Cooper Black" panose="0208090404030B020404" pitchFamily="18" charset="0"/>
                        </a:rPr>
                        <a:t>6</a:t>
                      </a:r>
                      <a:endParaRPr kumimoji="1" lang="ja-JP" altLang="en-US" sz="2400" b="1" dirty="0">
                        <a:latin typeface="Cooper Black" panose="0208090404030B020404" pitchFamily="18" charset="0"/>
                      </a:endParaRPr>
                    </a:p>
                  </a:txBody>
                  <a:tcPr anchor="ctr"/>
                </a:tc>
                <a:tc>
                  <a:txBody>
                    <a:bodyPr/>
                    <a:lstStyle/>
                    <a:p>
                      <a:r>
                        <a:rPr kumimoji="1" lang="en-US" altLang="ja-JP" sz="1600" dirty="0">
                          <a:latin typeface="Meiryo UI" panose="020B0604030504040204" pitchFamily="50" charset="-128"/>
                          <a:ea typeface="Meiryo UI" panose="020B0604030504040204" pitchFamily="50" charset="-128"/>
                        </a:rPr>
                        <a:t>Cas6</a:t>
                      </a:r>
                      <a:r>
                        <a:rPr kumimoji="1" lang="ja-JP" altLang="en-US" sz="1600" dirty="0">
                          <a:latin typeface="Meiryo UI" panose="020B0604030504040204" pitchFamily="50" charset="-128"/>
                          <a:ea typeface="Meiryo UI" panose="020B0604030504040204" pitchFamily="50" charset="-128"/>
                        </a:rPr>
                        <a:t>は、</a:t>
                      </a:r>
                      <a:r>
                        <a:rPr kumimoji="1" lang="en-US" altLang="ja-JP" sz="1600" b="1" dirty="0">
                          <a:solidFill>
                            <a:schemeClr val="tx1"/>
                          </a:solidFill>
                          <a:latin typeface="Meiryo UI" panose="020B0604030504040204" pitchFamily="50" charset="-128"/>
                          <a:ea typeface="Meiryo UI" panose="020B0604030504040204" pitchFamily="50" charset="-128"/>
                        </a:rPr>
                        <a:t>CRISPR</a:t>
                      </a:r>
                      <a:r>
                        <a:rPr kumimoji="1" lang="ja-JP" altLang="en-US" sz="1600" b="1" dirty="0">
                          <a:solidFill>
                            <a:schemeClr val="tx1"/>
                          </a:solidFill>
                          <a:latin typeface="Meiryo UI" panose="020B0604030504040204" pitchFamily="50" charset="-128"/>
                          <a:ea typeface="Meiryo UI" panose="020B0604030504040204" pitchFamily="50" charset="-128"/>
                        </a:rPr>
                        <a:t>由来のエンドリボヌクレアーゼ（</a:t>
                      </a:r>
                      <a:r>
                        <a:rPr kumimoji="1" lang="en-US" altLang="ja-JP" sz="1600" b="1" dirty="0">
                          <a:solidFill>
                            <a:schemeClr val="tx1"/>
                          </a:solidFill>
                          <a:latin typeface="Meiryo UI" panose="020B0604030504040204" pitchFamily="50" charset="-128"/>
                          <a:ea typeface="Meiryo UI" panose="020B0604030504040204" pitchFamily="50" charset="-128"/>
                        </a:rPr>
                        <a:t>endoribonuclease</a:t>
                      </a:r>
                      <a:r>
                        <a:rPr kumimoji="1" lang="ja-JP" altLang="en-US" sz="1600" b="1" dirty="0">
                          <a:solidFill>
                            <a:schemeClr val="tx1"/>
                          </a:solidFill>
                          <a:latin typeface="Meiryo UI" panose="020B0604030504040204" pitchFamily="50" charset="-128"/>
                          <a:ea typeface="Meiryo UI" panose="020B0604030504040204" pitchFamily="50" charset="-128"/>
                        </a:rPr>
                        <a:t>）</a:t>
                      </a:r>
                      <a:r>
                        <a:rPr kumimoji="1" lang="ja-JP" altLang="en-US" sz="1600" dirty="0">
                          <a:latin typeface="Meiryo UI" panose="020B0604030504040204" pitchFamily="50" charset="-128"/>
                          <a:ea typeface="Meiryo UI" panose="020B0604030504040204" pitchFamily="50" charset="-128"/>
                        </a:rPr>
                        <a:t>で、免疫記憶を保持する</a:t>
                      </a:r>
                      <a:r>
                        <a:rPr kumimoji="1" lang="en-US" altLang="ja-JP" sz="1600" dirty="0">
                          <a:latin typeface="Meiryo UI" panose="020B0604030504040204" pitchFamily="50" charset="-128"/>
                          <a:ea typeface="Meiryo UI" panose="020B0604030504040204" pitchFamily="50" charset="-128"/>
                        </a:rPr>
                        <a:t>CRISPR</a:t>
                      </a:r>
                      <a:r>
                        <a:rPr kumimoji="1" lang="ja-JP" altLang="en-US" sz="1600" dirty="0">
                          <a:latin typeface="Meiryo UI" panose="020B0604030504040204" pitchFamily="50" charset="-128"/>
                          <a:ea typeface="Meiryo UI" panose="020B0604030504040204" pitchFamily="50" charset="-128"/>
                        </a:rPr>
                        <a:t>部位から転写された</a:t>
                      </a:r>
                      <a:r>
                        <a:rPr kumimoji="1" lang="en-US" altLang="ja-JP" sz="1600" dirty="0">
                          <a:latin typeface="Meiryo UI" panose="020B0604030504040204" pitchFamily="50" charset="-128"/>
                          <a:ea typeface="Meiryo UI" panose="020B0604030504040204" pitchFamily="50" charset="-128"/>
                        </a:rPr>
                        <a:t>precursor-crRNA</a:t>
                      </a:r>
                      <a:r>
                        <a:rPr kumimoji="1" lang="ja-JP" altLang="en-US" sz="1600" dirty="0">
                          <a:latin typeface="Meiryo UI" panose="020B0604030504040204" pitchFamily="50" charset="-128"/>
                          <a:ea typeface="Meiryo UI" panose="020B0604030504040204" pitchFamily="50" charset="-128"/>
                        </a:rPr>
                        <a:t>を配列から切断する。</a:t>
                      </a:r>
                      <a:r>
                        <a:rPr kumimoji="1" lang="en-US" altLang="ja-JP" sz="1600" dirty="0">
                          <a:latin typeface="Meiryo UI" panose="020B0604030504040204" pitchFamily="50" charset="-128"/>
                          <a:ea typeface="Meiryo UI" panose="020B0604030504040204" pitchFamily="50" charset="-128"/>
                        </a:rPr>
                        <a:t>Cas6</a:t>
                      </a:r>
                      <a:r>
                        <a:rPr kumimoji="1" lang="ja-JP" altLang="en-US" sz="1600" dirty="0">
                          <a:latin typeface="Meiryo UI" panose="020B0604030504040204" pitchFamily="50" charset="-128"/>
                          <a:ea typeface="Meiryo UI" panose="020B0604030504040204" pitchFamily="50" charset="-128"/>
                        </a:rPr>
                        <a:t>は、</a:t>
                      </a:r>
                      <a:r>
                        <a:rPr kumimoji="1" lang="en-US" altLang="ja-JP" sz="1600" b="1" dirty="0">
                          <a:solidFill>
                            <a:schemeClr val="tx1"/>
                          </a:solidFill>
                          <a:latin typeface="Meiryo UI" panose="020B0604030504040204" pitchFamily="50" charset="-128"/>
                          <a:ea typeface="Meiryo UI" panose="020B0604030504040204" pitchFamily="50" charset="-128"/>
                        </a:rPr>
                        <a:t>pre-crRNA</a:t>
                      </a:r>
                      <a:r>
                        <a:rPr kumimoji="1" lang="ja-JP" altLang="en-US" sz="1600" b="1" dirty="0">
                          <a:solidFill>
                            <a:schemeClr val="tx1"/>
                          </a:solidFill>
                          <a:latin typeface="Meiryo UI" panose="020B0604030504040204" pitchFamily="50" charset="-128"/>
                          <a:ea typeface="Meiryo UI" panose="020B0604030504040204" pitchFamily="50" charset="-128"/>
                        </a:rPr>
                        <a:t>生合成酵素</a:t>
                      </a:r>
                      <a:r>
                        <a:rPr kumimoji="1" lang="ja-JP" altLang="en-US" sz="1600" dirty="0">
                          <a:latin typeface="Meiryo UI" panose="020B0604030504040204" pitchFamily="50" charset="-128"/>
                          <a:ea typeface="Meiryo UI" panose="020B0604030504040204" pitchFamily="50" charset="-128"/>
                        </a:rPr>
                        <a:t>。</a:t>
                      </a:r>
                      <a:endParaRPr kumimoji="1" lang="ja-JP" altLang="en-US" sz="1600" b="1" dirty="0">
                        <a:latin typeface="Meiryo UI" panose="020B0604030504040204" pitchFamily="50" charset="-128"/>
                        <a:ea typeface="Meiryo UI" panose="020B0604030504040204" pitchFamily="50" charset="-128"/>
                      </a:endParaRPr>
                    </a:p>
                  </a:txBody>
                  <a:tcPr anchor="ctr"/>
                </a:tc>
                <a:extLst>
                  <a:ext uri="{0D108BD9-81ED-4DB2-BD59-A6C34878D82A}">
                    <a16:rowId xmlns:a16="http://schemas.microsoft.com/office/drawing/2014/main" val="1601680313"/>
                  </a:ext>
                </a:extLst>
              </a:tr>
              <a:tr h="370840">
                <a:tc>
                  <a:txBody>
                    <a:bodyPr/>
                    <a:lstStyle/>
                    <a:p>
                      <a:pPr algn="ctr"/>
                      <a:r>
                        <a:rPr kumimoji="1" lang="en-US" altLang="ja-JP" sz="2400" dirty="0" err="1">
                          <a:solidFill>
                            <a:srgbClr val="C00000"/>
                          </a:solidFill>
                          <a:latin typeface="Cooper Black" panose="0208090404030B020404" pitchFamily="18" charset="0"/>
                        </a:rPr>
                        <a:t>Cas</a:t>
                      </a:r>
                      <a:r>
                        <a:rPr kumimoji="1" lang="en-US" altLang="ja-JP" sz="2400" dirty="0">
                          <a:solidFill>
                            <a:srgbClr val="C00000"/>
                          </a:solidFill>
                          <a:latin typeface="Cooper Black" panose="0208090404030B020404" pitchFamily="18" charset="0"/>
                        </a:rPr>
                        <a:t> </a:t>
                      </a:r>
                      <a:r>
                        <a:rPr kumimoji="1" lang="en-US" altLang="ja-JP" sz="2400" dirty="0">
                          <a:latin typeface="Cooper Black" panose="0208090404030B020404" pitchFamily="18" charset="0"/>
                        </a:rPr>
                        <a:t>7</a:t>
                      </a:r>
                      <a:endParaRPr kumimoji="1" lang="ja-JP" altLang="en-US" sz="2400" b="1" dirty="0">
                        <a:latin typeface="Cooper Black" panose="0208090404030B020404" pitchFamily="18" charset="0"/>
                      </a:endParaRPr>
                    </a:p>
                  </a:txBody>
                  <a:tcPr anchor="ctr"/>
                </a:tc>
                <a:tc>
                  <a:txBody>
                    <a:bodyPr/>
                    <a:lstStyle/>
                    <a:p>
                      <a:r>
                        <a:rPr kumimoji="1" lang="en-US" altLang="ja-JP" sz="1600" dirty="0">
                          <a:latin typeface="Meiryo UI" panose="020B0604030504040204" pitchFamily="50" charset="-128"/>
                          <a:ea typeface="Meiryo UI" panose="020B0604030504040204" pitchFamily="50" charset="-128"/>
                        </a:rPr>
                        <a:t>Cas7</a:t>
                      </a:r>
                      <a:r>
                        <a:rPr kumimoji="1" lang="ja-JP" altLang="en-US" sz="1600" dirty="0">
                          <a:latin typeface="Meiryo UI" panose="020B0604030504040204" pitchFamily="50" charset="-128"/>
                          <a:ea typeface="Meiryo UI" panose="020B0604030504040204" pitchFamily="50" charset="-128"/>
                        </a:rPr>
                        <a:t>は、</a:t>
                      </a:r>
                      <a:r>
                        <a:rPr kumimoji="1" lang="en-US" altLang="ja-JP" sz="1600" dirty="0">
                          <a:latin typeface="Meiryo UI" panose="020B0604030504040204" pitchFamily="50" charset="-128"/>
                          <a:ea typeface="Meiryo UI" panose="020B0604030504040204" pitchFamily="50" charset="-128"/>
                        </a:rPr>
                        <a:t>Cascade</a:t>
                      </a:r>
                      <a:r>
                        <a:rPr kumimoji="1" lang="ja-JP" altLang="en-US" sz="1600" dirty="0">
                          <a:latin typeface="Meiryo UI" panose="020B0604030504040204" pitchFamily="50" charset="-128"/>
                          <a:ea typeface="Meiryo UI" panose="020B0604030504040204" pitchFamily="50" charset="-128"/>
                        </a:rPr>
                        <a:t>を構成するユニットの一つ。</a:t>
                      </a:r>
                      <a:r>
                        <a:rPr kumimoji="1" lang="en-US" altLang="ja-JP" sz="1600" dirty="0">
                          <a:latin typeface="Meiryo UI" panose="020B0604030504040204" pitchFamily="50" charset="-128"/>
                          <a:ea typeface="Meiryo UI" panose="020B0604030504040204" pitchFamily="50" charset="-128"/>
                        </a:rPr>
                        <a:t>Cas7</a:t>
                      </a:r>
                      <a:r>
                        <a:rPr kumimoji="1" lang="ja-JP" altLang="en-US" sz="1600" dirty="0">
                          <a:latin typeface="Meiryo UI" panose="020B0604030504040204" pitchFamily="50" charset="-128"/>
                          <a:ea typeface="Meiryo UI" panose="020B0604030504040204" pitchFamily="50" charset="-128"/>
                        </a:rPr>
                        <a:t>は、</a:t>
                      </a:r>
                      <a:r>
                        <a:rPr kumimoji="1" lang="en-US" altLang="ja-JP" sz="1600" dirty="0">
                          <a:latin typeface="Meiryo UI" panose="020B0604030504040204" pitchFamily="50" charset="-128"/>
                          <a:ea typeface="Meiryo UI" panose="020B0604030504040204" pitchFamily="50" charset="-128"/>
                        </a:rPr>
                        <a:t>Cas4</a:t>
                      </a:r>
                      <a:r>
                        <a:rPr kumimoji="1" lang="ja-JP" altLang="en-US" sz="1600" dirty="0">
                          <a:latin typeface="Meiryo UI" panose="020B0604030504040204" pitchFamily="50" charset="-128"/>
                          <a:ea typeface="Meiryo UI" panose="020B0604030504040204" pitchFamily="50" charset="-128"/>
                        </a:rPr>
                        <a:t>が解いた</a:t>
                      </a:r>
                      <a:r>
                        <a:rPr kumimoji="1" lang="en-US" altLang="ja-JP" sz="1600" dirty="0">
                          <a:latin typeface="Meiryo UI" panose="020B0604030504040204" pitchFamily="50" charset="-128"/>
                          <a:ea typeface="Meiryo UI" panose="020B0604030504040204" pitchFamily="50" charset="-128"/>
                        </a:rPr>
                        <a:t>DNA</a:t>
                      </a:r>
                      <a:r>
                        <a:rPr kumimoji="1" lang="ja-JP" altLang="en-US" sz="1600" dirty="0">
                          <a:latin typeface="Meiryo UI" panose="020B0604030504040204" pitchFamily="50" charset="-128"/>
                          <a:ea typeface="Meiryo UI" panose="020B0604030504040204" pitchFamily="50" charset="-128"/>
                        </a:rPr>
                        <a:t>の二重鎖構造を保持し、</a:t>
                      </a:r>
                      <a:r>
                        <a:rPr kumimoji="1" lang="en-US" altLang="ja-JP" sz="1600" dirty="0">
                          <a:latin typeface="Meiryo UI" panose="020B0604030504040204" pitchFamily="50" charset="-128"/>
                          <a:ea typeface="Meiryo UI" panose="020B0604030504040204" pitchFamily="50" charset="-128"/>
                        </a:rPr>
                        <a:t>6</a:t>
                      </a:r>
                      <a:r>
                        <a:rPr kumimoji="1" lang="ja-JP" altLang="en-US" sz="1600" dirty="0">
                          <a:latin typeface="Meiryo UI" panose="020B0604030504040204" pitchFamily="50" charset="-128"/>
                          <a:ea typeface="Meiryo UI" panose="020B0604030504040204" pitchFamily="50" charset="-128"/>
                        </a:rPr>
                        <a:t>塩基ごとに折れ曲がりながら分子の中央部にらせん状に巻く、「</a:t>
                      </a:r>
                      <a:r>
                        <a:rPr kumimoji="1" lang="en-US" altLang="ja-JP" sz="1600" b="1" dirty="0" err="1">
                          <a:solidFill>
                            <a:schemeClr val="tx1"/>
                          </a:solidFill>
                          <a:latin typeface="Meiryo UI" panose="020B0604030504040204" pitchFamily="50" charset="-128"/>
                          <a:ea typeface="Meiryo UI" panose="020B0604030504040204" pitchFamily="50" charset="-128"/>
                        </a:rPr>
                        <a:t>crRNA:DNA</a:t>
                      </a:r>
                      <a:r>
                        <a:rPr kumimoji="1" lang="ja-JP" altLang="en-US" sz="1600" b="1" dirty="0">
                          <a:solidFill>
                            <a:schemeClr val="tx1"/>
                          </a:solidFill>
                          <a:latin typeface="Meiryo UI" panose="020B0604030504040204" pitchFamily="50" charset="-128"/>
                          <a:ea typeface="Meiryo UI" panose="020B0604030504040204" pitchFamily="50" charset="-128"/>
                        </a:rPr>
                        <a:t>折れ曲がり構造</a:t>
                      </a:r>
                      <a:r>
                        <a:rPr kumimoji="1" lang="ja-JP" altLang="en-US" sz="1600" dirty="0">
                          <a:latin typeface="Meiryo UI" panose="020B0604030504040204" pitchFamily="50" charset="-128"/>
                          <a:ea typeface="Meiryo UI" panose="020B0604030504040204" pitchFamily="50" charset="-128"/>
                        </a:rPr>
                        <a:t>」を維持する。</a:t>
                      </a:r>
                      <a:endParaRPr kumimoji="1" lang="ja-JP" altLang="en-US" sz="1600" b="1" dirty="0">
                        <a:latin typeface="Meiryo UI" panose="020B0604030504040204" pitchFamily="50" charset="-128"/>
                        <a:ea typeface="Meiryo UI" panose="020B0604030504040204" pitchFamily="50" charset="-128"/>
                      </a:endParaRPr>
                    </a:p>
                  </a:txBody>
                  <a:tcPr anchor="ctr"/>
                </a:tc>
                <a:extLst>
                  <a:ext uri="{0D108BD9-81ED-4DB2-BD59-A6C34878D82A}">
                    <a16:rowId xmlns:a16="http://schemas.microsoft.com/office/drawing/2014/main" val="2783126622"/>
                  </a:ext>
                </a:extLst>
              </a:tr>
              <a:tr h="370840">
                <a:tc>
                  <a:txBody>
                    <a:bodyPr/>
                    <a:lstStyle/>
                    <a:p>
                      <a:pPr algn="ctr"/>
                      <a:r>
                        <a:rPr kumimoji="1" lang="en-US" altLang="ja-JP" sz="2400" dirty="0" err="1">
                          <a:solidFill>
                            <a:srgbClr val="C00000"/>
                          </a:solidFill>
                          <a:latin typeface="Cooper Black" panose="0208090404030B020404" pitchFamily="18" charset="0"/>
                        </a:rPr>
                        <a:t>Cas</a:t>
                      </a:r>
                      <a:r>
                        <a:rPr kumimoji="1" lang="en-US" altLang="ja-JP" sz="2400" dirty="0">
                          <a:solidFill>
                            <a:srgbClr val="C00000"/>
                          </a:solidFill>
                          <a:latin typeface="Cooper Black" panose="0208090404030B020404" pitchFamily="18" charset="0"/>
                        </a:rPr>
                        <a:t> </a:t>
                      </a:r>
                      <a:r>
                        <a:rPr kumimoji="1" lang="en-US" altLang="ja-JP" sz="2400" dirty="0">
                          <a:latin typeface="Cooper Black" panose="0208090404030B020404" pitchFamily="18" charset="0"/>
                        </a:rPr>
                        <a:t>8</a:t>
                      </a:r>
                      <a:endParaRPr kumimoji="1" lang="ja-JP" altLang="en-US" sz="2400" b="1" dirty="0">
                        <a:latin typeface="Cooper Black" panose="0208090404030B020404" pitchFamily="18"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600" b="0" dirty="0">
                          <a:latin typeface="Meiryo UI" panose="020B0604030504040204" pitchFamily="50" charset="-128"/>
                          <a:ea typeface="Meiryo UI" panose="020B0604030504040204" pitchFamily="50" charset="-128"/>
                        </a:rPr>
                        <a:t>Cas8</a:t>
                      </a:r>
                      <a:r>
                        <a:rPr kumimoji="1" lang="ja-JP" altLang="en-US" sz="1600" b="0" dirty="0">
                          <a:latin typeface="Meiryo UI" panose="020B0604030504040204" pitchFamily="50" charset="-128"/>
                          <a:ea typeface="Meiryo UI" panose="020B0604030504040204" pitchFamily="50" charset="-128"/>
                        </a:rPr>
                        <a:t>は、</a:t>
                      </a:r>
                      <a:r>
                        <a:rPr kumimoji="1" lang="en-US" altLang="ja-JP" sz="1600" b="0" dirty="0">
                          <a:latin typeface="Meiryo UI" panose="020B0604030504040204" pitchFamily="50" charset="-128"/>
                          <a:ea typeface="Meiryo UI" panose="020B0604030504040204" pitchFamily="50" charset="-128"/>
                        </a:rPr>
                        <a:t>Cascade</a:t>
                      </a:r>
                      <a:r>
                        <a:rPr kumimoji="1" lang="ja-JP" altLang="en-US" sz="1600" b="0" dirty="0">
                          <a:latin typeface="Meiryo UI" panose="020B0604030504040204" pitchFamily="50" charset="-128"/>
                          <a:ea typeface="Meiryo UI" panose="020B0604030504040204" pitchFamily="50" charset="-128"/>
                        </a:rPr>
                        <a:t>を構成するユニットの一つで、</a:t>
                      </a:r>
                      <a:r>
                        <a:rPr kumimoji="1" lang="en-US" altLang="ja-JP" sz="1600" b="0" dirty="0">
                          <a:latin typeface="Meiryo UI" panose="020B0604030504040204" pitchFamily="50" charset="-128"/>
                          <a:ea typeface="Meiryo UI" panose="020B0604030504040204" pitchFamily="50" charset="-128"/>
                        </a:rPr>
                        <a:t>PAM</a:t>
                      </a:r>
                      <a:r>
                        <a:rPr kumimoji="1" lang="ja-JP" altLang="en-US" sz="1600" b="0" dirty="0">
                          <a:latin typeface="Meiryo UI" panose="020B0604030504040204" pitchFamily="50" charset="-128"/>
                          <a:ea typeface="Meiryo UI" panose="020B0604030504040204" pitchFamily="50" charset="-128"/>
                        </a:rPr>
                        <a:t>を認識。</a:t>
                      </a:r>
                    </a:p>
                  </a:txBody>
                  <a:tcPr anchor="ctr"/>
                </a:tc>
                <a:extLst>
                  <a:ext uri="{0D108BD9-81ED-4DB2-BD59-A6C34878D82A}">
                    <a16:rowId xmlns:a16="http://schemas.microsoft.com/office/drawing/2014/main" val="110890991"/>
                  </a:ext>
                </a:extLst>
              </a:tr>
              <a:tr h="370840">
                <a:tc>
                  <a:txBody>
                    <a:bodyPr/>
                    <a:lstStyle/>
                    <a:p>
                      <a:pPr algn="ctr"/>
                      <a:r>
                        <a:rPr kumimoji="1" lang="en-US" altLang="ja-JP" sz="2400" dirty="0" err="1">
                          <a:solidFill>
                            <a:srgbClr val="C00000"/>
                          </a:solidFill>
                          <a:latin typeface="Cooper Black" panose="0208090404030B020404" pitchFamily="18" charset="0"/>
                        </a:rPr>
                        <a:t>Cas</a:t>
                      </a:r>
                      <a:r>
                        <a:rPr kumimoji="1" lang="en-US" altLang="ja-JP" sz="2400" dirty="0">
                          <a:solidFill>
                            <a:srgbClr val="C00000"/>
                          </a:solidFill>
                          <a:latin typeface="Cooper Black" panose="0208090404030B020404" pitchFamily="18" charset="0"/>
                        </a:rPr>
                        <a:t> </a:t>
                      </a:r>
                      <a:r>
                        <a:rPr kumimoji="1" lang="en-US" altLang="ja-JP" sz="2400" dirty="0">
                          <a:latin typeface="Cooper Black" panose="0208090404030B020404" pitchFamily="18" charset="0"/>
                        </a:rPr>
                        <a:t>9</a:t>
                      </a:r>
                      <a:endParaRPr kumimoji="1" lang="ja-JP" altLang="en-US" sz="2400" b="1" dirty="0">
                        <a:latin typeface="Cooper Black" panose="0208090404030B020404" pitchFamily="18" charset="0"/>
                      </a:endParaRPr>
                    </a:p>
                  </a:txBody>
                  <a:tcPr anchor="ctr"/>
                </a:tc>
                <a:tc>
                  <a:txBody>
                    <a:bodyPr/>
                    <a:lstStyle/>
                    <a:p>
                      <a:r>
                        <a:rPr kumimoji="1" lang="en-US" altLang="ja-JP" sz="1600" b="0" dirty="0">
                          <a:latin typeface="Meiryo UI" panose="020B0604030504040204" pitchFamily="50" charset="-128"/>
                          <a:ea typeface="Meiryo UI" panose="020B0604030504040204" pitchFamily="50" charset="-128"/>
                        </a:rPr>
                        <a:t>Cas9</a:t>
                      </a:r>
                      <a:r>
                        <a:rPr kumimoji="1" lang="ja-JP" altLang="en-US" sz="1600" b="0" dirty="0">
                          <a:latin typeface="Meiryo UI" panose="020B0604030504040204" pitchFamily="50" charset="-128"/>
                          <a:ea typeface="Meiryo UI" panose="020B0604030504040204" pitchFamily="50" charset="-128"/>
                        </a:rPr>
                        <a:t>は、</a:t>
                      </a:r>
                      <a:r>
                        <a:rPr kumimoji="1" lang="en-US" altLang="ja-JP" sz="1600" b="1" dirty="0">
                          <a:latin typeface="Meiryo UI" panose="020B0604030504040204" pitchFamily="50" charset="-128"/>
                          <a:ea typeface="Meiryo UI" panose="020B0604030504040204" pitchFamily="50" charset="-128"/>
                        </a:rPr>
                        <a:t>guide RNA</a:t>
                      </a:r>
                      <a:r>
                        <a:rPr kumimoji="1" lang="ja-JP" altLang="en-US" sz="1600" b="1" dirty="0">
                          <a:latin typeface="Meiryo UI" panose="020B0604030504040204" pitchFamily="50" charset="-128"/>
                          <a:ea typeface="Meiryo UI" panose="020B0604030504040204" pitchFamily="50" charset="-128"/>
                        </a:rPr>
                        <a:t>（</a:t>
                      </a:r>
                      <a:r>
                        <a:rPr kumimoji="1" lang="en-US" altLang="ja-JP" sz="1600" b="1" dirty="0">
                          <a:latin typeface="Meiryo UI" panose="020B0604030504040204" pitchFamily="50" charset="-128"/>
                          <a:ea typeface="Meiryo UI" panose="020B0604030504040204" pitchFamily="50" charset="-128"/>
                        </a:rPr>
                        <a:t>gRNA</a:t>
                      </a:r>
                      <a:r>
                        <a:rPr kumimoji="1" lang="ja-JP" altLang="en-US" sz="1600" b="1" dirty="0">
                          <a:latin typeface="Meiryo UI" panose="020B0604030504040204" pitchFamily="50" charset="-128"/>
                          <a:ea typeface="Meiryo UI" panose="020B0604030504040204" pitchFamily="50" charset="-128"/>
                        </a:rPr>
                        <a:t>）</a:t>
                      </a:r>
                      <a:r>
                        <a:rPr kumimoji="1" lang="ja-JP" altLang="en-US" sz="1600" b="0" dirty="0">
                          <a:latin typeface="Meiryo UI" panose="020B0604030504040204" pitchFamily="50" charset="-128"/>
                          <a:ea typeface="Meiryo UI" panose="020B0604030504040204" pitchFamily="50" charset="-128"/>
                        </a:rPr>
                        <a:t>と</a:t>
                      </a:r>
                      <a:r>
                        <a:rPr kumimoji="1" lang="ja-JP" altLang="en-US" sz="1600" b="1" dirty="0">
                          <a:latin typeface="Meiryo UI" panose="020B0604030504040204" pitchFamily="50" charset="-128"/>
                          <a:ea typeface="Meiryo UI" panose="020B0604030504040204" pitchFamily="50" charset="-128"/>
                        </a:rPr>
                        <a:t>リボ核タンパク質（</a:t>
                      </a:r>
                      <a:r>
                        <a:rPr kumimoji="1" lang="en-US" altLang="ja-JP" sz="1600" b="1" dirty="0">
                          <a:latin typeface="Meiryo UI" panose="020B0604030504040204" pitchFamily="50" charset="-128"/>
                          <a:ea typeface="Meiryo UI" panose="020B0604030504040204" pitchFamily="50" charset="-128"/>
                        </a:rPr>
                        <a:t>Ribonucleoprotein</a:t>
                      </a:r>
                      <a:r>
                        <a:rPr kumimoji="1" lang="ja-JP" altLang="en-US" sz="1600" b="1" dirty="0">
                          <a:latin typeface="Meiryo UI" panose="020B0604030504040204" pitchFamily="50" charset="-128"/>
                          <a:ea typeface="Meiryo UI" panose="020B0604030504040204" pitchFamily="50" charset="-128"/>
                        </a:rPr>
                        <a:t>：</a:t>
                      </a:r>
                      <a:r>
                        <a:rPr kumimoji="1" lang="en-US" altLang="ja-JP" sz="1600" b="1" dirty="0">
                          <a:latin typeface="Meiryo UI" panose="020B0604030504040204" pitchFamily="50" charset="-128"/>
                          <a:ea typeface="Meiryo UI" panose="020B0604030504040204" pitchFamily="50" charset="-128"/>
                        </a:rPr>
                        <a:t>RNP</a:t>
                      </a:r>
                      <a:r>
                        <a:rPr kumimoji="1" lang="ja-JP" altLang="en-US" sz="1600" b="1" dirty="0">
                          <a:latin typeface="Meiryo UI" panose="020B0604030504040204" pitchFamily="50" charset="-128"/>
                          <a:ea typeface="Meiryo UI" panose="020B0604030504040204" pitchFamily="50" charset="-128"/>
                        </a:rPr>
                        <a:t>）複合体</a:t>
                      </a:r>
                      <a:r>
                        <a:rPr kumimoji="1" lang="ja-JP" altLang="en-US" sz="1600" b="0" dirty="0">
                          <a:latin typeface="Meiryo UI" panose="020B0604030504040204" pitchFamily="50" charset="-128"/>
                          <a:ea typeface="Meiryo UI" panose="020B0604030504040204" pitchFamily="50" charset="-128"/>
                        </a:rPr>
                        <a:t>を形成。</a:t>
                      </a:r>
                      <a:r>
                        <a:rPr kumimoji="1" lang="en-US" altLang="ja-JP" sz="1600" b="0" dirty="0">
                          <a:latin typeface="Meiryo UI" panose="020B0604030504040204" pitchFamily="50" charset="-128"/>
                          <a:ea typeface="Meiryo UI" panose="020B0604030504040204" pitchFamily="50" charset="-128"/>
                        </a:rPr>
                        <a:t>DNA</a:t>
                      </a:r>
                      <a:r>
                        <a:rPr kumimoji="1" lang="ja-JP" altLang="en-US" sz="1600" b="0" dirty="0">
                          <a:latin typeface="Meiryo UI" panose="020B0604030504040204" pitchFamily="50" charset="-128"/>
                          <a:ea typeface="Meiryo UI" panose="020B0604030504040204" pitchFamily="50" charset="-128"/>
                        </a:rPr>
                        <a:t>配列と</a:t>
                      </a:r>
                      <a:r>
                        <a:rPr kumimoji="1" lang="en-US" altLang="ja-JP" sz="1600" b="0" dirty="0">
                          <a:latin typeface="Meiryo UI" panose="020B0604030504040204" pitchFamily="50" charset="-128"/>
                          <a:ea typeface="Meiryo UI" panose="020B0604030504040204" pitchFamily="50" charset="-128"/>
                        </a:rPr>
                        <a:t>gRNA</a:t>
                      </a:r>
                      <a:r>
                        <a:rPr kumimoji="1" lang="ja-JP" altLang="en-US" sz="1600" b="0" dirty="0" err="1">
                          <a:latin typeface="Meiryo UI" panose="020B0604030504040204" pitchFamily="50" charset="-128"/>
                          <a:ea typeface="Meiryo UI" panose="020B0604030504040204" pitchFamily="50" charset="-128"/>
                        </a:rPr>
                        <a:t>を照</a:t>
                      </a:r>
                      <a:r>
                        <a:rPr kumimoji="1" lang="ja-JP" altLang="en-US" sz="1600" b="0" dirty="0">
                          <a:latin typeface="Meiryo UI" panose="020B0604030504040204" pitchFamily="50" charset="-128"/>
                          <a:ea typeface="Meiryo UI" panose="020B0604030504040204" pitchFamily="50" charset="-128"/>
                        </a:rPr>
                        <a:t>合して標的部位を認識し、</a:t>
                      </a:r>
                      <a:r>
                        <a:rPr kumimoji="1" lang="en-US" altLang="ja-JP" sz="1600" b="0" dirty="0">
                          <a:latin typeface="Meiryo UI" panose="020B0604030504040204" pitchFamily="50" charset="-128"/>
                          <a:ea typeface="Meiryo UI" panose="020B0604030504040204" pitchFamily="50" charset="-128"/>
                        </a:rPr>
                        <a:t>PAM</a:t>
                      </a:r>
                      <a:r>
                        <a:rPr kumimoji="1" lang="ja-JP" altLang="en-US" sz="1600" b="0" dirty="0">
                          <a:latin typeface="Meiryo UI" panose="020B0604030504040204" pitchFamily="50" charset="-128"/>
                          <a:ea typeface="Meiryo UI" panose="020B0604030504040204" pitchFamily="50" charset="-128"/>
                        </a:rPr>
                        <a:t>（</a:t>
                      </a:r>
                      <a:r>
                        <a:rPr kumimoji="1" lang="en-US" altLang="ja-JP" sz="1600" b="0" dirty="0">
                          <a:latin typeface="Meiryo UI" panose="020B0604030504040204" pitchFamily="50" charset="-128"/>
                          <a:ea typeface="Meiryo UI" panose="020B0604030504040204" pitchFamily="50" charset="-128"/>
                        </a:rPr>
                        <a:t>NGG</a:t>
                      </a:r>
                      <a:r>
                        <a:rPr kumimoji="1" lang="ja-JP" altLang="en-US" sz="1600" b="0" dirty="0">
                          <a:latin typeface="Meiryo UI" panose="020B0604030504040204" pitchFamily="50" charset="-128"/>
                          <a:ea typeface="Meiryo UI" panose="020B0604030504040204" pitchFamily="50" charset="-128"/>
                        </a:rPr>
                        <a:t>）配列から</a:t>
                      </a:r>
                      <a:r>
                        <a:rPr kumimoji="1" lang="en-US" altLang="ja-JP" sz="1600" b="0" dirty="0">
                          <a:latin typeface="Meiryo UI" panose="020B0604030504040204" pitchFamily="50" charset="-128"/>
                          <a:ea typeface="Meiryo UI" panose="020B0604030504040204" pitchFamily="50" charset="-128"/>
                        </a:rPr>
                        <a:t>3</a:t>
                      </a:r>
                      <a:r>
                        <a:rPr kumimoji="1" lang="ja-JP" altLang="en-US" sz="1600" b="0" dirty="0">
                          <a:latin typeface="Meiryo UI" panose="020B0604030504040204" pitchFamily="50" charset="-128"/>
                          <a:ea typeface="Meiryo UI" panose="020B0604030504040204" pitchFamily="50" charset="-128"/>
                        </a:rPr>
                        <a:t>塩基以内で</a:t>
                      </a:r>
                      <a:r>
                        <a:rPr kumimoji="1" lang="en-US" altLang="ja-JP" sz="1600" b="0" dirty="0">
                          <a:latin typeface="Meiryo UI" panose="020B0604030504040204" pitchFamily="50" charset="-128"/>
                          <a:ea typeface="Meiryo UI" panose="020B0604030504040204" pitchFamily="50" charset="-128"/>
                        </a:rPr>
                        <a:t>DNA</a:t>
                      </a:r>
                      <a:r>
                        <a:rPr kumimoji="1" lang="ja-JP" altLang="en-US" sz="1600" b="0" dirty="0">
                          <a:latin typeface="Meiryo UI" panose="020B0604030504040204" pitchFamily="50" charset="-128"/>
                          <a:ea typeface="Meiryo UI" panose="020B0604030504040204" pitchFamily="50" charset="-128"/>
                        </a:rPr>
                        <a:t>を切断。</a:t>
                      </a:r>
                    </a:p>
                  </a:txBody>
                  <a:tcPr anchor="ctr"/>
                </a:tc>
                <a:extLst>
                  <a:ext uri="{0D108BD9-81ED-4DB2-BD59-A6C34878D82A}">
                    <a16:rowId xmlns:a16="http://schemas.microsoft.com/office/drawing/2014/main" val="2152452840"/>
                  </a:ext>
                </a:extLst>
              </a:tr>
              <a:tr h="370840">
                <a:tc>
                  <a:txBody>
                    <a:bodyPr/>
                    <a:lstStyle/>
                    <a:p>
                      <a:pPr algn="ctr"/>
                      <a:r>
                        <a:rPr kumimoji="1" lang="en-US" altLang="ja-JP" sz="2400" dirty="0" err="1">
                          <a:solidFill>
                            <a:srgbClr val="C00000"/>
                          </a:solidFill>
                          <a:latin typeface="Cooper Black" panose="0208090404030B020404" pitchFamily="18" charset="0"/>
                        </a:rPr>
                        <a:t>Cas</a:t>
                      </a:r>
                      <a:r>
                        <a:rPr kumimoji="1" lang="en-US" altLang="ja-JP" sz="2400" dirty="0">
                          <a:solidFill>
                            <a:srgbClr val="C00000"/>
                          </a:solidFill>
                          <a:latin typeface="Cooper Black" panose="0208090404030B020404" pitchFamily="18" charset="0"/>
                        </a:rPr>
                        <a:t> </a:t>
                      </a:r>
                      <a:r>
                        <a:rPr kumimoji="1" lang="en-US" altLang="ja-JP" sz="2400" dirty="0">
                          <a:latin typeface="Cooper Black" panose="0208090404030B020404" pitchFamily="18" charset="0"/>
                        </a:rPr>
                        <a:t>10</a:t>
                      </a:r>
                      <a:endParaRPr kumimoji="1" lang="ja-JP" altLang="en-US" sz="2400" b="1" dirty="0">
                        <a:latin typeface="Cooper Black" panose="0208090404030B020404" pitchFamily="18" charset="0"/>
                      </a:endParaRPr>
                    </a:p>
                  </a:txBody>
                  <a:tcPr anchor="ctr"/>
                </a:tc>
                <a:tc>
                  <a:txBody>
                    <a:bodyPr/>
                    <a:lstStyle/>
                    <a:p>
                      <a:r>
                        <a:rPr kumimoji="1" lang="en-US" altLang="ja-JP" sz="1600" dirty="0">
                          <a:latin typeface="Meiryo UI" panose="020B0604030504040204" pitchFamily="50" charset="-128"/>
                          <a:ea typeface="Meiryo UI" panose="020B0604030504040204" pitchFamily="50" charset="-128"/>
                        </a:rPr>
                        <a:t>Cas10</a:t>
                      </a:r>
                      <a:r>
                        <a:rPr kumimoji="1" lang="ja-JP" altLang="en-US" sz="1600" dirty="0">
                          <a:latin typeface="Meiryo UI" panose="020B0604030504040204" pitchFamily="50" charset="-128"/>
                          <a:ea typeface="Meiryo UI" panose="020B0604030504040204" pitchFamily="50" charset="-128"/>
                        </a:rPr>
                        <a:t>は、</a:t>
                      </a:r>
                      <a:r>
                        <a:rPr kumimoji="1" lang="en-US" altLang="ja-JP" sz="1600" dirty="0">
                          <a:latin typeface="Meiryo UI" panose="020B0604030504040204" pitchFamily="50" charset="-128"/>
                          <a:ea typeface="Meiryo UI" panose="020B0604030504040204" pitchFamily="50" charset="-128"/>
                        </a:rPr>
                        <a:t>DNA</a:t>
                      </a:r>
                      <a:r>
                        <a:rPr kumimoji="1" lang="ja-JP" altLang="en-US" sz="1600" dirty="0">
                          <a:latin typeface="Meiryo UI" panose="020B0604030504040204" pitchFamily="50" charset="-128"/>
                          <a:ea typeface="Meiryo UI" panose="020B0604030504040204" pitchFamily="50" charset="-128"/>
                        </a:rPr>
                        <a:t>ポリメラーゼおよびヌクレオチドシクラーゼを含む複合体。</a:t>
                      </a:r>
                      <a:r>
                        <a:rPr kumimoji="1" lang="en-US" altLang="ja-JP" sz="1600" b="1" dirty="0">
                          <a:latin typeface="Meiryo UI" panose="020B0604030504040204" pitchFamily="50" charset="-128"/>
                          <a:ea typeface="Meiryo UI" panose="020B0604030504040204" pitchFamily="50" charset="-128"/>
                        </a:rPr>
                        <a:t>CRISPR-Cas10</a:t>
                      </a:r>
                      <a:r>
                        <a:rPr kumimoji="1" lang="ja-JP" altLang="en-US" sz="1600" dirty="0">
                          <a:latin typeface="Meiryo UI" panose="020B0604030504040204" pitchFamily="50" charset="-128"/>
                          <a:ea typeface="Meiryo UI" panose="020B0604030504040204" pitchFamily="50" charset="-128"/>
                        </a:rPr>
                        <a:t>として生物圏で最も豊富なファージの遺伝操作に関する研究が進展。病原性ファージなど</a:t>
                      </a:r>
                      <a:r>
                        <a:rPr kumimoji="1" lang="ja-JP" altLang="en-US" sz="1600" b="1" dirty="0">
                          <a:latin typeface="Meiryo UI" panose="020B0604030504040204" pitchFamily="50" charset="-128"/>
                          <a:ea typeface="Meiryo UI" panose="020B0604030504040204" pitchFamily="50" charset="-128"/>
                        </a:rPr>
                        <a:t>原核生物ゲノム編集技術</a:t>
                      </a:r>
                      <a:r>
                        <a:rPr kumimoji="1" lang="ja-JP" altLang="en-US" sz="1600" dirty="0">
                          <a:latin typeface="Meiryo UI" panose="020B0604030504040204" pitchFamily="50" charset="-128"/>
                          <a:ea typeface="Meiryo UI" panose="020B0604030504040204" pitchFamily="50" charset="-128"/>
                        </a:rPr>
                        <a:t>。</a:t>
                      </a:r>
                      <a:endParaRPr kumimoji="1" lang="ja-JP" altLang="en-US" sz="1600" b="1" dirty="0">
                        <a:latin typeface="Meiryo UI" panose="020B0604030504040204" pitchFamily="50" charset="-128"/>
                        <a:ea typeface="Meiryo UI" panose="020B0604030504040204" pitchFamily="50" charset="-128"/>
                      </a:endParaRPr>
                    </a:p>
                  </a:txBody>
                  <a:tcPr anchor="ctr"/>
                </a:tc>
                <a:extLst>
                  <a:ext uri="{0D108BD9-81ED-4DB2-BD59-A6C34878D82A}">
                    <a16:rowId xmlns:a16="http://schemas.microsoft.com/office/drawing/2014/main" val="4265972004"/>
                  </a:ext>
                </a:extLst>
              </a:tr>
              <a:tr h="370840">
                <a:tc>
                  <a:txBody>
                    <a:bodyPr/>
                    <a:lstStyle/>
                    <a:p>
                      <a:pPr algn="ctr"/>
                      <a:r>
                        <a:rPr kumimoji="1" lang="en-US" altLang="ja-JP" sz="2400" dirty="0" err="1">
                          <a:solidFill>
                            <a:srgbClr val="C00000"/>
                          </a:solidFill>
                          <a:latin typeface="Cooper Black" panose="0208090404030B020404" pitchFamily="18" charset="0"/>
                        </a:rPr>
                        <a:t>Cas</a:t>
                      </a:r>
                      <a:r>
                        <a:rPr kumimoji="1" lang="en-US" altLang="ja-JP" sz="2400" dirty="0">
                          <a:solidFill>
                            <a:srgbClr val="C00000"/>
                          </a:solidFill>
                          <a:latin typeface="Cooper Black" panose="0208090404030B020404" pitchFamily="18" charset="0"/>
                        </a:rPr>
                        <a:t> </a:t>
                      </a:r>
                      <a:r>
                        <a:rPr kumimoji="1" lang="en-US" altLang="ja-JP" sz="2400" dirty="0">
                          <a:latin typeface="Cooper Black" panose="0208090404030B020404" pitchFamily="18" charset="0"/>
                        </a:rPr>
                        <a:t>11</a:t>
                      </a:r>
                      <a:endParaRPr kumimoji="1" lang="ja-JP" altLang="en-US" sz="2400" b="1" dirty="0">
                        <a:latin typeface="Cooper Black" panose="0208090404030B020404" pitchFamily="18" charset="0"/>
                      </a:endParaRPr>
                    </a:p>
                  </a:txBody>
                  <a:tcPr anchor="ctr"/>
                </a:tc>
                <a:tc>
                  <a:txBody>
                    <a:bodyPr/>
                    <a:lstStyle/>
                    <a:p>
                      <a:r>
                        <a:rPr kumimoji="1" lang="en-US" altLang="ja-JP" sz="1600" b="1" dirty="0">
                          <a:latin typeface="Meiryo UI" panose="020B0604030504040204" pitchFamily="50" charset="-128"/>
                          <a:ea typeface="Meiryo UI" panose="020B0604030504040204" pitchFamily="50" charset="-128"/>
                        </a:rPr>
                        <a:t>RNP</a:t>
                      </a:r>
                      <a:r>
                        <a:rPr kumimoji="1" lang="ja-JP" altLang="en-US" sz="1600" b="1" dirty="0">
                          <a:latin typeface="Meiryo UI" panose="020B0604030504040204" pitchFamily="50" charset="-128"/>
                          <a:ea typeface="Meiryo UI" panose="020B0604030504040204" pitchFamily="50" charset="-128"/>
                        </a:rPr>
                        <a:t>複合体</a:t>
                      </a:r>
                      <a:r>
                        <a:rPr kumimoji="1" lang="ja-JP" altLang="en-US" sz="1600" dirty="0">
                          <a:latin typeface="Meiryo UI" panose="020B0604030504040204" pitchFamily="50" charset="-128"/>
                          <a:ea typeface="Meiryo UI" panose="020B0604030504040204" pitchFamily="50" charset="-128"/>
                        </a:rPr>
                        <a:t>（標的配列を認識する）を構成する。</a:t>
                      </a:r>
                      <a:r>
                        <a:rPr kumimoji="1" lang="en-US" altLang="ja-JP" sz="1600" dirty="0">
                          <a:latin typeface="Meiryo UI" panose="020B0604030504040204" pitchFamily="50" charset="-128"/>
                          <a:ea typeface="Meiryo UI" panose="020B0604030504040204" pitchFamily="50" charset="-128"/>
                        </a:rPr>
                        <a:t>Subunit</a:t>
                      </a:r>
                      <a:r>
                        <a:rPr kumimoji="1" lang="ja-JP" altLang="en-US" sz="1600" dirty="0">
                          <a:latin typeface="Meiryo UI" panose="020B0604030504040204" pitchFamily="50" charset="-128"/>
                          <a:ea typeface="Meiryo UI" panose="020B0604030504040204" pitchFamily="50" charset="-128"/>
                        </a:rPr>
                        <a:t>のメインは</a:t>
                      </a:r>
                      <a:r>
                        <a:rPr kumimoji="1" lang="en-US" altLang="ja-JP" sz="1600" dirty="0">
                          <a:latin typeface="Meiryo UI" panose="020B0604030504040204" pitchFamily="50" charset="-128"/>
                          <a:ea typeface="Meiryo UI" panose="020B0604030504040204" pitchFamily="50" charset="-128"/>
                        </a:rPr>
                        <a:t>Cas5</a:t>
                      </a:r>
                      <a:r>
                        <a:rPr kumimoji="1" lang="ja-JP" altLang="en-US" sz="1600" dirty="0">
                          <a:latin typeface="Meiryo UI" panose="020B0604030504040204" pitchFamily="50" charset="-128"/>
                          <a:ea typeface="Meiryo UI" panose="020B0604030504040204" pitchFamily="50" charset="-128"/>
                        </a:rPr>
                        <a:t>と</a:t>
                      </a:r>
                      <a:r>
                        <a:rPr kumimoji="1" lang="en-US" altLang="ja-JP" sz="1600" dirty="0">
                          <a:latin typeface="Meiryo UI" panose="020B0604030504040204" pitchFamily="50" charset="-128"/>
                          <a:ea typeface="Meiryo UI" panose="020B0604030504040204" pitchFamily="50" charset="-128"/>
                        </a:rPr>
                        <a:t>Cas7</a:t>
                      </a:r>
                      <a:r>
                        <a:rPr kumimoji="1" lang="ja-JP" altLang="en-US" sz="1600" dirty="0">
                          <a:latin typeface="Meiryo UI" panose="020B0604030504040204" pitchFamily="50" charset="-128"/>
                          <a:ea typeface="Meiryo UI" panose="020B0604030504040204" pitchFamily="50" charset="-128"/>
                        </a:rPr>
                        <a:t>で</a:t>
                      </a:r>
                      <a:r>
                        <a:rPr kumimoji="1" lang="en-US" altLang="ja-JP" sz="1600" dirty="0">
                          <a:latin typeface="Meiryo UI" panose="020B0604030504040204" pitchFamily="50" charset="-128"/>
                          <a:ea typeface="Meiryo UI" panose="020B0604030504040204" pitchFamily="50" charset="-128"/>
                        </a:rPr>
                        <a:t>Cas11</a:t>
                      </a:r>
                      <a:r>
                        <a:rPr kumimoji="1" lang="ja-JP" altLang="en-US" sz="1600" dirty="0">
                          <a:latin typeface="Meiryo UI" panose="020B0604030504040204" pitchFamily="50" charset="-128"/>
                          <a:ea typeface="Meiryo UI" panose="020B0604030504040204" pitchFamily="50" charset="-128"/>
                        </a:rPr>
                        <a:t>は</a:t>
                      </a:r>
                      <a:r>
                        <a:rPr kumimoji="1" lang="en-US" altLang="ja-JP" sz="1600" dirty="0">
                          <a:latin typeface="Meiryo UI" panose="020B0604030504040204" pitchFamily="50" charset="-128"/>
                          <a:ea typeface="Meiryo UI" panose="020B0604030504040204" pitchFamily="50" charset="-128"/>
                        </a:rPr>
                        <a:t>Small</a:t>
                      </a:r>
                      <a:r>
                        <a:rPr kumimoji="1" lang="ja-JP" altLang="en-US" sz="1600" dirty="0">
                          <a:latin typeface="Meiryo UI" panose="020B0604030504040204" pitchFamily="50" charset="-128"/>
                          <a:ea typeface="Meiryo UI" panose="020B0604030504040204" pitchFamily="50" charset="-128"/>
                        </a:rPr>
                        <a:t> </a:t>
                      </a:r>
                      <a:r>
                        <a:rPr kumimoji="1" lang="en-US" altLang="ja-JP" sz="1600" dirty="0">
                          <a:latin typeface="Meiryo UI" panose="020B0604030504040204" pitchFamily="50" charset="-128"/>
                          <a:ea typeface="Meiryo UI" panose="020B0604030504040204" pitchFamily="50" charset="-128"/>
                        </a:rPr>
                        <a:t>Subunit</a:t>
                      </a:r>
                      <a:r>
                        <a:rPr kumimoji="1" lang="ja-JP" altLang="en-US" sz="1600" dirty="0">
                          <a:latin typeface="Meiryo UI" panose="020B0604030504040204" pitchFamily="50" charset="-128"/>
                          <a:ea typeface="Meiryo UI" panose="020B0604030504040204" pitchFamily="50" charset="-128"/>
                        </a:rPr>
                        <a:t>の一つ。</a:t>
                      </a:r>
                      <a:endParaRPr kumimoji="1" lang="ja-JP" altLang="en-US" sz="1600" b="1" dirty="0">
                        <a:latin typeface="Meiryo UI" panose="020B0604030504040204" pitchFamily="50" charset="-128"/>
                        <a:ea typeface="Meiryo UI" panose="020B0604030504040204" pitchFamily="50" charset="-128"/>
                      </a:endParaRPr>
                    </a:p>
                  </a:txBody>
                  <a:tcPr anchor="ctr"/>
                </a:tc>
                <a:extLst>
                  <a:ext uri="{0D108BD9-81ED-4DB2-BD59-A6C34878D82A}">
                    <a16:rowId xmlns:a16="http://schemas.microsoft.com/office/drawing/2014/main" val="1157187123"/>
                  </a:ext>
                </a:extLst>
              </a:tr>
              <a:tr h="370840">
                <a:tc>
                  <a:txBody>
                    <a:bodyPr/>
                    <a:lstStyle/>
                    <a:p>
                      <a:pPr algn="ctr"/>
                      <a:r>
                        <a:rPr kumimoji="1" lang="en-US" altLang="ja-JP" sz="2400" dirty="0" err="1">
                          <a:solidFill>
                            <a:srgbClr val="C00000"/>
                          </a:solidFill>
                          <a:latin typeface="Cooper Black" panose="0208090404030B020404" pitchFamily="18" charset="0"/>
                        </a:rPr>
                        <a:t>Cas</a:t>
                      </a:r>
                      <a:r>
                        <a:rPr kumimoji="1" lang="en-US" altLang="ja-JP" sz="2400" dirty="0">
                          <a:solidFill>
                            <a:srgbClr val="C00000"/>
                          </a:solidFill>
                          <a:latin typeface="Cooper Black" panose="0208090404030B020404" pitchFamily="18" charset="0"/>
                        </a:rPr>
                        <a:t> </a:t>
                      </a:r>
                      <a:r>
                        <a:rPr kumimoji="1" lang="en-US" altLang="ja-JP" sz="2400" dirty="0">
                          <a:latin typeface="Cooper Black" panose="0208090404030B020404" pitchFamily="18" charset="0"/>
                        </a:rPr>
                        <a:t>12a</a:t>
                      </a:r>
                      <a:endParaRPr kumimoji="1" lang="ja-JP" altLang="en-US" sz="2400" b="1" dirty="0">
                        <a:latin typeface="Cooper Black" panose="0208090404030B020404" pitchFamily="18" charset="0"/>
                      </a:endParaRPr>
                    </a:p>
                  </a:txBody>
                  <a:tcPr anchor="ctr"/>
                </a:tc>
                <a:tc>
                  <a:txBody>
                    <a:bodyPr/>
                    <a:lstStyle/>
                    <a:p>
                      <a:r>
                        <a:rPr kumimoji="1" lang="ja-JP" altLang="en-US" sz="1600" dirty="0">
                          <a:latin typeface="Meiryo UI" panose="020B0604030504040204" pitchFamily="50" charset="-128"/>
                          <a:ea typeface="Meiryo UI" panose="020B0604030504040204" pitchFamily="50" charset="-128"/>
                        </a:rPr>
                        <a:t>ゲノム編集用に開発された</a:t>
                      </a:r>
                      <a:r>
                        <a:rPr kumimoji="1" lang="en-US" altLang="ja-JP" sz="1600" dirty="0" err="1">
                          <a:latin typeface="Meiryo UI" panose="020B0604030504040204" pitchFamily="50" charset="-128"/>
                          <a:ea typeface="Meiryo UI" panose="020B0604030504040204" pitchFamily="50" charset="-128"/>
                        </a:rPr>
                        <a:t>Cas</a:t>
                      </a:r>
                      <a:r>
                        <a:rPr kumimoji="1" lang="ja-JP" altLang="en-US" sz="1600" dirty="0">
                          <a:latin typeface="Meiryo UI" panose="020B0604030504040204" pitchFamily="50" charset="-128"/>
                          <a:ea typeface="Meiryo UI" panose="020B0604030504040204" pitchFamily="50" charset="-128"/>
                        </a:rPr>
                        <a:t>タンパク質で別名</a:t>
                      </a:r>
                      <a:r>
                        <a:rPr kumimoji="1" lang="en-US" altLang="ja-JP" sz="1600" dirty="0">
                          <a:latin typeface="Meiryo UI" panose="020B0604030504040204" pitchFamily="50" charset="-128"/>
                          <a:ea typeface="Meiryo UI" panose="020B0604030504040204" pitchFamily="50" charset="-128"/>
                        </a:rPr>
                        <a:t>Cpf1</a:t>
                      </a:r>
                      <a:r>
                        <a:rPr kumimoji="1" lang="ja-JP" altLang="en-US" sz="1600" dirty="0" err="1">
                          <a:latin typeface="Meiryo UI" panose="020B0604030504040204" pitchFamily="50" charset="-128"/>
                          <a:ea typeface="Meiryo UI" panose="020B0604030504040204" pitchFamily="50" charset="-128"/>
                        </a:rPr>
                        <a:t>。</a:t>
                      </a:r>
                      <a:r>
                        <a:rPr kumimoji="1" lang="en-US" altLang="ja-JP" sz="1600" b="0" dirty="0">
                          <a:latin typeface="Meiryo UI" panose="020B0604030504040204" pitchFamily="50" charset="-128"/>
                          <a:ea typeface="Meiryo UI" panose="020B0604030504040204" pitchFamily="50" charset="-128"/>
                        </a:rPr>
                        <a:t>Cas9</a:t>
                      </a:r>
                      <a:r>
                        <a:rPr kumimoji="1" lang="ja-JP" altLang="en-US" sz="1600" b="0" dirty="0">
                          <a:latin typeface="Meiryo UI" panose="020B0604030504040204" pitchFamily="50" charset="-128"/>
                          <a:ea typeface="Meiryo UI" panose="020B0604030504040204" pitchFamily="50" charset="-128"/>
                        </a:rPr>
                        <a:t>は二本鎖</a:t>
                      </a:r>
                      <a:r>
                        <a:rPr kumimoji="1" lang="en-US" altLang="ja-JP" sz="1600" b="0" dirty="0">
                          <a:latin typeface="Meiryo UI" panose="020B0604030504040204" pitchFamily="50" charset="-128"/>
                          <a:ea typeface="Meiryo UI" panose="020B0604030504040204" pitchFamily="50" charset="-128"/>
                        </a:rPr>
                        <a:t>DNA</a:t>
                      </a:r>
                      <a:r>
                        <a:rPr kumimoji="1" lang="ja-JP" altLang="en-US" sz="1600" b="0" dirty="0">
                          <a:latin typeface="Meiryo UI" panose="020B0604030504040204" pitchFamily="50" charset="-128"/>
                          <a:ea typeface="Meiryo UI" panose="020B0604030504040204" pitchFamily="50" charset="-128"/>
                        </a:rPr>
                        <a:t>を垂直に切断するが、</a:t>
                      </a:r>
                      <a:r>
                        <a:rPr kumimoji="1" lang="en-US" altLang="ja-JP" sz="1600" b="0" dirty="0">
                          <a:latin typeface="Meiryo UI" panose="020B0604030504040204" pitchFamily="50" charset="-128"/>
                          <a:ea typeface="Meiryo UI" panose="020B0604030504040204" pitchFamily="50" charset="-128"/>
                        </a:rPr>
                        <a:t>Cas12a</a:t>
                      </a:r>
                      <a:r>
                        <a:rPr kumimoji="1" lang="ja-JP" altLang="en-US" sz="1600" b="0" dirty="0">
                          <a:latin typeface="Meiryo UI" panose="020B0604030504040204" pitchFamily="50" charset="-128"/>
                          <a:ea typeface="Meiryo UI" panose="020B0604030504040204" pitchFamily="50" charset="-128"/>
                        </a:rPr>
                        <a:t>は、切断面</a:t>
                      </a:r>
                      <a:r>
                        <a:rPr kumimoji="1" lang="en-US" altLang="ja-JP" sz="1600" b="0" dirty="0">
                          <a:latin typeface="Meiryo UI" panose="020B0604030504040204" pitchFamily="50" charset="-128"/>
                          <a:ea typeface="Meiryo UI" panose="020B0604030504040204" pitchFamily="50" charset="-128"/>
                        </a:rPr>
                        <a:t>5’</a:t>
                      </a:r>
                      <a:r>
                        <a:rPr kumimoji="1" lang="ja-JP" altLang="en-US" sz="1600" b="0" dirty="0">
                          <a:latin typeface="Meiryo UI" panose="020B0604030504040204" pitchFamily="50" charset="-128"/>
                          <a:ea typeface="Meiryo UI" panose="020B0604030504040204" pitchFamily="50" charset="-128"/>
                        </a:rPr>
                        <a:t>突出末端をつくる。</a:t>
                      </a:r>
                      <a:r>
                        <a:rPr kumimoji="1" lang="en-US" altLang="ja-JP" sz="1600" b="0" dirty="0">
                          <a:latin typeface="Meiryo UI" panose="020B0604030504040204" pitchFamily="50" charset="-128"/>
                          <a:ea typeface="Meiryo UI" panose="020B0604030504040204" pitchFamily="50" charset="-128"/>
                        </a:rPr>
                        <a:t>Cas9</a:t>
                      </a:r>
                      <a:r>
                        <a:rPr kumimoji="1" lang="ja-JP" altLang="en-US" sz="1600" b="0" dirty="0" err="1">
                          <a:latin typeface="Meiryo UI" panose="020B0604030504040204" pitchFamily="50" charset="-128"/>
                          <a:ea typeface="Meiryo UI" panose="020B0604030504040204" pitchFamily="50" charset="-128"/>
                        </a:rPr>
                        <a:t>、</a:t>
                      </a:r>
                      <a:r>
                        <a:rPr kumimoji="1" lang="en-US" altLang="ja-JP" sz="1600" b="0" dirty="0">
                          <a:latin typeface="Meiryo UI" panose="020B0604030504040204" pitchFamily="50" charset="-128"/>
                          <a:ea typeface="Meiryo UI" panose="020B0604030504040204" pitchFamily="50" charset="-128"/>
                        </a:rPr>
                        <a:t>Cas12b</a:t>
                      </a:r>
                      <a:r>
                        <a:rPr kumimoji="1" lang="ja-JP" altLang="en-US" sz="1600" b="0" dirty="0">
                          <a:latin typeface="Meiryo UI" panose="020B0604030504040204" pitchFamily="50" charset="-128"/>
                          <a:ea typeface="Meiryo UI" panose="020B0604030504040204" pitchFamily="50" charset="-128"/>
                        </a:rPr>
                        <a:t>と共にヒトゲノム編集のプラットフォームの一つ。</a:t>
                      </a:r>
                    </a:p>
                  </a:txBody>
                  <a:tcPr anchor="ctr"/>
                </a:tc>
                <a:extLst>
                  <a:ext uri="{0D108BD9-81ED-4DB2-BD59-A6C34878D82A}">
                    <a16:rowId xmlns:a16="http://schemas.microsoft.com/office/drawing/2014/main" val="3223200668"/>
                  </a:ext>
                </a:extLst>
              </a:tr>
              <a:tr h="370840">
                <a:tc>
                  <a:txBody>
                    <a:bodyPr/>
                    <a:lstStyle/>
                    <a:p>
                      <a:pPr algn="ctr"/>
                      <a:r>
                        <a:rPr kumimoji="1" lang="en-US" altLang="ja-JP" sz="2400" dirty="0" err="1">
                          <a:solidFill>
                            <a:srgbClr val="C00000"/>
                          </a:solidFill>
                          <a:latin typeface="Cooper Black" panose="0208090404030B020404" pitchFamily="18" charset="0"/>
                        </a:rPr>
                        <a:t>Cas</a:t>
                      </a:r>
                      <a:r>
                        <a:rPr kumimoji="1" lang="en-US" altLang="ja-JP" sz="2400" dirty="0">
                          <a:solidFill>
                            <a:srgbClr val="C00000"/>
                          </a:solidFill>
                          <a:latin typeface="Cooper Black" panose="0208090404030B020404" pitchFamily="18" charset="0"/>
                        </a:rPr>
                        <a:t> </a:t>
                      </a:r>
                      <a:r>
                        <a:rPr kumimoji="1" lang="en-US" altLang="ja-JP" sz="2400" dirty="0">
                          <a:latin typeface="Cooper Black" panose="0208090404030B020404" pitchFamily="18" charset="0"/>
                        </a:rPr>
                        <a:t>12b</a:t>
                      </a:r>
                      <a:endParaRPr kumimoji="1" lang="ja-JP" altLang="en-US" sz="2400" b="1" dirty="0">
                        <a:latin typeface="Cooper Black" panose="0208090404030B020404" pitchFamily="18" charset="0"/>
                      </a:endParaRPr>
                    </a:p>
                  </a:txBody>
                  <a:tcPr anchor="ctr"/>
                </a:tc>
                <a:tc>
                  <a:txBody>
                    <a:bodyPr/>
                    <a:lstStyle/>
                    <a:p>
                      <a:r>
                        <a:rPr kumimoji="1" lang="ja-JP" altLang="en-US" sz="1600" dirty="0">
                          <a:latin typeface="Meiryo UI" panose="020B0604030504040204" pitchFamily="50" charset="-128"/>
                          <a:ea typeface="Meiryo UI" panose="020B0604030504040204" pitchFamily="50" charset="-128"/>
                        </a:rPr>
                        <a:t>ヒトゲノム編集プラットフォームの一つ。</a:t>
                      </a:r>
                      <a:r>
                        <a:rPr kumimoji="1" lang="en-US" altLang="ja-JP" sz="1600" dirty="0">
                          <a:latin typeface="Meiryo UI" panose="020B0604030504040204" pitchFamily="50" charset="-128"/>
                          <a:ea typeface="Meiryo UI" panose="020B0604030504040204" pitchFamily="50" charset="-128"/>
                        </a:rPr>
                        <a:t>Cas9</a:t>
                      </a:r>
                      <a:r>
                        <a:rPr kumimoji="1" lang="ja-JP" altLang="en-US" sz="1600" dirty="0">
                          <a:latin typeface="Meiryo UI" panose="020B0604030504040204" pitchFamily="50" charset="-128"/>
                          <a:ea typeface="Meiryo UI" panose="020B0604030504040204" pitchFamily="50" charset="-128"/>
                        </a:rPr>
                        <a:t>や</a:t>
                      </a:r>
                      <a:r>
                        <a:rPr kumimoji="1" lang="en-US" altLang="ja-JP" sz="1600" dirty="0">
                          <a:latin typeface="Meiryo UI" panose="020B0604030504040204" pitchFamily="50" charset="-128"/>
                          <a:ea typeface="Meiryo UI" panose="020B0604030504040204" pitchFamily="50" charset="-128"/>
                        </a:rPr>
                        <a:t>Cas12a</a:t>
                      </a:r>
                      <a:r>
                        <a:rPr kumimoji="1" lang="ja-JP" altLang="en-US" sz="1600" dirty="0">
                          <a:latin typeface="Meiryo UI" panose="020B0604030504040204" pitchFamily="50" charset="-128"/>
                          <a:ea typeface="Meiryo UI" panose="020B0604030504040204" pitchFamily="50" charset="-128"/>
                        </a:rPr>
                        <a:t>より小さいのでアデノ随伴ウイルスなどを用いたウイルスベクターによるヒト細胞へのデリバリー・ツールの可能性。</a:t>
                      </a:r>
                      <a:endParaRPr kumimoji="1" lang="ja-JP" altLang="en-US" sz="1600" b="1" dirty="0">
                        <a:latin typeface="Meiryo UI" panose="020B0604030504040204" pitchFamily="50" charset="-128"/>
                        <a:ea typeface="Meiryo UI" panose="020B0604030504040204" pitchFamily="50" charset="-128"/>
                      </a:endParaRPr>
                    </a:p>
                  </a:txBody>
                  <a:tcPr anchor="ctr"/>
                </a:tc>
                <a:extLst>
                  <a:ext uri="{0D108BD9-81ED-4DB2-BD59-A6C34878D82A}">
                    <a16:rowId xmlns:a16="http://schemas.microsoft.com/office/drawing/2014/main" val="3187403093"/>
                  </a:ext>
                </a:extLst>
              </a:tr>
              <a:tr h="370840">
                <a:tc>
                  <a:txBody>
                    <a:bodyPr/>
                    <a:lstStyle/>
                    <a:p>
                      <a:pPr algn="ctr"/>
                      <a:r>
                        <a:rPr kumimoji="1" lang="en-US" altLang="ja-JP" sz="2400" dirty="0" err="1">
                          <a:solidFill>
                            <a:srgbClr val="C00000"/>
                          </a:solidFill>
                          <a:latin typeface="Cooper Black" panose="0208090404030B020404" pitchFamily="18" charset="0"/>
                        </a:rPr>
                        <a:t>Cas</a:t>
                      </a:r>
                      <a:r>
                        <a:rPr kumimoji="1" lang="en-US" altLang="ja-JP" sz="2400" dirty="0">
                          <a:solidFill>
                            <a:srgbClr val="C00000"/>
                          </a:solidFill>
                          <a:latin typeface="Cooper Black" panose="0208090404030B020404" pitchFamily="18" charset="0"/>
                        </a:rPr>
                        <a:t> </a:t>
                      </a:r>
                      <a:r>
                        <a:rPr kumimoji="1" lang="en-US" altLang="ja-JP" sz="2400" dirty="0">
                          <a:latin typeface="Cooper Black" panose="0208090404030B020404" pitchFamily="18" charset="0"/>
                        </a:rPr>
                        <a:t>13</a:t>
                      </a:r>
                      <a:endParaRPr kumimoji="1" lang="ja-JP" altLang="en-US" sz="2400" b="1" dirty="0">
                        <a:latin typeface="Cooper Black" panose="0208090404030B020404" pitchFamily="18" charset="0"/>
                      </a:endParaRPr>
                    </a:p>
                  </a:txBody>
                  <a:tcPr anchor="ctr"/>
                </a:tc>
                <a:tc>
                  <a:txBody>
                    <a:bodyPr/>
                    <a:lstStyle/>
                    <a:p>
                      <a:r>
                        <a:rPr kumimoji="1" lang="en-US" altLang="ja-JP" sz="1600" b="1" dirty="0">
                          <a:latin typeface="Meiryo UI" panose="020B0604030504040204" pitchFamily="50" charset="-128"/>
                          <a:ea typeface="Meiryo UI" panose="020B0604030504040204" pitchFamily="50" charset="-128"/>
                        </a:rPr>
                        <a:t>RNA</a:t>
                      </a:r>
                      <a:r>
                        <a:rPr kumimoji="1" lang="ja-JP" altLang="en-US" sz="1600" b="1" dirty="0">
                          <a:latin typeface="Meiryo UI" panose="020B0604030504040204" pitchFamily="50" charset="-128"/>
                          <a:ea typeface="Meiryo UI" panose="020B0604030504040204" pitchFamily="50" charset="-128"/>
                        </a:rPr>
                        <a:t>編集</a:t>
                      </a:r>
                      <a:r>
                        <a:rPr kumimoji="1" lang="en-US" altLang="ja-JP" sz="1600" b="1" dirty="0" err="1">
                          <a:latin typeface="Meiryo UI" panose="020B0604030504040204" pitchFamily="50" charset="-128"/>
                          <a:ea typeface="Meiryo UI" panose="020B0604030504040204" pitchFamily="50" charset="-128"/>
                        </a:rPr>
                        <a:t>Cas</a:t>
                      </a:r>
                      <a:r>
                        <a:rPr kumimoji="1" lang="ja-JP" altLang="en-US" sz="1600" b="1" dirty="0">
                          <a:latin typeface="Meiryo UI" panose="020B0604030504040204" pitchFamily="50" charset="-128"/>
                          <a:ea typeface="Meiryo UI" panose="020B0604030504040204" pitchFamily="50" charset="-128"/>
                        </a:rPr>
                        <a:t>タンパク質</a:t>
                      </a:r>
                      <a:r>
                        <a:rPr kumimoji="1" lang="ja-JP" altLang="en-US" sz="1600" dirty="0">
                          <a:latin typeface="Meiryo UI" panose="020B0604030504040204" pitchFamily="50" charset="-128"/>
                          <a:ea typeface="Meiryo UI" panose="020B0604030504040204" pitchFamily="50" charset="-128"/>
                        </a:rPr>
                        <a:t>（</a:t>
                      </a:r>
                      <a:r>
                        <a:rPr kumimoji="1" lang="en-US" altLang="ja-JP" sz="1600" dirty="0">
                          <a:latin typeface="Meiryo UI" panose="020B0604030504040204" pitchFamily="50" charset="-128"/>
                          <a:ea typeface="Meiryo UI" panose="020B0604030504040204" pitchFamily="50" charset="-128"/>
                        </a:rPr>
                        <a:t>Cas13a</a:t>
                      </a:r>
                      <a:r>
                        <a:rPr kumimoji="1" lang="ja-JP" altLang="en-US" sz="1600" dirty="0" err="1">
                          <a:latin typeface="Meiryo UI" panose="020B0604030504040204" pitchFamily="50" charset="-128"/>
                          <a:ea typeface="Meiryo UI" panose="020B0604030504040204" pitchFamily="50" charset="-128"/>
                        </a:rPr>
                        <a:t>、</a:t>
                      </a:r>
                      <a:r>
                        <a:rPr kumimoji="1" lang="en-US" altLang="ja-JP" sz="1600" dirty="0">
                          <a:latin typeface="Meiryo UI" panose="020B0604030504040204" pitchFamily="50" charset="-128"/>
                          <a:ea typeface="Meiryo UI" panose="020B0604030504040204" pitchFamily="50" charset="-128"/>
                        </a:rPr>
                        <a:t>C2c2</a:t>
                      </a:r>
                      <a:r>
                        <a:rPr kumimoji="1" lang="ja-JP" altLang="en-US" sz="1600" dirty="0">
                          <a:latin typeface="Meiryo UI" panose="020B0604030504040204" pitchFamily="50" charset="-128"/>
                          <a:ea typeface="Meiryo UI" panose="020B0604030504040204" pitchFamily="50" charset="-128"/>
                        </a:rPr>
                        <a:t>）。</a:t>
                      </a:r>
                      <a:r>
                        <a:rPr kumimoji="1" lang="en-US" altLang="ja-JP" sz="1600" dirty="0">
                          <a:latin typeface="Meiryo UI" panose="020B0604030504040204" pitchFamily="50" charset="-128"/>
                          <a:ea typeface="Meiryo UI" panose="020B0604030504040204" pitchFamily="50" charset="-128"/>
                        </a:rPr>
                        <a:t>Cas13</a:t>
                      </a:r>
                      <a:r>
                        <a:rPr kumimoji="1" lang="ja-JP" altLang="en-US" sz="1600" dirty="0">
                          <a:latin typeface="Meiryo UI" panose="020B0604030504040204" pitchFamily="50" charset="-128"/>
                          <a:ea typeface="Meiryo UI" panose="020B0604030504040204" pitchFamily="50" charset="-128"/>
                        </a:rPr>
                        <a:t>のサブタイプには、</a:t>
                      </a:r>
                      <a:r>
                        <a:rPr kumimoji="1" lang="en-US" altLang="ja-JP" sz="1600" dirty="0">
                          <a:latin typeface="Meiryo UI" panose="020B0604030504040204" pitchFamily="50" charset="-128"/>
                          <a:ea typeface="Meiryo UI" panose="020B0604030504040204" pitchFamily="50" charset="-128"/>
                        </a:rPr>
                        <a:t>Cas13a</a:t>
                      </a:r>
                      <a:r>
                        <a:rPr kumimoji="1" lang="ja-JP" altLang="en-US" sz="1600" dirty="0" err="1">
                          <a:latin typeface="Meiryo UI" panose="020B0604030504040204" pitchFamily="50" charset="-128"/>
                          <a:ea typeface="Meiryo UI" panose="020B0604030504040204" pitchFamily="50" charset="-128"/>
                        </a:rPr>
                        <a:t>、</a:t>
                      </a:r>
                      <a:r>
                        <a:rPr kumimoji="1" lang="en-US" altLang="ja-JP" sz="1600" dirty="0">
                          <a:latin typeface="Meiryo UI" panose="020B0604030504040204" pitchFamily="50" charset="-128"/>
                          <a:ea typeface="Meiryo UI" panose="020B0604030504040204" pitchFamily="50" charset="-128"/>
                        </a:rPr>
                        <a:t>Cas13b</a:t>
                      </a:r>
                      <a:r>
                        <a:rPr kumimoji="1" lang="ja-JP" altLang="en-US" sz="1600" dirty="0" err="1">
                          <a:latin typeface="Meiryo UI" panose="020B0604030504040204" pitchFamily="50" charset="-128"/>
                          <a:ea typeface="Meiryo UI" panose="020B0604030504040204" pitchFamily="50" charset="-128"/>
                        </a:rPr>
                        <a:t>、</a:t>
                      </a:r>
                      <a:r>
                        <a:rPr kumimoji="1" lang="en-US" altLang="ja-JP" sz="1600" dirty="0">
                          <a:latin typeface="Meiryo UI" panose="020B0604030504040204" pitchFamily="50" charset="-128"/>
                          <a:ea typeface="Meiryo UI" panose="020B0604030504040204" pitchFamily="50" charset="-128"/>
                        </a:rPr>
                        <a:t>Cas13c</a:t>
                      </a:r>
                      <a:r>
                        <a:rPr kumimoji="1" lang="ja-JP" altLang="en-US" sz="1600" dirty="0" err="1">
                          <a:latin typeface="Meiryo UI" panose="020B0604030504040204" pitchFamily="50" charset="-128"/>
                          <a:ea typeface="Meiryo UI" panose="020B0604030504040204" pitchFamily="50" charset="-128"/>
                        </a:rPr>
                        <a:t>、</a:t>
                      </a:r>
                      <a:r>
                        <a:rPr kumimoji="1" lang="en-US" altLang="ja-JP" sz="1600" dirty="0">
                          <a:latin typeface="Meiryo UI" panose="020B0604030504040204" pitchFamily="50" charset="-128"/>
                          <a:ea typeface="Meiryo UI" panose="020B0604030504040204" pitchFamily="50" charset="-128"/>
                        </a:rPr>
                        <a:t>Cas13d</a:t>
                      </a:r>
                      <a:r>
                        <a:rPr kumimoji="1" lang="ja-JP" altLang="en-US" sz="1600" dirty="0">
                          <a:latin typeface="Meiryo UI" panose="020B0604030504040204" pitchFamily="50" charset="-128"/>
                          <a:ea typeface="Meiryo UI" panose="020B0604030504040204" pitchFamily="50" charset="-128"/>
                        </a:rPr>
                        <a:t>がある。</a:t>
                      </a:r>
                      <a:r>
                        <a:rPr kumimoji="1" lang="en-US" altLang="ja-JP" sz="1600" dirty="0">
                          <a:latin typeface="Meiryo UI" panose="020B0604030504040204" pitchFamily="50" charset="-128"/>
                          <a:ea typeface="Meiryo UI" panose="020B0604030504040204" pitchFamily="50" charset="-128"/>
                        </a:rPr>
                        <a:t>Cas13b</a:t>
                      </a:r>
                      <a:r>
                        <a:rPr kumimoji="1" lang="ja-JP" altLang="en-US" sz="1600" dirty="0">
                          <a:latin typeface="Meiryo UI" panose="020B0604030504040204" pitchFamily="50" charset="-128"/>
                          <a:ea typeface="Meiryo UI" panose="020B0604030504040204" pitchFamily="50" charset="-128"/>
                        </a:rPr>
                        <a:t>を利用した技術には、</a:t>
                      </a:r>
                      <a:r>
                        <a:rPr kumimoji="1" lang="en-US" altLang="ja-JP" sz="1600" b="1" dirty="0">
                          <a:latin typeface="Meiryo UI" panose="020B0604030504040204" pitchFamily="50" charset="-128"/>
                          <a:ea typeface="Meiryo UI" panose="020B0604030504040204" pitchFamily="50" charset="-128"/>
                        </a:rPr>
                        <a:t>A-to-I</a:t>
                      </a:r>
                      <a:r>
                        <a:rPr kumimoji="1" lang="ja-JP" altLang="en-US" sz="1600" b="1" dirty="0">
                          <a:latin typeface="Meiryo UI" panose="020B0604030504040204" pitchFamily="50" charset="-128"/>
                          <a:ea typeface="Meiryo UI" panose="020B0604030504040204" pitchFamily="50" charset="-128"/>
                        </a:rPr>
                        <a:t>塩基置換法</a:t>
                      </a:r>
                      <a:r>
                        <a:rPr kumimoji="1" lang="en-US" altLang="ja-JP" sz="1600" b="1" dirty="0">
                          <a:latin typeface="Meiryo UI" panose="020B0604030504040204" pitchFamily="50" charset="-128"/>
                          <a:ea typeface="Meiryo UI" panose="020B0604030504040204" pitchFamily="50" charset="-128"/>
                        </a:rPr>
                        <a:t>REPAIR</a:t>
                      </a:r>
                      <a:r>
                        <a:rPr kumimoji="1" lang="ja-JP" altLang="en-US" sz="1600" dirty="0" err="1">
                          <a:latin typeface="Meiryo UI" panose="020B0604030504040204" pitchFamily="50" charset="-128"/>
                          <a:ea typeface="Meiryo UI" panose="020B0604030504040204" pitchFamily="50" charset="-128"/>
                        </a:rPr>
                        <a:t>、</a:t>
                      </a:r>
                      <a:r>
                        <a:rPr kumimoji="1" lang="en-US" altLang="ja-JP" sz="1600" b="1" dirty="0">
                          <a:latin typeface="Meiryo UI" panose="020B0604030504040204" pitchFamily="50" charset="-128"/>
                          <a:ea typeface="Meiryo UI" panose="020B0604030504040204" pitchFamily="50" charset="-128"/>
                        </a:rPr>
                        <a:t>SHERLOCK</a:t>
                      </a:r>
                      <a:r>
                        <a:rPr kumimoji="1" lang="ja-JP" altLang="en-US" sz="1600" dirty="0">
                          <a:latin typeface="Meiryo UI" panose="020B0604030504040204" pitchFamily="50" charset="-128"/>
                          <a:ea typeface="Meiryo UI" panose="020B0604030504040204" pitchFamily="50" charset="-128"/>
                        </a:rPr>
                        <a:t>がある。</a:t>
                      </a:r>
                      <a:endParaRPr kumimoji="1" lang="ja-JP" altLang="en-US" sz="1600" b="1" dirty="0">
                        <a:latin typeface="Meiryo UI" panose="020B0604030504040204" pitchFamily="50" charset="-128"/>
                        <a:ea typeface="Meiryo UI" panose="020B0604030504040204" pitchFamily="50" charset="-128"/>
                      </a:endParaRPr>
                    </a:p>
                  </a:txBody>
                  <a:tcPr anchor="ctr"/>
                </a:tc>
                <a:extLst>
                  <a:ext uri="{0D108BD9-81ED-4DB2-BD59-A6C34878D82A}">
                    <a16:rowId xmlns:a16="http://schemas.microsoft.com/office/drawing/2014/main" val="1953154925"/>
                  </a:ext>
                </a:extLst>
              </a:tr>
            </a:tbl>
          </a:graphicData>
        </a:graphic>
      </p:graphicFrame>
    </p:spTree>
    <p:extLst>
      <p:ext uri="{BB962C8B-B14F-4D97-AF65-F5344CB8AC3E}">
        <p14:creationId xmlns:p14="http://schemas.microsoft.com/office/powerpoint/2010/main" val="188702560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 1"/>
          <p:cNvGraphicFramePr>
            <a:graphicFrameLocks noGrp="1"/>
          </p:cNvGraphicFramePr>
          <p:nvPr/>
        </p:nvGraphicFramePr>
        <p:xfrm>
          <a:off x="411100" y="0"/>
          <a:ext cx="10850024" cy="6886823"/>
        </p:xfrm>
        <a:graphic>
          <a:graphicData uri="http://schemas.openxmlformats.org/drawingml/2006/table">
            <a:tbl>
              <a:tblPr firstRow="1" bandRow="1">
                <a:tableStyleId>{D7AC3CCA-C797-4891-BE02-D94E43425B78}</a:tableStyleId>
              </a:tblPr>
              <a:tblGrid>
                <a:gridCol w="1322161">
                  <a:extLst>
                    <a:ext uri="{9D8B030D-6E8A-4147-A177-3AD203B41FA5}">
                      <a16:colId xmlns:a16="http://schemas.microsoft.com/office/drawing/2014/main" val="600168505"/>
                    </a:ext>
                  </a:extLst>
                </a:gridCol>
                <a:gridCol w="1584717">
                  <a:extLst>
                    <a:ext uri="{9D8B030D-6E8A-4147-A177-3AD203B41FA5}">
                      <a16:colId xmlns:a16="http://schemas.microsoft.com/office/drawing/2014/main" val="2187802887"/>
                    </a:ext>
                  </a:extLst>
                </a:gridCol>
                <a:gridCol w="7943146">
                  <a:extLst>
                    <a:ext uri="{9D8B030D-6E8A-4147-A177-3AD203B41FA5}">
                      <a16:colId xmlns:a16="http://schemas.microsoft.com/office/drawing/2014/main" val="714602730"/>
                    </a:ext>
                  </a:extLst>
                </a:gridCol>
              </a:tblGrid>
              <a:tr h="289990">
                <a:tc>
                  <a:txBody>
                    <a:bodyPr/>
                    <a:lstStyle/>
                    <a:p>
                      <a:pPr algn="ctr"/>
                      <a:r>
                        <a:rPr kumimoji="1" lang="en-US" altLang="ja-JP" sz="1600" dirty="0">
                          <a:solidFill>
                            <a:schemeClr val="bg1"/>
                          </a:solidFill>
                        </a:rPr>
                        <a:t>Cas9</a:t>
                      </a:r>
                      <a:endParaRPr kumimoji="1" lang="ja-JP" altLang="en-US" sz="1600" dirty="0">
                        <a:solidFill>
                          <a:schemeClr val="bg1"/>
                        </a:solidFill>
                        <a:latin typeface="Meiryo UI" panose="020B0604030504040204" pitchFamily="50" charset="-128"/>
                        <a:ea typeface="Meiryo UI" panose="020B0604030504040204" pitchFamily="50" charset="-128"/>
                      </a:endParaRPr>
                    </a:p>
                  </a:txBody>
                  <a:tcPr>
                    <a:solidFill>
                      <a:srgbClr val="002060"/>
                    </a:solidFill>
                  </a:tcPr>
                </a:tc>
                <a:tc>
                  <a:txBody>
                    <a:bodyPr/>
                    <a:lstStyle/>
                    <a:p>
                      <a:pPr algn="ctr"/>
                      <a:r>
                        <a:rPr kumimoji="1" lang="ja-JP" altLang="en-US" sz="1600" dirty="0">
                          <a:solidFill>
                            <a:schemeClr val="bg1"/>
                          </a:solidFill>
                        </a:rPr>
                        <a:t>派生型</a:t>
                      </a:r>
                      <a:endParaRPr kumimoji="1" lang="ja-JP" altLang="en-US" sz="1600" dirty="0">
                        <a:solidFill>
                          <a:schemeClr val="bg1"/>
                        </a:solidFill>
                        <a:latin typeface="Meiryo UI" panose="020B0604030504040204" pitchFamily="50" charset="-128"/>
                        <a:ea typeface="Meiryo UI" panose="020B0604030504040204" pitchFamily="50" charset="-128"/>
                      </a:endParaRPr>
                    </a:p>
                  </a:txBody>
                  <a:tcPr>
                    <a:solidFill>
                      <a:srgbClr val="002060"/>
                    </a:solidFill>
                  </a:tcPr>
                </a:tc>
                <a:tc>
                  <a:txBody>
                    <a:bodyPr/>
                    <a:lstStyle/>
                    <a:p>
                      <a:pPr algn="ctr"/>
                      <a:r>
                        <a:rPr kumimoji="1" lang="ja-JP" altLang="en-US" sz="1600" dirty="0">
                          <a:solidFill>
                            <a:schemeClr val="bg1"/>
                          </a:solidFill>
                        </a:rPr>
                        <a:t>概要</a:t>
                      </a:r>
                      <a:endParaRPr kumimoji="1" lang="ja-JP" altLang="en-US" sz="1600" dirty="0">
                        <a:solidFill>
                          <a:schemeClr val="bg1"/>
                        </a:solidFill>
                        <a:latin typeface="Meiryo UI" panose="020B0604030504040204" pitchFamily="50" charset="-128"/>
                        <a:ea typeface="Meiryo UI" panose="020B0604030504040204" pitchFamily="50" charset="-128"/>
                      </a:endParaRPr>
                    </a:p>
                  </a:txBody>
                  <a:tcPr>
                    <a:solidFill>
                      <a:srgbClr val="002060"/>
                    </a:solidFill>
                  </a:tcPr>
                </a:tc>
                <a:extLst>
                  <a:ext uri="{0D108BD9-81ED-4DB2-BD59-A6C34878D82A}">
                    <a16:rowId xmlns:a16="http://schemas.microsoft.com/office/drawing/2014/main" val="4162699030"/>
                  </a:ext>
                </a:extLst>
              </a:tr>
              <a:tr h="289990">
                <a:tc>
                  <a:txBody>
                    <a:bodyPr/>
                    <a:lstStyle/>
                    <a:p>
                      <a:pPr algn="ctr"/>
                      <a:r>
                        <a:rPr kumimoji="1" lang="en-US" altLang="ja-JP" sz="1800" dirty="0">
                          <a:solidFill>
                            <a:srgbClr val="C00000"/>
                          </a:solidFill>
                          <a:latin typeface="Arial Black" panose="020B0A04020102020204" pitchFamily="34" charset="0"/>
                        </a:rPr>
                        <a:t>dCas9</a:t>
                      </a:r>
                      <a:endParaRPr kumimoji="1" lang="ja-JP" altLang="en-US" sz="1800" dirty="0">
                        <a:solidFill>
                          <a:srgbClr val="C00000"/>
                        </a:solidFill>
                        <a:latin typeface="Arial Black" panose="020B0A04020102020204"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1" dirty="0">
                        <a:latin typeface="Arial Black" panose="020B0A04020102020204" pitchFamily="34" charset="0"/>
                        <a:ea typeface="Meiryo UI" panose="020B0604030504040204" pitchFamily="50" charset="-128"/>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latin typeface="Arial Black" panose="020B0A04020102020204" pitchFamily="34" charset="0"/>
                        </a:rPr>
                        <a:t>DNA</a:t>
                      </a:r>
                      <a:r>
                        <a:rPr kumimoji="1" lang="ja-JP" altLang="en-US" sz="1200" dirty="0">
                          <a:latin typeface="Arial Black" panose="020B0A04020102020204" pitchFamily="34" charset="0"/>
                        </a:rPr>
                        <a:t>切断活性がない</a:t>
                      </a:r>
                      <a:r>
                        <a:rPr kumimoji="1" lang="en-US" altLang="ja-JP" sz="1200" dirty="0">
                          <a:latin typeface="Arial Black" panose="020B0A04020102020204" pitchFamily="34" charset="0"/>
                        </a:rPr>
                        <a:t>Cas9</a:t>
                      </a:r>
                      <a:r>
                        <a:rPr kumimoji="1" lang="ja-JP" altLang="en-US" sz="1200" dirty="0">
                          <a:latin typeface="Arial Black" panose="020B0A04020102020204" pitchFamily="34" charset="0"/>
                        </a:rPr>
                        <a:t>タンパク質。エピゲノム編集や、特定</a:t>
                      </a:r>
                      <a:r>
                        <a:rPr kumimoji="1" lang="en-US" altLang="ja-JP" sz="1200" dirty="0">
                          <a:latin typeface="Arial Black" panose="020B0A04020102020204" pitchFamily="34" charset="0"/>
                        </a:rPr>
                        <a:t>DNA</a:t>
                      </a:r>
                      <a:r>
                        <a:rPr kumimoji="1" lang="ja-JP" altLang="en-US" sz="1200" dirty="0">
                          <a:latin typeface="Arial Black" panose="020B0A04020102020204" pitchFamily="34" charset="0"/>
                        </a:rPr>
                        <a:t>領域の特定と可視化などに利用。</a:t>
                      </a:r>
                      <a:endParaRPr kumimoji="1" lang="ja-JP" altLang="en-US" sz="1200" b="1" dirty="0">
                        <a:latin typeface="Arial Black" panose="020B0A04020102020204" pitchFamily="34" charset="0"/>
                        <a:ea typeface="Meiryo UI" panose="020B0604030504040204" pitchFamily="50" charset="-128"/>
                      </a:endParaRPr>
                    </a:p>
                  </a:txBody>
                  <a:tcPr anchor="ctr"/>
                </a:tc>
                <a:extLst>
                  <a:ext uri="{0D108BD9-81ED-4DB2-BD59-A6C34878D82A}">
                    <a16:rowId xmlns:a16="http://schemas.microsoft.com/office/drawing/2014/main" val="582777481"/>
                  </a:ext>
                </a:extLst>
              </a:tr>
              <a:tr h="289990">
                <a:tc>
                  <a:txBody>
                    <a:bodyPr/>
                    <a:lstStyle/>
                    <a:p>
                      <a:pPr algn="ctr"/>
                      <a:r>
                        <a:rPr kumimoji="1" lang="en-US" altLang="ja-JP" sz="1800" dirty="0">
                          <a:solidFill>
                            <a:srgbClr val="C00000"/>
                          </a:solidFill>
                          <a:latin typeface="Arial Black" panose="020B0A04020102020204" pitchFamily="34" charset="0"/>
                        </a:rPr>
                        <a:t>nCas9</a:t>
                      </a:r>
                      <a:endParaRPr kumimoji="1" lang="ja-JP" altLang="en-US" sz="1800" dirty="0">
                        <a:solidFill>
                          <a:srgbClr val="C00000"/>
                        </a:solidFill>
                        <a:latin typeface="Arial Black" panose="020B0A04020102020204" pitchFamily="34" charset="0"/>
                      </a:endParaRPr>
                    </a:p>
                  </a:txBody>
                  <a:tcPr anchor="ctr"/>
                </a:tc>
                <a:tc>
                  <a:txBody>
                    <a:bodyPr/>
                    <a:lstStyle/>
                    <a:p>
                      <a:endParaRPr kumimoji="1" lang="ja-JP" altLang="en-US" sz="1200" b="1" dirty="0">
                        <a:latin typeface="Arial Black" panose="020B0A04020102020204" pitchFamily="34" charset="0"/>
                        <a:ea typeface="Meiryo UI" panose="020B0604030504040204" pitchFamily="50" charset="-128"/>
                      </a:endParaRPr>
                    </a:p>
                  </a:txBody>
                  <a:tcPr anchor="ctr"/>
                </a:tc>
                <a:tc>
                  <a:txBody>
                    <a:bodyPr/>
                    <a:lstStyle/>
                    <a:p>
                      <a:r>
                        <a:rPr kumimoji="1" lang="ja-JP" altLang="en-US" sz="1200" dirty="0">
                          <a:latin typeface="Arial Black" panose="020B0A04020102020204" pitchFamily="34" charset="0"/>
                        </a:rPr>
                        <a:t>ニッカ</a:t>
                      </a:r>
                      <a:r>
                        <a:rPr kumimoji="1" lang="en-US" altLang="ja-JP" sz="1200" dirty="0">
                          <a:latin typeface="Arial Black" panose="020B0A04020102020204" pitchFamily="34" charset="0"/>
                        </a:rPr>
                        <a:t>―</a:t>
                      </a:r>
                      <a:r>
                        <a:rPr kumimoji="1" lang="ja-JP" altLang="en-US" sz="1200" dirty="0">
                          <a:latin typeface="Arial Black" panose="020B0A04020102020204" pitchFamily="34" charset="0"/>
                        </a:rPr>
                        <a:t>ゼ（</a:t>
                      </a:r>
                      <a:r>
                        <a:rPr kumimoji="1" lang="en-US" altLang="ja-JP" sz="1200" dirty="0" err="1">
                          <a:latin typeface="Arial Black" panose="020B0A04020102020204" pitchFamily="34" charset="0"/>
                        </a:rPr>
                        <a:t>Nickase</a:t>
                      </a:r>
                      <a:r>
                        <a:rPr kumimoji="1" lang="ja-JP" altLang="en-US" sz="1200" dirty="0">
                          <a:latin typeface="Arial Black" panose="020B0A04020102020204" pitchFamily="34" charset="0"/>
                        </a:rPr>
                        <a:t>）</a:t>
                      </a:r>
                      <a:r>
                        <a:rPr kumimoji="1" lang="en-US" altLang="ja-JP" sz="1200" dirty="0">
                          <a:latin typeface="Arial Black" panose="020B0A04020102020204" pitchFamily="34" charset="0"/>
                        </a:rPr>
                        <a:t>Ca9</a:t>
                      </a:r>
                      <a:r>
                        <a:rPr kumimoji="1" lang="ja-JP" altLang="en-US" sz="1200" dirty="0" err="1">
                          <a:latin typeface="Arial Black" panose="020B0A04020102020204" pitchFamily="34" charset="0"/>
                        </a:rPr>
                        <a:t>。</a:t>
                      </a:r>
                      <a:endParaRPr kumimoji="1" lang="ja-JP" altLang="en-US" sz="1200" b="1" dirty="0">
                        <a:latin typeface="Arial Black" panose="020B0A04020102020204" pitchFamily="34" charset="0"/>
                        <a:ea typeface="Meiryo UI" panose="020B0604030504040204" pitchFamily="50" charset="-128"/>
                      </a:endParaRPr>
                    </a:p>
                  </a:txBody>
                  <a:tcPr anchor="ctr"/>
                </a:tc>
                <a:extLst>
                  <a:ext uri="{0D108BD9-81ED-4DB2-BD59-A6C34878D82A}">
                    <a16:rowId xmlns:a16="http://schemas.microsoft.com/office/drawing/2014/main" val="262872923"/>
                  </a:ext>
                </a:extLst>
              </a:tr>
              <a:tr h="289990">
                <a:tc>
                  <a:txBody>
                    <a:bodyPr/>
                    <a:lstStyle/>
                    <a:p>
                      <a:pPr algn="ctr"/>
                      <a:r>
                        <a:rPr kumimoji="1" lang="en-US" altLang="ja-JP" sz="1800" dirty="0">
                          <a:solidFill>
                            <a:srgbClr val="C00000"/>
                          </a:solidFill>
                          <a:latin typeface="Arial Black" panose="020B0A04020102020204" pitchFamily="34" charset="0"/>
                        </a:rPr>
                        <a:t>NmCas9</a:t>
                      </a:r>
                      <a:endParaRPr kumimoji="1" lang="ja-JP" altLang="en-US" sz="1800" dirty="0">
                        <a:solidFill>
                          <a:srgbClr val="C00000"/>
                        </a:solidFill>
                        <a:latin typeface="Arial Black" panose="020B0A04020102020204" pitchFamily="34" charset="0"/>
                      </a:endParaRPr>
                    </a:p>
                  </a:txBody>
                  <a:tcPr anchor="ctr"/>
                </a:tc>
                <a:tc>
                  <a:txBody>
                    <a:bodyPr/>
                    <a:lstStyle/>
                    <a:p>
                      <a:endParaRPr kumimoji="1" lang="ja-JP" altLang="en-US" sz="1200" b="1" dirty="0">
                        <a:latin typeface="Arial Black" panose="020B0A04020102020204" pitchFamily="34" charset="0"/>
                        <a:ea typeface="Meiryo UI" panose="020B0604030504040204" pitchFamily="50" charset="-128"/>
                      </a:endParaRPr>
                    </a:p>
                  </a:txBody>
                  <a:tcPr anchor="ctr"/>
                </a:tc>
                <a:tc>
                  <a:txBody>
                    <a:bodyPr/>
                    <a:lstStyle/>
                    <a:p>
                      <a:r>
                        <a:rPr kumimoji="1" lang="en-US" altLang="ja-JP" sz="1200" dirty="0">
                          <a:latin typeface="Arial Black" panose="020B0A04020102020204" pitchFamily="34" charset="0"/>
                        </a:rPr>
                        <a:t>Neisseria </a:t>
                      </a:r>
                      <a:r>
                        <a:rPr kumimoji="1" lang="en-US" altLang="ja-JP" sz="1200" dirty="0" err="1">
                          <a:latin typeface="Arial Black" panose="020B0A04020102020204" pitchFamily="34" charset="0"/>
                        </a:rPr>
                        <a:t>meningitidis</a:t>
                      </a:r>
                      <a:r>
                        <a:rPr kumimoji="1" lang="ja-JP" altLang="en-US" sz="1200" dirty="0">
                          <a:latin typeface="Arial Black" panose="020B0A04020102020204" pitchFamily="34" charset="0"/>
                        </a:rPr>
                        <a:t>（髄膜炎菌）から単離された</a:t>
                      </a:r>
                      <a:r>
                        <a:rPr kumimoji="1" lang="en-US" altLang="ja-JP" sz="1200" dirty="0">
                          <a:latin typeface="Arial Black" panose="020B0A04020102020204" pitchFamily="34" charset="0"/>
                        </a:rPr>
                        <a:t>Cas9</a:t>
                      </a:r>
                      <a:r>
                        <a:rPr kumimoji="1" lang="ja-JP" altLang="en-US" sz="1200" dirty="0" err="1">
                          <a:latin typeface="Arial Black" panose="020B0A04020102020204" pitchFamily="34" charset="0"/>
                        </a:rPr>
                        <a:t>。</a:t>
                      </a:r>
                      <a:r>
                        <a:rPr kumimoji="1" lang="en-US" altLang="ja-JP" sz="1200" dirty="0">
                          <a:latin typeface="Arial Black" panose="020B0A04020102020204" pitchFamily="34" charset="0"/>
                        </a:rPr>
                        <a:t>RNA</a:t>
                      </a:r>
                      <a:r>
                        <a:rPr kumimoji="1" lang="ja-JP" altLang="en-US" sz="1200" dirty="0">
                          <a:latin typeface="Arial Black" panose="020B0A04020102020204" pitchFamily="34" charset="0"/>
                        </a:rPr>
                        <a:t>切断活性を持つ。</a:t>
                      </a:r>
                      <a:r>
                        <a:rPr kumimoji="1" lang="en-US" altLang="ja-JP" sz="1200" dirty="0">
                          <a:latin typeface="Arial Black" panose="020B0A04020102020204" pitchFamily="34" charset="0"/>
                        </a:rPr>
                        <a:t>PAM</a:t>
                      </a:r>
                      <a:r>
                        <a:rPr kumimoji="1" lang="ja-JP" altLang="en-US" sz="1200" dirty="0">
                          <a:latin typeface="Arial Black" panose="020B0A04020102020204" pitchFamily="34" charset="0"/>
                        </a:rPr>
                        <a:t>は </a:t>
                      </a:r>
                      <a:r>
                        <a:rPr kumimoji="1" lang="en-US" altLang="ja-JP" sz="1200" dirty="0">
                          <a:latin typeface="Arial Black" panose="020B0A04020102020204" pitchFamily="34" charset="0"/>
                        </a:rPr>
                        <a:t>NNNNGATT</a:t>
                      </a:r>
                      <a:r>
                        <a:rPr kumimoji="1" lang="ja-JP" altLang="en-US" sz="1200" dirty="0" err="1">
                          <a:latin typeface="Arial Black" panose="020B0A04020102020204" pitchFamily="34" charset="0"/>
                        </a:rPr>
                        <a:t>。</a:t>
                      </a:r>
                      <a:endParaRPr kumimoji="1" lang="ja-JP" altLang="en-US" sz="1200" b="1" dirty="0">
                        <a:latin typeface="Arial Black" panose="020B0A04020102020204" pitchFamily="34" charset="0"/>
                        <a:ea typeface="Meiryo UI" panose="020B0604030504040204" pitchFamily="50" charset="-128"/>
                      </a:endParaRPr>
                    </a:p>
                  </a:txBody>
                  <a:tcPr anchor="ctr"/>
                </a:tc>
                <a:extLst>
                  <a:ext uri="{0D108BD9-81ED-4DB2-BD59-A6C34878D82A}">
                    <a16:rowId xmlns:a16="http://schemas.microsoft.com/office/drawing/2014/main" val="1063797621"/>
                  </a:ext>
                </a:extLst>
              </a:tr>
              <a:tr h="289990">
                <a:tc rowSpan="7">
                  <a:txBody>
                    <a:bodyPr/>
                    <a:lstStyle/>
                    <a:p>
                      <a:pPr algn="ctr"/>
                      <a:r>
                        <a:rPr kumimoji="1" lang="en-US" altLang="ja-JP" sz="1800" dirty="0">
                          <a:solidFill>
                            <a:srgbClr val="C00000"/>
                          </a:solidFill>
                          <a:latin typeface="Arial Black" panose="020B0A04020102020204" pitchFamily="34" charset="0"/>
                        </a:rPr>
                        <a:t>SpCas9</a:t>
                      </a:r>
                      <a:endParaRPr kumimoji="1" lang="ja-JP" altLang="en-US" sz="1800" dirty="0">
                        <a:solidFill>
                          <a:srgbClr val="C00000"/>
                        </a:solidFill>
                        <a:latin typeface="Arial Black" panose="020B0A04020102020204" pitchFamily="34" charset="0"/>
                      </a:endParaRPr>
                    </a:p>
                  </a:txBody>
                  <a:tcPr anchor="ctr"/>
                </a:tc>
                <a:tc gridSpan="2">
                  <a:txBody>
                    <a:bodyPr/>
                    <a:lstStyle/>
                    <a:p>
                      <a:r>
                        <a:rPr kumimoji="1" lang="ja-JP" altLang="en-US" sz="1200" dirty="0">
                          <a:latin typeface="Arial Black" panose="020B0A04020102020204" pitchFamily="34" charset="0"/>
                        </a:rPr>
                        <a:t>化膿連鎖球菌（</a:t>
                      </a:r>
                      <a:r>
                        <a:rPr lang="en-US" altLang="ja-JP" sz="1200" dirty="0">
                          <a:latin typeface="Arial Black" panose="020B0A04020102020204" pitchFamily="34" charset="0"/>
                        </a:rPr>
                        <a:t>Streptococcus </a:t>
                      </a:r>
                      <a:r>
                        <a:rPr lang="en-US" altLang="ja-JP" sz="1200" dirty="0" err="1">
                          <a:latin typeface="Arial Black" panose="020B0A04020102020204" pitchFamily="34" charset="0"/>
                        </a:rPr>
                        <a:t>pyogenes</a:t>
                      </a:r>
                      <a:r>
                        <a:rPr lang="ja-JP" altLang="en-US" sz="1200" dirty="0">
                          <a:latin typeface="Arial Black" panose="020B0A04020102020204" pitchFamily="34" charset="0"/>
                        </a:rPr>
                        <a:t>）</a:t>
                      </a:r>
                      <a:r>
                        <a:rPr kumimoji="1" lang="ja-JP" altLang="en-US" sz="1200" dirty="0">
                          <a:latin typeface="Arial Black" panose="020B0A04020102020204" pitchFamily="34" charset="0"/>
                        </a:rPr>
                        <a:t>から単離された</a:t>
                      </a:r>
                      <a:r>
                        <a:rPr kumimoji="1" lang="en-US" altLang="ja-JP" sz="1200" dirty="0">
                          <a:latin typeface="Arial Black" panose="020B0A04020102020204" pitchFamily="34" charset="0"/>
                        </a:rPr>
                        <a:t>Cas9</a:t>
                      </a:r>
                      <a:r>
                        <a:rPr kumimoji="1" lang="ja-JP" altLang="en-US" sz="1200" dirty="0" err="1">
                          <a:latin typeface="Arial Black" panose="020B0A04020102020204" pitchFamily="34" charset="0"/>
                        </a:rPr>
                        <a:t>。</a:t>
                      </a:r>
                      <a:endParaRPr kumimoji="1" lang="en-US" altLang="ja-JP" sz="1200" dirty="0">
                        <a:latin typeface="Arial Black" panose="020B0A04020102020204" pitchFamily="34" charset="0"/>
                      </a:endParaRPr>
                    </a:p>
                    <a:p>
                      <a:r>
                        <a:rPr kumimoji="1" lang="ja-JP" altLang="en-US" sz="1400" b="1" dirty="0">
                          <a:solidFill>
                            <a:srgbClr val="C00000"/>
                          </a:solidFill>
                          <a:latin typeface="Arial Black" panose="020B0A04020102020204" pitchFamily="34" charset="0"/>
                        </a:rPr>
                        <a:t>ゲノム編集用ツールとして最初に使用された</a:t>
                      </a:r>
                      <a:r>
                        <a:rPr kumimoji="1" lang="en-US" altLang="ja-JP" sz="1400" b="1" dirty="0">
                          <a:solidFill>
                            <a:srgbClr val="C00000"/>
                          </a:solidFill>
                          <a:latin typeface="Arial Black" panose="020B0A04020102020204" pitchFamily="34" charset="0"/>
                        </a:rPr>
                        <a:t>Cas9</a:t>
                      </a:r>
                      <a:r>
                        <a:rPr kumimoji="1" lang="ja-JP" altLang="en-US" sz="1400" b="1" dirty="0" err="1">
                          <a:solidFill>
                            <a:srgbClr val="C00000"/>
                          </a:solidFill>
                          <a:latin typeface="Arial Black" panose="020B0A04020102020204" pitchFamily="34" charset="0"/>
                        </a:rPr>
                        <a:t>。</a:t>
                      </a:r>
                      <a:endParaRPr kumimoji="1" lang="ja-JP" altLang="en-US" sz="1400" b="1" dirty="0">
                        <a:solidFill>
                          <a:srgbClr val="C00000"/>
                        </a:solidFill>
                        <a:latin typeface="Arial Black" panose="020B0A04020102020204" pitchFamily="34" charset="0"/>
                        <a:ea typeface="Meiryo UI" panose="020B0604030504040204" pitchFamily="50" charset="-128"/>
                      </a:endParaRPr>
                    </a:p>
                  </a:txBody>
                  <a:tcPr anchor="ctr"/>
                </a:tc>
                <a:tc hMerge="1">
                  <a:txBody>
                    <a:bodyPr/>
                    <a:lstStyle/>
                    <a:p>
                      <a:endParaRPr kumimoji="1" lang="ja-JP" altLang="en-US" sz="1200" b="1" dirty="0">
                        <a:solidFill>
                          <a:srgbClr val="C00000"/>
                        </a:solidFill>
                        <a:latin typeface="Arial Black" panose="020B0A04020102020204" pitchFamily="34" charset="0"/>
                        <a:ea typeface="Meiryo UI" panose="020B0604030504040204" pitchFamily="50" charset="-128"/>
                      </a:endParaRPr>
                    </a:p>
                  </a:txBody>
                  <a:tcPr anchor="b"/>
                </a:tc>
                <a:extLst>
                  <a:ext uri="{0D108BD9-81ED-4DB2-BD59-A6C34878D82A}">
                    <a16:rowId xmlns:a16="http://schemas.microsoft.com/office/drawing/2014/main" val="1769389565"/>
                  </a:ext>
                </a:extLst>
              </a:tr>
              <a:tr h="289990">
                <a:tc vMerge="1">
                  <a:txBody>
                    <a:bodyPr/>
                    <a:lstStyle/>
                    <a:p>
                      <a:endParaRPr kumimoji="1" lang="ja-JP" altLang="en-US" dirty="0">
                        <a:latin typeface="Arial Black" panose="020B0A04020102020204" pitchFamily="34" charset="0"/>
                      </a:endParaRPr>
                    </a:p>
                  </a:txBody>
                  <a:tcPr/>
                </a:tc>
                <a:tc>
                  <a:txBody>
                    <a:bodyPr/>
                    <a:lstStyle/>
                    <a:p>
                      <a:r>
                        <a:rPr kumimoji="1" lang="en-US" altLang="ja-JP" sz="1400" dirty="0">
                          <a:latin typeface="Arial Black" panose="020B0A04020102020204" pitchFamily="34" charset="0"/>
                        </a:rPr>
                        <a:t>eSpCas9</a:t>
                      </a:r>
                      <a:endParaRPr kumimoji="1" lang="ja-JP" altLang="en-US" sz="1400" b="1" dirty="0">
                        <a:latin typeface="Arial Black" panose="020B0A04020102020204" pitchFamily="34" charset="0"/>
                        <a:ea typeface="UD デジタル 教科書体 NK-B" panose="02020700000000000000" pitchFamily="18" charset="-128"/>
                      </a:endParaRPr>
                    </a:p>
                  </a:txBody>
                  <a:tcPr anchor="ctr"/>
                </a:tc>
                <a:tc>
                  <a:txBody>
                    <a:bodyPr/>
                    <a:lstStyle/>
                    <a:p>
                      <a:r>
                        <a:rPr kumimoji="1" lang="ja-JP" altLang="en-US" sz="1200" dirty="0">
                          <a:latin typeface="Arial Black" panose="020B0A04020102020204" pitchFamily="34" charset="0"/>
                        </a:rPr>
                        <a:t>標的変異導入活性型</a:t>
                      </a:r>
                      <a:r>
                        <a:rPr kumimoji="1" lang="en-US" altLang="ja-JP" sz="1200" dirty="0">
                          <a:latin typeface="Arial Black" panose="020B0A04020102020204" pitchFamily="34" charset="0"/>
                        </a:rPr>
                        <a:t>Cas9</a:t>
                      </a:r>
                      <a:r>
                        <a:rPr kumimoji="1" lang="ja-JP" altLang="en-US" sz="1200" dirty="0">
                          <a:latin typeface="Arial Black" panose="020B0A04020102020204" pitchFamily="34" charset="0"/>
                        </a:rPr>
                        <a:t>の一つ。</a:t>
                      </a:r>
                      <a:r>
                        <a:rPr kumimoji="1" lang="en-US" altLang="ja-JP" sz="1200" dirty="0">
                          <a:latin typeface="Arial Black" panose="020B0A04020102020204" pitchFamily="34" charset="0"/>
                        </a:rPr>
                        <a:t>eSpCas9</a:t>
                      </a:r>
                      <a:r>
                        <a:rPr kumimoji="1" lang="ja-JP" altLang="en-US" sz="1200" dirty="0">
                          <a:latin typeface="Arial Black" panose="020B0A04020102020204" pitchFamily="34" charset="0"/>
                        </a:rPr>
                        <a:t>（</a:t>
                      </a:r>
                      <a:r>
                        <a:rPr kumimoji="1" lang="en-US" altLang="ja-JP" sz="1200" dirty="0">
                          <a:latin typeface="Arial Black" panose="020B0A04020102020204" pitchFamily="34" charset="0"/>
                        </a:rPr>
                        <a:t>enhanced specificity SpCas9</a:t>
                      </a:r>
                      <a:r>
                        <a:rPr kumimoji="1" lang="ja-JP" altLang="en-US" sz="1200" dirty="0">
                          <a:latin typeface="Arial Black" panose="020B0A04020102020204" pitchFamily="34" charset="0"/>
                        </a:rPr>
                        <a:t>）は、オフターゲット活性を抑制するため</a:t>
                      </a:r>
                      <a:r>
                        <a:rPr kumimoji="1" lang="en-US" altLang="ja-JP" sz="1200" dirty="0">
                          <a:latin typeface="Arial Black" panose="020B0A04020102020204" pitchFamily="34" charset="0"/>
                        </a:rPr>
                        <a:t>NUC</a:t>
                      </a:r>
                      <a:r>
                        <a:rPr kumimoji="1" lang="ja-JP" altLang="en-US" sz="1200" dirty="0">
                          <a:latin typeface="Arial Black" panose="020B0A04020102020204" pitchFamily="34" charset="0"/>
                        </a:rPr>
                        <a:t>ローブに変異を導入。</a:t>
                      </a:r>
                      <a:endParaRPr kumimoji="1" lang="ja-JP" altLang="en-US" sz="1200" b="1" dirty="0">
                        <a:latin typeface="Arial Black" panose="020B0A04020102020204" pitchFamily="34" charset="0"/>
                        <a:ea typeface="Meiryo UI" panose="020B0604030504040204" pitchFamily="50" charset="-128"/>
                      </a:endParaRPr>
                    </a:p>
                  </a:txBody>
                  <a:tcPr anchor="ctr"/>
                </a:tc>
                <a:extLst>
                  <a:ext uri="{0D108BD9-81ED-4DB2-BD59-A6C34878D82A}">
                    <a16:rowId xmlns:a16="http://schemas.microsoft.com/office/drawing/2014/main" val="504079190"/>
                  </a:ext>
                </a:extLst>
              </a:tr>
              <a:tr h="289990">
                <a:tc vMerge="1">
                  <a:txBody>
                    <a:bodyPr/>
                    <a:lstStyle/>
                    <a:p>
                      <a:endParaRPr kumimoji="1" lang="ja-JP" altLang="en-US" dirty="0">
                        <a:latin typeface="Arial Black" panose="020B0A04020102020204" pitchFamily="34" charset="0"/>
                      </a:endParaRPr>
                    </a:p>
                  </a:txBody>
                  <a:tcPr/>
                </a:tc>
                <a:tc>
                  <a:txBody>
                    <a:bodyPr/>
                    <a:lstStyle/>
                    <a:p>
                      <a:r>
                        <a:rPr kumimoji="1" lang="en-US" altLang="ja-JP" sz="1400" dirty="0">
                          <a:latin typeface="Arial Black" panose="020B0A04020102020204" pitchFamily="34" charset="0"/>
                        </a:rPr>
                        <a:t>SpCas9-HF1</a:t>
                      </a:r>
                      <a:endParaRPr kumimoji="1" lang="ja-JP" altLang="en-US" sz="1400" b="1" dirty="0">
                        <a:latin typeface="Arial Black" panose="020B0A04020102020204" pitchFamily="34" charset="0"/>
                        <a:ea typeface="UD デジタル 教科書体 NK-B" panose="02020700000000000000" pitchFamily="18" charset="-128"/>
                      </a:endParaRPr>
                    </a:p>
                  </a:txBody>
                  <a:tcPr anchor="ctr"/>
                </a:tc>
                <a:tc>
                  <a:txBody>
                    <a:bodyPr/>
                    <a:lstStyle/>
                    <a:p>
                      <a:r>
                        <a:rPr kumimoji="1" lang="ja-JP" altLang="en-US" sz="1200" dirty="0">
                          <a:latin typeface="Arial Black" panose="020B0A04020102020204" pitchFamily="34" charset="0"/>
                        </a:rPr>
                        <a:t>標的変異導入活性型</a:t>
                      </a:r>
                      <a:r>
                        <a:rPr kumimoji="1" lang="en-US" altLang="ja-JP" sz="1200" dirty="0">
                          <a:latin typeface="Arial Black" panose="020B0A04020102020204" pitchFamily="34" charset="0"/>
                        </a:rPr>
                        <a:t>Cas9</a:t>
                      </a:r>
                      <a:r>
                        <a:rPr kumimoji="1" lang="ja-JP" altLang="en-US" sz="1200" dirty="0">
                          <a:latin typeface="Arial Black" panose="020B0A04020102020204" pitchFamily="34" charset="0"/>
                        </a:rPr>
                        <a:t>の一つ。オフターゲット活性を抑制するため</a:t>
                      </a:r>
                      <a:r>
                        <a:rPr kumimoji="1" lang="en-US" altLang="ja-JP" sz="1200" dirty="0">
                          <a:latin typeface="Arial Black" panose="020B0A04020102020204" pitchFamily="34" charset="0"/>
                        </a:rPr>
                        <a:t>REC</a:t>
                      </a:r>
                      <a:r>
                        <a:rPr kumimoji="1" lang="ja-JP" altLang="en-US" sz="1200" dirty="0">
                          <a:latin typeface="Arial Black" panose="020B0A04020102020204" pitchFamily="34" charset="0"/>
                        </a:rPr>
                        <a:t>ローブに変異を導入。</a:t>
                      </a:r>
                      <a:endParaRPr kumimoji="1" lang="ja-JP" altLang="en-US" sz="1200" b="1" dirty="0">
                        <a:latin typeface="Arial Black" panose="020B0A04020102020204" pitchFamily="34" charset="0"/>
                        <a:ea typeface="Meiryo UI" panose="020B0604030504040204" pitchFamily="50" charset="-128"/>
                      </a:endParaRPr>
                    </a:p>
                  </a:txBody>
                  <a:tcPr anchor="ctr"/>
                </a:tc>
                <a:extLst>
                  <a:ext uri="{0D108BD9-81ED-4DB2-BD59-A6C34878D82A}">
                    <a16:rowId xmlns:a16="http://schemas.microsoft.com/office/drawing/2014/main" val="2171224005"/>
                  </a:ext>
                </a:extLst>
              </a:tr>
              <a:tr h="289990">
                <a:tc vMerge="1">
                  <a:txBody>
                    <a:bodyPr/>
                    <a:lstStyle/>
                    <a:p>
                      <a:endParaRPr kumimoji="1" lang="ja-JP" altLang="en-US"/>
                    </a:p>
                  </a:txBody>
                  <a:tcPr/>
                </a:tc>
                <a:tc>
                  <a:txBody>
                    <a:bodyPr/>
                    <a:lstStyle/>
                    <a:p>
                      <a:r>
                        <a:rPr kumimoji="1" lang="en-US" altLang="ja-JP" sz="1400" dirty="0">
                          <a:latin typeface="Arial Black" panose="020B0A04020102020204" pitchFamily="34" charset="0"/>
                        </a:rPr>
                        <a:t>HeFSpCas9</a:t>
                      </a:r>
                      <a:endParaRPr kumimoji="1" lang="ja-JP" altLang="en-US" sz="1400" b="1" dirty="0">
                        <a:latin typeface="Arial Black" panose="020B0A04020102020204" pitchFamily="34" charset="0"/>
                        <a:ea typeface="UD デジタル 教科書体 NK-B" panose="02020700000000000000" pitchFamily="18" charset="-128"/>
                      </a:endParaRPr>
                    </a:p>
                  </a:txBody>
                  <a:tcPr anchor="ctr"/>
                </a:tc>
                <a:tc>
                  <a:txBody>
                    <a:bodyPr/>
                    <a:lstStyle/>
                    <a:p>
                      <a:r>
                        <a:rPr kumimoji="1" lang="en-US" altLang="ja-JP" sz="1200" dirty="0">
                          <a:latin typeface="Arial Black" panose="020B0A04020102020204" pitchFamily="34" charset="0"/>
                        </a:rPr>
                        <a:t>HeFSpCas9s</a:t>
                      </a:r>
                      <a:r>
                        <a:rPr kumimoji="1" lang="ja-JP" altLang="en-US" sz="1200" dirty="0">
                          <a:latin typeface="Arial Black" panose="020B0A04020102020204" pitchFamily="34" charset="0"/>
                        </a:rPr>
                        <a:t>（</a:t>
                      </a:r>
                      <a:r>
                        <a:rPr kumimoji="1" lang="en-US" altLang="ja-JP" sz="1200" dirty="0">
                          <a:latin typeface="Arial Black" panose="020B0A04020102020204" pitchFamily="34" charset="0"/>
                        </a:rPr>
                        <a:t>Highly enhanced</a:t>
                      </a:r>
                      <a:r>
                        <a:rPr kumimoji="1" lang="ja-JP" altLang="en-US" sz="1200" baseline="0" dirty="0">
                          <a:latin typeface="Arial Black" panose="020B0A04020102020204" pitchFamily="34" charset="0"/>
                        </a:rPr>
                        <a:t> </a:t>
                      </a:r>
                      <a:r>
                        <a:rPr kumimoji="1" lang="en-US" altLang="ja-JP" sz="1200" dirty="0">
                          <a:latin typeface="Arial Black" panose="020B0A04020102020204" pitchFamily="34" charset="0"/>
                        </a:rPr>
                        <a:t>Fidelity SpCas9 variants</a:t>
                      </a:r>
                      <a:r>
                        <a:rPr kumimoji="1" lang="ja-JP" altLang="en-US" sz="1200" dirty="0">
                          <a:latin typeface="Arial Black" panose="020B0A04020102020204" pitchFamily="34" charset="0"/>
                        </a:rPr>
                        <a:t>）は、</a:t>
                      </a:r>
                      <a:r>
                        <a:rPr kumimoji="1" lang="en-US" altLang="ja-JP" sz="1200" dirty="0">
                          <a:latin typeface="Arial Black" panose="020B0A04020102020204" pitchFamily="34" charset="0"/>
                        </a:rPr>
                        <a:t>eSpCas9</a:t>
                      </a:r>
                      <a:r>
                        <a:rPr kumimoji="1" lang="ja-JP" altLang="en-US" sz="1200" dirty="0">
                          <a:latin typeface="Arial Black" panose="020B0A04020102020204" pitchFamily="34" charset="0"/>
                        </a:rPr>
                        <a:t>と</a:t>
                      </a:r>
                      <a:r>
                        <a:rPr kumimoji="1" lang="en-US" altLang="ja-JP" sz="1200" dirty="0">
                          <a:latin typeface="Arial Black" panose="020B0A04020102020204" pitchFamily="34" charset="0"/>
                        </a:rPr>
                        <a:t>SpCas9-HF1</a:t>
                      </a:r>
                      <a:r>
                        <a:rPr kumimoji="1" lang="ja-JP" altLang="en-US" sz="1200" dirty="0">
                          <a:latin typeface="Arial Black" panose="020B0A04020102020204" pitchFamily="34" charset="0"/>
                        </a:rPr>
                        <a:t>両方の変異を持つ。</a:t>
                      </a:r>
                      <a:endParaRPr kumimoji="1" lang="ja-JP" altLang="en-US" sz="1200" b="1" dirty="0">
                        <a:latin typeface="Arial Black" panose="020B0A04020102020204" pitchFamily="34" charset="0"/>
                        <a:ea typeface="Meiryo UI" panose="020B0604030504040204" pitchFamily="50" charset="-128"/>
                      </a:endParaRPr>
                    </a:p>
                  </a:txBody>
                  <a:tcPr anchor="ctr"/>
                </a:tc>
                <a:extLst>
                  <a:ext uri="{0D108BD9-81ED-4DB2-BD59-A6C34878D82A}">
                    <a16:rowId xmlns:a16="http://schemas.microsoft.com/office/drawing/2014/main" val="3026708970"/>
                  </a:ext>
                </a:extLst>
              </a:tr>
              <a:tr h="289990">
                <a:tc vMerge="1">
                  <a:txBody>
                    <a:bodyPr/>
                    <a:lstStyle/>
                    <a:p>
                      <a:endParaRPr kumimoji="1" lang="ja-JP" altLang="en-US" dirty="0">
                        <a:latin typeface="Arial Black" panose="020B0A04020102020204" pitchFamily="34" charset="0"/>
                      </a:endParaRPr>
                    </a:p>
                  </a:txBody>
                  <a:tcPr/>
                </a:tc>
                <a:tc>
                  <a:txBody>
                    <a:bodyPr/>
                    <a:lstStyle/>
                    <a:p>
                      <a:r>
                        <a:rPr kumimoji="1" lang="en-US" altLang="ja-JP" sz="1400" dirty="0">
                          <a:latin typeface="Arial Black" panose="020B0A04020102020204" pitchFamily="34" charset="0"/>
                        </a:rPr>
                        <a:t>HypaCas9</a:t>
                      </a:r>
                      <a:endParaRPr kumimoji="1" lang="ja-JP" altLang="en-US" sz="1400" b="1" dirty="0">
                        <a:latin typeface="Arial Black" panose="020B0A04020102020204" pitchFamily="34" charset="0"/>
                        <a:ea typeface="UD デジタル 教科書体 NK-B" panose="02020700000000000000" pitchFamily="18" charset="-128"/>
                      </a:endParaRPr>
                    </a:p>
                  </a:txBody>
                  <a:tcPr anchor="ctr"/>
                </a:tc>
                <a:tc>
                  <a:txBody>
                    <a:bodyPr/>
                    <a:lstStyle/>
                    <a:p>
                      <a:r>
                        <a:rPr kumimoji="1" lang="en-US" altLang="ja-JP" sz="1200" dirty="0">
                          <a:latin typeface="Arial Black" panose="020B0A04020102020204" pitchFamily="34" charset="0"/>
                        </a:rPr>
                        <a:t>HypaCas9</a:t>
                      </a:r>
                      <a:r>
                        <a:rPr kumimoji="1" lang="ja-JP" altLang="en-US" sz="1200" dirty="0">
                          <a:latin typeface="Arial Black" panose="020B0A04020102020204" pitchFamily="34" charset="0"/>
                        </a:rPr>
                        <a:t>（</a:t>
                      </a:r>
                      <a:r>
                        <a:rPr kumimoji="1" lang="en-US" altLang="ja-JP" sz="1200" dirty="0">
                          <a:latin typeface="Arial Black" panose="020B0A04020102020204" pitchFamily="34" charset="0"/>
                        </a:rPr>
                        <a:t>Hyper-accurate Cas9 variant</a:t>
                      </a:r>
                      <a:r>
                        <a:rPr kumimoji="1" lang="ja-JP" altLang="en-US" sz="1200" dirty="0">
                          <a:latin typeface="Arial Black" panose="020B0A04020102020204" pitchFamily="34" charset="0"/>
                        </a:rPr>
                        <a:t>）は、オフターゲットのため変異</a:t>
                      </a:r>
                      <a:r>
                        <a:rPr kumimoji="1" lang="en-US" altLang="ja-JP" sz="1200" dirty="0">
                          <a:latin typeface="Arial Black" panose="020B0A04020102020204" pitchFamily="34" charset="0"/>
                        </a:rPr>
                        <a:t>N692A/M694A/Q695A/H698A</a:t>
                      </a:r>
                      <a:r>
                        <a:rPr kumimoji="1" lang="ja-JP" altLang="en-US" sz="1200" dirty="0">
                          <a:latin typeface="Arial Black" panose="020B0A04020102020204" pitchFamily="34" charset="0"/>
                        </a:rPr>
                        <a:t>を導入。</a:t>
                      </a:r>
                      <a:endParaRPr kumimoji="1" lang="ja-JP" altLang="en-US" sz="1200" b="1" dirty="0">
                        <a:latin typeface="Arial Black" panose="020B0A04020102020204" pitchFamily="34" charset="0"/>
                        <a:ea typeface="Meiryo UI" panose="020B0604030504040204" pitchFamily="50" charset="-128"/>
                      </a:endParaRPr>
                    </a:p>
                  </a:txBody>
                  <a:tcPr anchor="ctr"/>
                </a:tc>
                <a:extLst>
                  <a:ext uri="{0D108BD9-81ED-4DB2-BD59-A6C34878D82A}">
                    <a16:rowId xmlns:a16="http://schemas.microsoft.com/office/drawing/2014/main" val="647322020"/>
                  </a:ext>
                </a:extLst>
              </a:tr>
              <a:tr h="289990">
                <a:tc vMerge="1">
                  <a:txBody>
                    <a:bodyPr/>
                    <a:lstStyle/>
                    <a:p>
                      <a:endParaRPr kumimoji="1" lang="ja-JP" altLang="en-US" dirty="0">
                        <a:latin typeface="Arial Black" panose="020B0A04020102020204" pitchFamily="34" charset="0"/>
                      </a:endParaRPr>
                    </a:p>
                  </a:txBody>
                  <a:tcPr/>
                </a:tc>
                <a:tc>
                  <a:txBody>
                    <a:bodyPr/>
                    <a:lstStyle/>
                    <a:p>
                      <a:r>
                        <a:rPr kumimoji="1" lang="en-US" altLang="ja-JP" sz="1400" dirty="0">
                          <a:latin typeface="Arial Black" panose="020B0A04020102020204" pitchFamily="34" charset="0"/>
                        </a:rPr>
                        <a:t>evoCas9</a:t>
                      </a:r>
                      <a:endParaRPr kumimoji="1" lang="ja-JP" altLang="en-US" sz="1400" b="1" dirty="0">
                        <a:latin typeface="Arial Black" panose="020B0A04020102020204" pitchFamily="34" charset="0"/>
                        <a:ea typeface="UD デジタル 教科書体 NK-B" panose="02020700000000000000" pitchFamily="18" charset="-128"/>
                      </a:endParaRPr>
                    </a:p>
                  </a:txBody>
                  <a:tcPr anchor="ctr"/>
                </a:tc>
                <a:tc>
                  <a:txBody>
                    <a:bodyPr/>
                    <a:lstStyle/>
                    <a:p>
                      <a:r>
                        <a:rPr kumimoji="1" lang="en-US" altLang="ja-JP" sz="1200" dirty="0">
                          <a:latin typeface="Arial Black" panose="020B0A04020102020204" pitchFamily="34" charset="0"/>
                        </a:rPr>
                        <a:t>evolved Cas9</a:t>
                      </a:r>
                      <a:r>
                        <a:rPr kumimoji="1" lang="ja-JP" altLang="en-US" sz="1200" dirty="0">
                          <a:latin typeface="Arial Black" panose="020B0A04020102020204" pitchFamily="34" charset="0"/>
                        </a:rPr>
                        <a:t>（</a:t>
                      </a:r>
                      <a:r>
                        <a:rPr kumimoji="1" lang="en-US" altLang="ja-JP" sz="1200" dirty="0">
                          <a:latin typeface="Arial Black" panose="020B0A04020102020204" pitchFamily="34" charset="0"/>
                        </a:rPr>
                        <a:t>evoCas9</a:t>
                      </a:r>
                      <a:r>
                        <a:rPr kumimoji="1" lang="ja-JP" altLang="en-US" sz="1200" dirty="0">
                          <a:latin typeface="Arial Black" panose="020B0A04020102020204" pitchFamily="34" charset="0"/>
                        </a:rPr>
                        <a:t>）は、</a:t>
                      </a:r>
                      <a:r>
                        <a:rPr kumimoji="1" lang="en-US" altLang="ja-JP" sz="1200" dirty="0">
                          <a:latin typeface="Arial Black" panose="020B0A04020102020204" pitchFamily="34" charset="0"/>
                        </a:rPr>
                        <a:t>REC</a:t>
                      </a:r>
                      <a:r>
                        <a:rPr kumimoji="1" lang="ja-JP" altLang="en-US" sz="1200" dirty="0">
                          <a:latin typeface="Arial Black" panose="020B0A04020102020204" pitchFamily="34" charset="0"/>
                        </a:rPr>
                        <a:t>ドメインに</a:t>
                      </a:r>
                      <a:r>
                        <a:rPr kumimoji="1" lang="en-US" altLang="ja-JP" sz="1200" dirty="0">
                          <a:latin typeface="Arial Black" panose="020B0A04020102020204" pitchFamily="34" charset="0"/>
                        </a:rPr>
                        <a:t>M495V/Y515N/K526E/R661Q</a:t>
                      </a:r>
                      <a:r>
                        <a:rPr kumimoji="1" lang="ja-JP" altLang="en-US" sz="1200" dirty="0">
                          <a:latin typeface="Arial Black" panose="020B0A04020102020204" pitchFamily="34" charset="0"/>
                        </a:rPr>
                        <a:t>の変異を導入。 </a:t>
                      </a:r>
                      <a:endParaRPr kumimoji="1" lang="ja-JP" altLang="en-US" sz="1200" b="1" dirty="0">
                        <a:latin typeface="Arial Black" panose="020B0A04020102020204" pitchFamily="34" charset="0"/>
                        <a:ea typeface="Meiryo UI" panose="020B0604030504040204" pitchFamily="50" charset="-128"/>
                      </a:endParaRPr>
                    </a:p>
                  </a:txBody>
                  <a:tcPr anchor="ctr"/>
                </a:tc>
                <a:extLst>
                  <a:ext uri="{0D108BD9-81ED-4DB2-BD59-A6C34878D82A}">
                    <a16:rowId xmlns:a16="http://schemas.microsoft.com/office/drawing/2014/main" val="3221270813"/>
                  </a:ext>
                </a:extLst>
              </a:tr>
              <a:tr h="289990">
                <a:tc vMerge="1">
                  <a:txBody>
                    <a:bodyPr/>
                    <a:lstStyle/>
                    <a:p>
                      <a:endParaRPr kumimoji="1" lang="ja-JP" altLang="en-US" dirty="0">
                        <a:latin typeface="Arial Black" panose="020B0A04020102020204" pitchFamily="34" charset="0"/>
                      </a:endParaRPr>
                    </a:p>
                  </a:txBody>
                  <a:tcPr/>
                </a:tc>
                <a:tc>
                  <a:txBody>
                    <a:bodyPr/>
                    <a:lstStyle/>
                    <a:p>
                      <a:r>
                        <a:rPr kumimoji="1" lang="en-US" altLang="ja-JP" sz="1400" dirty="0">
                          <a:latin typeface="Arial Black" panose="020B0A04020102020204" pitchFamily="34" charset="0"/>
                        </a:rPr>
                        <a:t>SniperCas9</a:t>
                      </a:r>
                      <a:endParaRPr kumimoji="1" lang="ja-JP" altLang="en-US" sz="1400" b="1" dirty="0">
                        <a:latin typeface="Arial Black" panose="020B0A04020102020204" pitchFamily="34" charset="0"/>
                        <a:ea typeface="UD デジタル 教科書体 NK-B" panose="02020700000000000000" pitchFamily="18" charset="-128"/>
                      </a:endParaRPr>
                    </a:p>
                  </a:txBody>
                  <a:tcPr anchor="ctr"/>
                </a:tc>
                <a:tc>
                  <a:txBody>
                    <a:bodyPr/>
                    <a:lstStyle/>
                    <a:p>
                      <a:r>
                        <a:rPr kumimoji="1" lang="ja-JP" altLang="en-US" sz="1200" dirty="0">
                          <a:latin typeface="Arial Black" panose="020B0A04020102020204" pitchFamily="34" charset="0"/>
                        </a:rPr>
                        <a:t>大腸菌（</a:t>
                      </a:r>
                      <a:r>
                        <a:rPr kumimoji="1" lang="en-US" altLang="ja-JP" sz="1200" dirty="0">
                          <a:latin typeface="Arial Black" panose="020B0A04020102020204" pitchFamily="34" charset="0"/>
                        </a:rPr>
                        <a:t>Escherichia coli</a:t>
                      </a:r>
                      <a:r>
                        <a:rPr kumimoji="1" lang="ja-JP" altLang="en-US" sz="1200" dirty="0">
                          <a:latin typeface="Arial Black" panose="020B0A04020102020204" pitchFamily="34" charset="0"/>
                        </a:rPr>
                        <a:t>）から単離したヌクレアーゼを利用。</a:t>
                      </a:r>
                      <a:endParaRPr kumimoji="1" lang="ja-JP" altLang="en-US" sz="1200" b="1" dirty="0">
                        <a:latin typeface="Arial Black" panose="020B0A04020102020204" pitchFamily="34" charset="0"/>
                        <a:ea typeface="Meiryo UI" panose="020B0604030504040204" pitchFamily="50" charset="-128"/>
                      </a:endParaRPr>
                    </a:p>
                  </a:txBody>
                  <a:tcPr anchor="ctr"/>
                </a:tc>
                <a:extLst>
                  <a:ext uri="{0D108BD9-81ED-4DB2-BD59-A6C34878D82A}">
                    <a16:rowId xmlns:a16="http://schemas.microsoft.com/office/drawing/2014/main" val="1774405993"/>
                  </a:ext>
                </a:extLst>
              </a:tr>
              <a:tr h="0">
                <a:tc rowSpan="2">
                  <a:txBody>
                    <a:bodyPr/>
                    <a:lstStyle/>
                    <a:p>
                      <a:pPr algn="ctr"/>
                      <a:r>
                        <a:rPr kumimoji="1" lang="en-US" altLang="ja-JP" sz="1800" dirty="0">
                          <a:solidFill>
                            <a:srgbClr val="C00000"/>
                          </a:solidFill>
                          <a:latin typeface="Arial Black" panose="020B0A04020102020204" pitchFamily="34" charset="0"/>
                        </a:rPr>
                        <a:t>SaCas9</a:t>
                      </a:r>
                      <a:endParaRPr kumimoji="1" lang="ja-JP" altLang="en-US" sz="1800" dirty="0">
                        <a:solidFill>
                          <a:srgbClr val="C00000"/>
                        </a:solidFill>
                        <a:latin typeface="Arial Black" panose="020B0A04020102020204" pitchFamily="34" charset="0"/>
                      </a:endParaRPr>
                    </a:p>
                  </a:txBody>
                  <a:tcPr anchor="ctr"/>
                </a:tc>
                <a:tc>
                  <a:txBody>
                    <a:bodyPr/>
                    <a:lstStyle/>
                    <a:p>
                      <a:endParaRPr kumimoji="1" lang="ja-JP" altLang="en-US" sz="1200" b="1" dirty="0">
                        <a:latin typeface="Arial Black" panose="020B0A04020102020204" pitchFamily="34" charset="0"/>
                        <a:ea typeface="Meiryo UI" panose="020B0604030504040204" pitchFamily="50" charset="-128"/>
                      </a:endParaRPr>
                    </a:p>
                  </a:txBody>
                  <a:tcPr anchor="ctr"/>
                </a:tc>
                <a:tc>
                  <a:txBody>
                    <a:bodyPr/>
                    <a:lstStyle/>
                    <a:p>
                      <a:r>
                        <a:rPr kumimoji="1" lang="ja-JP" altLang="en-US" sz="1200" dirty="0">
                          <a:latin typeface="Arial Black" panose="020B0A04020102020204" pitchFamily="34" charset="0"/>
                        </a:rPr>
                        <a:t>黄色ブドウ球菌（</a:t>
                      </a:r>
                      <a:r>
                        <a:rPr lang="en-US" altLang="ja-JP" sz="1200" dirty="0">
                          <a:latin typeface="Arial Black" panose="020B0A04020102020204" pitchFamily="34" charset="0"/>
                        </a:rPr>
                        <a:t>Staphylococcus aureus</a:t>
                      </a:r>
                      <a:r>
                        <a:rPr lang="ja-JP" altLang="en-US" sz="1200" dirty="0">
                          <a:latin typeface="Arial Black" panose="020B0A04020102020204" pitchFamily="34" charset="0"/>
                        </a:rPr>
                        <a:t>）</a:t>
                      </a:r>
                      <a:r>
                        <a:rPr kumimoji="1" lang="ja-JP" altLang="en-US" sz="1200" dirty="0">
                          <a:latin typeface="Arial Black" panose="020B0A04020102020204" pitchFamily="34" charset="0"/>
                        </a:rPr>
                        <a:t>から単離された</a:t>
                      </a:r>
                      <a:r>
                        <a:rPr kumimoji="1" lang="en-US" altLang="ja-JP" sz="1200" dirty="0">
                          <a:latin typeface="Arial Black" panose="020B0A04020102020204" pitchFamily="34" charset="0"/>
                        </a:rPr>
                        <a:t>Cas9</a:t>
                      </a:r>
                      <a:r>
                        <a:rPr kumimoji="1" lang="ja-JP" altLang="en-US" sz="1200" dirty="0" err="1">
                          <a:latin typeface="Arial Black" panose="020B0A04020102020204" pitchFamily="34" charset="0"/>
                        </a:rPr>
                        <a:t>。</a:t>
                      </a:r>
                      <a:r>
                        <a:rPr kumimoji="1" lang="en-US" altLang="ja-JP" sz="1200" dirty="0">
                          <a:latin typeface="Arial Black" panose="020B0A04020102020204" pitchFamily="34" charset="0"/>
                        </a:rPr>
                        <a:t>PAM</a:t>
                      </a:r>
                      <a:r>
                        <a:rPr kumimoji="1" lang="ja-JP" altLang="en-US" sz="1200" dirty="0">
                          <a:latin typeface="Arial Black" panose="020B0A04020102020204" pitchFamily="34" charset="0"/>
                        </a:rPr>
                        <a:t>は </a:t>
                      </a:r>
                      <a:r>
                        <a:rPr kumimoji="1" lang="en-US" altLang="ja-JP" sz="1200" dirty="0">
                          <a:latin typeface="Arial Black" panose="020B0A04020102020204" pitchFamily="34" charset="0"/>
                        </a:rPr>
                        <a:t>NNGRRT</a:t>
                      </a:r>
                      <a:r>
                        <a:rPr kumimoji="1" lang="ja-JP" altLang="en-US" sz="1200" dirty="0">
                          <a:latin typeface="Arial Black" panose="020B0A04020102020204" pitchFamily="34" charset="0"/>
                        </a:rPr>
                        <a:t>（</a:t>
                      </a:r>
                      <a:r>
                        <a:rPr kumimoji="1" lang="en-US" altLang="ja-JP" sz="1200" dirty="0">
                          <a:latin typeface="Arial Black" panose="020B0A04020102020204" pitchFamily="34" charset="0"/>
                        </a:rPr>
                        <a:t>R: A or G</a:t>
                      </a:r>
                      <a:r>
                        <a:rPr kumimoji="1" lang="ja-JP" altLang="en-US" sz="1200" dirty="0">
                          <a:latin typeface="Arial Black" panose="020B0A04020102020204" pitchFamily="34" charset="0"/>
                        </a:rPr>
                        <a:t>）。</a:t>
                      </a:r>
                      <a:endParaRPr kumimoji="1" lang="ja-JP" altLang="en-US" sz="1200" b="1" dirty="0">
                        <a:latin typeface="Arial Black" panose="020B0A04020102020204" pitchFamily="34" charset="0"/>
                        <a:ea typeface="Meiryo UI" panose="020B0604030504040204" pitchFamily="50" charset="-128"/>
                      </a:endParaRPr>
                    </a:p>
                  </a:txBody>
                  <a:tcPr anchor="ctr"/>
                </a:tc>
                <a:extLst>
                  <a:ext uri="{0D108BD9-81ED-4DB2-BD59-A6C34878D82A}">
                    <a16:rowId xmlns:a16="http://schemas.microsoft.com/office/drawing/2014/main" val="2645179942"/>
                  </a:ext>
                </a:extLst>
              </a:tr>
              <a:tr h="289990">
                <a:tc vMerge="1">
                  <a:txBody>
                    <a:bodyPr/>
                    <a:lstStyle/>
                    <a:p>
                      <a:endParaRPr kumimoji="1" lang="ja-JP" altLang="en-US" dirty="0">
                        <a:latin typeface="Arial Black" panose="020B0A04020102020204" pitchFamily="34" charset="0"/>
                      </a:endParaRPr>
                    </a:p>
                  </a:txBody>
                  <a:tcPr/>
                </a:tc>
                <a:tc>
                  <a:txBody>
                    <a:bodyPr/>
                    <a:lstStyle/>
                    <a:p>
                      <a:r>
                        <a:rPr kumimoji="1" lang="en-US" altLang="ja-JP" sz="1400" dirty="0">
                          <a:latin typeface="Arial Black" panose="020B0A04020102020204" pitchFamily="34" charset="0"/>
                        </a:rPr>
                        <a:t>KKH</a:t>
                      </a:r>
                      <a:r>
                        <a:rPr kumimoji="1" lang="en-US" altLang="ja-JP" sz="1400" baseline="0" dirty="0">
                          <a:latin typeface="Arial Black" panose="020B0A04020102020204" pitchFamily="34" charset="0"/>
                        </a:rPr>
                        <a:t> SaCas9</a:t>
                      </a:r>
                      <a:endParaRPr kumimoji="1" lang="ja-JP" altLang="en-US" sz="1400" b="1" dirty="0">
                        <a:latin typeface="Arial Black" panose="020B0A04020102020204" pitchFamily="34" charset="0"/>
                        <a:ea typeface="UD デジタル 教科書体 NK-B" panose="02020700000000000000" pitchFamily="18" charset="-128"/>
                      </a:endParaRPr>
                    </a:p>
                  </a:txBody>
                  <a:tcPr anchor="ctr"/>
                </a:tc>
                <a:tc>
                  <a:txBody>
                    <a:bodyPr/>
                    <a:lstStyle/>
                    <a:p>
                      <a:r>
                        <a:rPr kumimoji="1" lang="en-US" altLang="ja-JP" sz="1200" dirty="0">
                          <a:latin typeface="Arial Black" panose="020B0A04020102020204" pitchFamily="34" charset="0"/>
                        </a:rPr>
                        <a:t>PAM</a:t>
                      </a:r>
                      <a:r>
                        <a:rPr kumimoji="1" lang="ja-JP" altLang="en-US" sz="1200" dirty="0">
                          <a:latin typeface="Arial Black" panose="020B0A04020102020204" pitchFamily="34" charset="0"/>
                        </a:rPr>
                        <a:t>の制限を緩和するため変異（</a:t>
                      </a:r>
                      <a:r>
                        <a:rPr kumimoji="1" lang="en-US" altLang="ja-JP" sz="1200" dirty="0">
                          <a:latin typeface="Arial Black" panose="020B0A04020102020204" pitchFamily="34" charset="0"/>
                        </a:rPr>
                        <a:t>E782K/N968K/R1015H</a:t>
                      </a:r>
                      <a:r>
                        <a:rPr kumimoji="1" lang="ja-JP" altLang="en-US" sz="1200" dirty="0">
                          <a:latin typeface="Arial Black" panose="020B0A04020102020204" pitchFamily="34" charset="0"/>
                        </a:rPr>
                        <a:t>）が導入された</a:t>
                      </a:r>
                      <a:r>
                        <a:rPr kumimoji="1" lang="en-US" altLang="ja-JP" sz="1200" dirty="0" err="1">
                          <a:latin typeface="Arial Black" panose="020B0A04020102020204" pitchFamily="34" charset="0"/>
                        </a:rPr>
                        <a:t>SaCas</a:t>
                      </a:r>
                      <a:r>
                        <a:rPr kumimoji="1" lang="ja-JP" altLang="en-US" sz="1200" dirty="0">
                          <a:latin typeface="Arial Black" panose="020B0A04020102020204" pitchFamily="34" charset="0"/>
                        </a:rPr>
                        <a:t>９。</a:t>
                      </a:r>
                      <a:endParaRPr kumimoji="1" lang="ja-JP" altLang="en-US" sz="1200" b="1" dirty="0">
                        <a:latin typeface="Arial Black" panose="020B0A04020102020204" pitchFamily="34" charset="0"/>
                        <a:ea typeface="Meiryo UI" panose="020B0604030504040204" pitchFamily="50" charset="-128"/>
                      </a:endParaRPr>
                    </a:p>
                  </a:txBody>
                  <a:tcPr anchor="ctr"/>
                </a:tc>
                <a:extLst>
                  <a:ext uri="{0D108BD9-81ED-4DB2-BD59-A6C34878D82A}">
                    <a16:rowId xmlns:a16="http://schemas.microsoft.com/office/drawing/2014/main" val="3344102470"/>
                  </a:ext>
                </a:extLst>
              </a:tr>
              <a:tr h="289990">
                <a:tc>
                  <a:txBody>
                    <a:bodyPr/>
                    <a:lstStyle/>
                    <a:p>
                      <a:pPr algn="ctr"/>
                      <a:r>
                        <a:rPr kumimoji="1" lang="en-US" altLang="ja-JP" sz="1800" dirty="0">
                          <a:solidFill>
                            <a:srgbClr val="C00000"/>
                          </a:solidFill>
                          <a:latin typeface="Arial Black" panose="020B0A04020102020204" pitchFamily="34" charset="0"/>
                        </a:rPr>
                        <a:t>FnCas9</a:t>
                      </a:r>
                      <a:endParaRPr kumimoji="1" lang="ja-JP" altLang="en-US" sz="1800" dirty="0">
                        <a:solidFill>
                          <a:srgbClr val="C00000"/>
                        </a:solidFill>
                        <a:latin typeface="Arial Black" panose="020B0A04020102020204" pitchFamily="34" charset="0"/>
                      </a:endParaRPr>
                    </a:p>
                  </a:txBody>
                  <a:tcPr anchor="ctr"/>
                </a:tc>
                <a:tc>
                  <a:txBody>
                    <a:bodyPr/>
                    <a:lstStyle/>
                    <a:p>
                      <a:endParaRPr kumimoji="1" lang="ja-JP" altLang="en-US" sz="1200" b="1" dirty="0">
                        <a:latin typeface="Arial Black" panose="020B0A04020102020204" pitchFamily="34" charset="0"/>
                        <a:ea typeface="Meiryo UI" panose="020B0604030504040204" pitchFamily="50" charset="-128"/>
                      </a:endParaRPr>
                    </a:p>
                  </a:txBody>
                  <a:tcPr anchor="ctr"/>
                </a:tc>
                <a:tc>
                  <a:txBody>
                    <a:bodyPr/>
                    <a:lstStyle/>
                    <a:p>
                      <a:r>
                        <a:rPr kumimoji="1" lang="ja-JP" altLang="en-US" sz="1200" dirty="0">
                          <a:latin typeface="Arial Black" panose="020B0A04020102020204" pitchFamily="34" charset="0"/>
                        </a:rPr>
                        <a:t>フランシセラ・ノビシダ菌（</a:t>
                      </a:r>
                      <a:r>
                        <a:rPr kumimoji="1" lang="en-US" altLang="ja-JP" sz="1200" dirty="0">
                          <a:latin typeface="Arial Black" panose="020B0A04020102020204" pitchFamily="34" charset="0"/>
                        </a:rPr>
                        <a:t>Francisella </a:t>
                      </a:r>
                      <a:r>
                        <a:rPr kumimoji="1" lang="en-US" altLang="ja-JP" sz="1200" dirty="0" err="1">
                          <a:latin typeface="Arial Black" panose="020B0A04020102020204" pitchFamily="34" charset="0"/>
                        </a:rPr>
                        <a:t>novicida</a:t>
                      </a:r>
                      <a:r>
                        <a:rPr kumimoji="1" lang="ja-JP" altLang="en-US" sz="1200" dirty="0">
                          <a:latin typeface="Arial Black" panose="020B0A04020102020204" pitchFamily="34" charset="0"/>
                        </a:rPr>
                        <a:t>）から単離された</a:t>
                      </a:r>
                      <a:r>
                        <a:rPr kumimoji="1" lang="en-US" altLang="ja-JP" sz="1200" dirty="0">
                          <a:latin typeface="Arial Black" panose="020B0A04020102020204" pitchFamily="34" charset="0"/>
                        </a:rPr>
                        <a:t>Cas9</a:t>
                      </a:r>
                      <a:r>
                        <a:rPr kumimoji="1" lang="ja-JP" altLang="en-US" sz="1200" dirty="0" err="1">
                          <a:latin typeface="Arial Black" panose="020B0A04020102020204" pitchFamily="34" charset="0"/>
                        </a:rPr>
                        <a:t>。</a:t>
                      </a:r>
                      <a:r>
                        <a:rPr kumimoji="1" lang="en-US" altLang="ja-JP" sz="1200" dirty="0">
                          <a:latin typeface="Arial Black" panose="020B0A04020102020204" pitchFamily="34" charset="0"/>
                        </a:rPr>
                        <a:t>PAM</a:t>
                      </a:r>
                      <a:r>
                        <a:rPr kumimoji="1" lang="ja-JP" altLang="en-US" sz="1200" dirty="0">
                          <a:latin typeface="Arial Black" panose="020B0A04020102020204" pitchFamily="34" charset="0"/>
                        </a:rPr>
                        <a:t>は </a:t>
                      </a:r>
                      <a:r>
                        <a:rPr kumimoji="1" lang="en-US" altLang="ja-JP" sz="1200" dirty="0">
                          <a:latin typeface="Arial Black" panose="020B0A04020102020204" pitchFamily="34" charset="0"/>
                        </a:rPr>
                        <a:t>NGG</a:t>
                      </a:r>
                      <a:r>
                        <a:rPr kumimoji="1" lang="ja-JP" altLang="en-US" sz="1200" dirty="0" err="1">
                          <a:latin typeface="Arial Black" panose="020B0A04020102020204" pitchFamily="34" charset="0"/>
                        </a:rPr>
                        <a:t>。</a:t>
                      </a:r>
                      <a:endParaRPr kumimoji="1" lang="ja-JP" altLang="en-US" sz="1200" b="1" dirty="0">
                        <a:latin typeface="Arial Black" panose="020B0A04020102020204" pitchFamily="34" charset="0"/>
                        <a:ea typeface="Meiryo UI" panose="020B0604030504040204" pitchFamily="50" charset="-128"/>
                      </a:endParaRPr>
                    </a:p>
                  </a:txBody>
                  <a:tcPr anchor="ctr"/>
                </a:tc>
                <a:extLst>
                  <a:ext uri="{0D108BD9-81ED-4DB2-BD59-A6C34878D82A}">
                    <a16:rowId xmlns:a16="http://schemas.microsoft.com/office/drawing/2014/main" val="166980924"/>
                  </a:ext>
                </a:extLst>
              </a:tr>
              <a:tr h="729863">
                <a:tc>
                  <a:txBody>
                    <a:bodyPr/>
                    <a:lstStyle/>
                    <a:p>
                      <a:pPr algn="ctr"/>
                      <a:r>
                        <a:rPr kumimoji="1" lang="en-US" altLang="ja-JP" sz="1800" dirty="0">
                          <a:solidFill>
                            <a:srgbClr val="C00000"/>
                          </a:solidFill>
                          <a:latin typeface="Arial Black" panose="020B0A04020102020204" pitchFamily="34" charset="0"/>
                        </a:rPr>
                        <a:t>CjCas9</a:t>
                      </a:r>
                      <a:endParaRPr kumimoji="1" lang="ja-JP" altLang="en-US" sz="1800" dirty="0">
                        <a:solidFill>
                          <a:srgbClr val="C00000"/>
                        </a:solidFill>
                        <a:latin typeface="Arial Black" panose="020B0A04020102020204" pitchFamily="34" charset="0"/>
                      </a:endParaRPr>
                    </a:p>
                  </a:txBody>
                  <a:tcPr anchor="ctr"/>
                </a:tc>
                <a:tc>
                  <a:txBody>
                    <a:bodyPr/>
                    <a:lstStyle/>
                    <a:p>
                      <a:endParaRPr lang="en-US" altLang="ja-JP" sz="1200" b="1" dirty="0">
                        <a:latin typeface="Arial Black" panose="020B0A04020102020204" pitchFamily="34" charset="0"/>
                        <a:ea typeface="Meiryo UI" panose="020B0604030504040204" pitchFamily="50" charset="-128"/>
                      </a:endParaRPr>
                    </a:p>
                  </a:txBody>
                  <a:tcPr anchor="ctr"/>
                </a:tc>
                <a:tc>
                  <a:txBody>
                    <a:bodyPr/>
                    <a:lstStyle/>
                    <a:p>
                      <a:r>
                        <a:rPr lang="ja-JP" altLang="en-US" sz="1200" dirty="0">
                          <a:latin typeface="Arial Black" panose="020B0A04020102020204" pitchFamily="34" charset="0"/>
                        </a:rPr>
                        <a:t>カンピロバクター・ジェジュニ菌（</a:t>
                      </a:r>
                      <a:r>
                        <a:rPr lang="en-US" altLang="ja-JP" sz="1200" dirty="0">
                          <a:latin typeface="Arial Black" panose="020B0A04020102020204" pitchFamily="34" charset="0"/>
                        </a:rPr>
                        <a:t>Campylobacter </a:t>
                      </a:r>
                      <a:r>
                        <a:rPr lang="en-US" altLang="ja-JP" sz="1200" dirty="0" err="1">
                          <a:latin typeface="Arial Black" panose="020B0A04020102020204" pitchFamily="34" charset="0"/>
                        </a:rPr>
                        <a:t>jejuni</a:t>
                      </a:r>
                      <a:r>
                        <a:rPr lang="ja-JP" altLang="en-US" sz="1200" dirty="0">
                          <a:latin typeface="Arial Black" panose="020B0A04020102020204" pitchFamily="34" charset="0"/>
                        </a:rPr>
                        <a:t>）から単離された</a:t>
                      </a:r>
                      <a:r>
                        <a:rPr lang="en-US" altLang="ja-JP" sz="1200" dirty="0">
                          <a:latin typeface="Arial Black" panose="020B0A04020102020204" pitchFamily="34" charset="0"/>
                        </a:rPr>
                        <a:t>Cas9</a:t>
                      </a:r>
                      <a:r>
                        <a:rPr lang="ja-JP" altLang="en-US" sz="1200" dirty="0" err="1">
                          <a:latin typeface="Arial Black" panose="020B0A04020102020204" pitchFamily="34" charset="0"/>
                        </a:rPr>
                        <a:t>。</a:t>
                      </a:r>
                      <a:endParaRPr lang="en-US" altLang="ja-JP" sz="1200" dirty="0">
                        <a:latin typeface="Arial Black" panose="020B0A04020102020204" pitchFamily="34" charset="0"/>
                      </a:endParaRPr>
                    </a:p>
                    <a:p>
                      <a:r>
                        <a:rPr lang="en-US" altLang="ja-JP" sz="1200" dirty="0">
                          <a:latin typeface="Arial Black" panose="020B0A04020102020204" pitchFamily="34" charset="0"/>
                        </a:rPr>
                        <a:t>PAM</a:t>
                      </a:r>
                      <a:r>
                        <a:rPr lang="ja-JP" altLang="en-US" sz="1200" dirty="0">
                          <a:latin typeface="Arial Black" panose="020B0A04020102020204" pitchFamily="34" charset="0"/>
                        </a:rPr>
                        <a:t>は </a:t>
                      </a:r>
                      <a:r>
                        <a:rPr lang="en-US" altLang="ja-JP" sz="1200" dirty="0">
                          <a:latin typeface="Arial Black" panose="020B0A04020102020204" pitchFamily="34" charset="0"/>
                        </a:rPr>
                        <a:t>NNNVRYM</a:t>
                      </a:r>
                      <a:r>
                        <a:rPr lang="ja-JP" altLang="en-US" sz="1200" dirty="0">
                          <a:latin typeface="Arial Black" panose="020B0A04020102020204" pitchFamily="34" charset="0"/>
                        </a:rPr>
                        <a:t>（</a:t>
                      </a:r>
                      <a:r>
                        <a:rPr lang="en-US" altLang="ja-JP" sz="1200" dirty="0">
                          <a:latin typeface="Arial Black" panose="020B0A04020102020204" pitchFamily="34" charset="0"/>
                        </a:rPr>
                        <a:t>V: A or C or G</a:t>
                      </a:r>
                      <a:r>
                        <a:rPr lang="ja-JP" altLang="en-US" sz="1200" dirty="0" err="1">
                          <a:latin typeface="Arial Black" panose="020B0A04020102020204" pitchFamily="34" charset="0"/>
                        </a:rPr>
                        <a:t>、</a:t>
                      </a:r>
                      <a:r>
                        <a:rPr lang="en-US" altLang="ja-JP" sz="1200" dirty="0">
                          <a:latin typeface="Arial Black" panose="020B0A04020102020204" pitchFamily="34" charset="0"/>
                        </a:rPr>
                        <a:t>R: A or G</a:t>
                      </a:r>
                      <a:r>
                        <a:rPr lang="ja-JP" altLang="en-US" sz="1200" dirty="0" err="1">
                          <a:latin typeface="Arial Black" panose="020B0A04020102020204" pitchFamily="34" charset="0"/>
                        </a:rPr>
                        <a:t>、</a:t>
                      </a:r>
                      <a:r>
                        <a:rPr lang="ja-JP" altLang="en-US" sz="1200" dirty="0">
                          <a:latin typeface="Arial Black" panose="020B0A04020102020204" pitchFamily="34" charset="0"/>
                        </a:rPr>
                        <a:t> </a:t>
                      </a:r>
                      <a:r>
                        <a:rPr lang="en-US" altLang="ja-JP" sz="1200" dirty="0">
                          <a:latin typeface="Arial Black" panose="020B0A04020102020204" pitchFamily="34" charset="0"/>
                        </a:rPr>
                        <a:t>Y: C or T</a:t>
                      </a:r>
                      <a:r>
                        <a:rPr lang="ja-JP" altLang="en-US" sz="1200" dirty="0" err="1">
                          <a:latin typeface="Arial Black" panose="020B0A04020102020204" pitchFamily="34" charset="0"/>
                        </a:rPr>
                        <a:t>、</a:t>
                      </a:r>
                      <a:r>
                        <a:rPr lang="en-US" altLang="ja-JP" sz="1200" dirty="0">
                          <a:latin typeface="Arial Black" panose="020B0A04020102020204" pitchFamily="34" charset="0"/>
                        </a:rPr>
                        <a:t>M: A or C</a:t>
                      </a:r>
                      <a:r>
                        <a:rPr lang="ja-JP" altLang="en-US" sz="1200" dirty="0">
                          <a:latin typeface="Arial Black" panose="020B0A04020102020204" pitchFamily="34" charset="0"/>
                        </a:rPr>
                        <a:t>）若しくは</a:t>
                      </a:r>
                      <a:r>
                        <a:rPr lang="en-US" altLang="ja-JP" sz="1200" dirty="0">
                          <a:latin typeface="Arial Black" panose="020B0A04020102020204" pitchFamily="34" charset="0"/>
                        </a:rPr>
                        <a:t>NNNNACAC</a:t>
                      </a:r>
                      <a:r>
                        <a:rPr lang="ja-JP" altLang="en-US" sz="1200" dirty="0" err="1">
                          <a:latin typeface="Arial Black" panose="020B0A04020102020204" pitchFamily="34" charset="0"/>
                        </a:rPr>
                        <a:t>。</a:t>
                      </a:r>
                      <a:endParaRPr lang="en-US" altLang="ja-JP" sz="1200" dirty="0">
                        <a:latin typeface="Arial Black" panose="020B0A04020102020204" pitchFamily="34" charset="0"/>
                      </a:endParaRPr>
                    </a:p>
                    <a:p>
                      <a:r>
                        <a:rPr lang="ja-JP" altLang="en-US" sz="1200" dirty="0">
                          <a:latin typeface="Arial Black" panose="020B0A04020102020204" pitchFamily="34" charset="0"/>
                        </a:rPr>
                        <a:t>最も小さい</a:t>
                      </a:r>
                      <a:r>
                        <a:rPr lang="en-US" altLang="ja-JP" sz="1200" dirty="0">
                          <a:latin typeface="Arial Black" panose="020B0A04020102020204" pitchFamily="34" charset="0"/>
                        </a:rPr>
                        <a:t>Cas9</a:t>
                      </a:r>
                      <a:r>
                        <a:rPr lang="ja-JP" altLang="en-US" sz="1200" dirty="0">
                          <a:latin typeface="Arial Black" panose="020B0A04020102020204" pitchFamily="34" charset="0"/>
                        </a:rPr>
                        <a:t>であることからミトコンドリア</a:t>
                      </a:r>
                      <a:r>
                        <a:rPr lang="en-US" altLang="ja-JP" sz="1200" dirty="0">
                          <a:latin typeface="Arial Black" panose="020B0A04020102020204" pitchFamily="34" charset="0"/>
                        </a:rPr>
                        <a:t>DNA</a:t>
                      </a:r>
                      <a:r>
                        <a:rPr lang="ja-JP" altLang="en-US" sz="1200" dirty="0">
                          <a:latin typeface="Arial Black" panose="020B0A04020102020204" pitchFamily="34" charset="0"/>
                        </a:rPr>
                        <a:t>編集に利用可能ではと言われている。</a:t>
                      </a:r>
                      <a:endParaRPr lang="en-US" altLang="ja-JP" sz="1200" b="1" dirty="0">
                        <a:latin typeface="Arial Black" panose="020B0A04020102020204" pitchFamily="34" charset="0"/>
                        <a:ea typeface="Meiryo UI" panose="020B0604030504040204" pitchFamily="50" charset="-128"/>
                      </a:endParaRPr>
                    </a:p>
                  </a:txBody>
                  <a:tcPr anchor="ctr"/>
                </a:tc>
                <a:extLst>
                  <a:ext uri="{0D108BD9-81ED-4DB2-BD59-A6C34878D82A}">
                    <a16:rowId xmlns:a16="http://schemas.microsoft.com/office/drawing/2014/main" val="3422051617"/>
                  </a:ext>
                </a:extLst>
              </a:tr>
              <a:tr h="289990">
                <a:tc>
                  <a:txBody>
                    <a:bodyPr/>
                    <a:lstStyle/>
                    <a:p>
                      <a:pPr algn="ctr"/>
                      <a:r>
                        <a:rPr kumimoji="1" lang="en-US" altLang="ja-JP" sz="1800" dirty="0">
                          <a:solidFill>
                            <a:srgbClr val="C00000"/>
                          </a:solidFill>
                          <a:latin typeface="Arial Black" panose="020B0A04020102020204" pitchFamily="34" charset="0"/>
                        </a:rPr>
                        <a:t>xCas9</a:t>
                      </a:r>
                      <a:endParaRPr kumimoji="1" lang="ja-JP" altLang="en-US" sz="1800" dirty="0">
                        <a:solidFill>
                          <a:srgbClr val="C00000"/>
                        </a:solidFill>
                        <a:latin typeface="Arial Black" panose="020B0A04020102020204" pitchFamily="34" charset="0"/>
                      </a:endParaRPr>
                    </a:p>
                  </a:txBody>
                  <a:tcPr anchor="ctr"/>
                </a:tc>
                <a:tc>
                  <a:txBody>
                    <a:bodyPr/>
                    <a:lstStyle/>
                    <a:p>
                      <a:endParaRPr kumimoji="1" lang="ja-JP" altLang="en-US" sz="1200" b="1" dirty="0">
                        <a:latin typeface="Arial Black" panose="020B0A04020102020204" pitchFamily="34" charset="0"/>
                        <a:ea typeface="Meiryo UI" panose="020B0604030504040204" pitchFamily="50" charset="-128"/>
                      </a:endParaRPr>
                    </a:p>
                  </a:txBody>
                  <a:tcPr anchor="ctr"/>
                </a:tc>
                <a:tc>
                  <a:txBody>
                    <a:bodyPr/>
                    <a:lstStyle/>
                    <a:p>
                      <a:r>
                        <a:rPr kumimoji="1" lang="en-US" altLang="ja-JP" sz="1200" dirty="0">
                          <a:latin typeface="Arial Black" panose="020B0A04020102020204" pitchFamily="34" charset="0"/>
                        </a:rPr>
                        <a:t>xCas9</a:t>
                      </a:r>
                      <a:r>
                        <a:rPr kumimoji="1" lang="ja-JP" altLang="en-US" sz="1200" dirty="0">
                          <a:latin typeface="Arial Black" panose="020B0A04020102020204" pitchFamily="34" charset="0"/>
                        </a:rPr>
                        <a:t>は、</a:t>
                      </a:r>
                      <a:r>
                        <a:rPr kumimoji="1" lang="en-US" altLang="ja-JP" sz="1200" dirty="0">
                          <a:latin typeface="Arial Black" panose="020B0A04020102020204" pitchFamily="34" charset="0"/>
                        </a:rPr>
                        <a:t>Phage-Associated continuous Evolution</a:t>
                      </a:r>
                      <a:r>
                        <a:rPr kumimoji="1" lang="ja-JP" altLang="en-US" sz="1200" dirty="0">
                          <a:latin typeface="Arial Black" panose="020B0A04020102020204" pitchFamily="34" charset="0"/>
                        </a:rPr>
                        <a:t>（</a:t>
                      </a:r>
                      <a:r>
                        <a:rPr kumimoji="1" lang="en-US" altLang="ja-JP" sz="1200" dirty="0">
                          <a:latin typeface="Arial Black" panose="020B0A04020102020204" pitchFamily="34" charset="0"/>
                        </a:rPr>
                        <a:t>PACE: </a:t>
                      </a:r>
                      <a:r>
                        <a:rPr kumimoji="1" lang="ja-JP" altLang="en-US" sz="1200" dirty="0">
                          <a:latin typeface="Arial Black" panose="020B0A04020102020204" pitchFamily="34" charset="0"/>
                        </a:rPr>
                        <a:t>ファージによる連続分子進化法）を</a:t>
                      </a:r>
                      <a:r>
                        <a:rPr kumimoji="1" lang="en-US" altLang="ja-JP" sz="1200" dirty="0">
                          <a:latin typeface="Arial Black" panose="020B0A04020102020204" pitchFamily="34" charset="0"/>
                        </a:rPr>
                        <a:t>SpCas9</a:t>
                      </a:r>
                      <a:r>
                        <a:rPr kumimoji="1" lang="ja-JP" altLang="en-US" sz="1200" dirty="0">
                          <a:latin typeface="Arial Black" panose="020B0A04020102020204" pitchFamily="34" charset="0"/>
                        </a:rPr>
                        <a:t>に適応し、</a:t>
                      </a:r>
                      <a:r>
                        <a:rPr kumimoji="1" lang="en-US" altLang="ja-JP" sz="1200" dirty="0">
                          <a:latin typeface="Arial Black" panose="020B0A04020102020204" pitchFamily="34" charset="0"/>
                        </a:rPr>
                        <a:t>NG</a:t>
                      </a:r>
                      <a:r>
                        <a:rPr kumimoji="1" lang="ja-JP" altLang="en-US" sz="1200" dirty="0" err="1">
                          <a:latin typeface="Arial Black" panose="020B0A04020102020204" pitchFamily="34" charset="0"/>
                        </a:rPr>
                        <a:t>、</a:t>
                      </a:r>
                      <a:r>
                        <a:rPr kumimoji="1" lang="en-US" altLang="ja-JP" sz="1200" dirty="0">
                          <a:latin typeface="Arial Black" panose="020B0A04020102020204" pitchFamily="34" charset="0"/>
                        </a:rPr>
                        <a:t>GAA</a:t>
                      </a:r>
                      <a:r>
                        <a:rPr kumimoji="1" lang="ja-JP" altLang="en-US" sz="1200" dirty="0" err="1">
                          <a:latin typeface="Arial Black" panose="020B0A04020102020204" pitchFamily="34" charset="0"/>
                        </a:rPr>
                        <a:t>、</a:t>
                      </a:r>
                      <a:r>
                        <a:rPr kumimoji="1" lang="en-US" altLang="ja-JP" sz="1200" dirty="0">
                          <a:latin typeface="Arial Black" panose="020B0A04020102020204" pitchFamily="34" charset="0"/>
                        </a:rPr>
                        <a:t>GAT</a:t>
                      </a:r>
                      <a:r>
                        <a:rPr kumimoji="1" lang="ja-JP" altLang="en-US" sz="1200" dirty="0">
                          <a:latin typeface="Arial Black" panose="020B0A04020102020204" pitchFamily="34" charset="0"/>
                        </a:rPr>
                        <a:t>を</a:t>
                      </a:r>
                      <a:r>
                        <a:rPr kumimoji="1" lang="en-US" altLang="ja-JP" sz="1200" dirty="0">
                          <a:latin typeface="Arial Black" panose="020B0A04020102020204" pitchFamily="34" charset="0"/>
                        </a:rPr>
                        <a:t>PAM</a:t>
                      </a:r>
                      <a:r>
                        <a:rPr kumimoji="1" lang="ja-JP" altLang="en-US" sz="1200" dirty="0">
                          <a:latin typeface="Arial Black" panose="020B0A04020102020204" pitchFamily="34" charset="0"/>
                        </a:rPr>
                        <a:t>として認識できる。</a:t>
                      </a:r>
                      <a:r>
                        <a:rPr kumimoji="1" lang="en-US" altLang="ja-JP" sz="1200" dirty="0">
                          <a:latin typeface="Arial Black" panose="020B0A04020102020204" pitchFamily="34" charset="0"/>
                        </a:rPr>
                        <a:t>xCas9 3.7</a:t>
                      </a:r>
                      <a:r>
                        <a:rPr kumimoji="1" lang="ja-JP" altLang="en-US" sz="1200" dirty="0">
                          <a:latin typeface="Arial Black" panose="020B0A04020102020204" pitchFamily="34" charset="0"/>
                        </a:rPr>
                        <a:t>は、</a:t>
                      </a:r>
                      <a:r>
                        <a:rPr kumimoji="1" lang="en-US" altLang="ja-JP" sz="1200" dirty="0">
                          <a:latin typeface="Arial Black" panose="020B0A04020102020204" pitchFamily="34" charset="0"/>
                        </a:rPr>
                        <a:t>SpCas9</a:t>
                      </a:r>
                      <a:r>
                        <a:rPr kumimoji="1" lang="ja-JP" altLang="en-US" sz="1200" dirty="0">
                          <a:latin typeface="Arial Black" panose="020B0A04020102020204" pitchFamily="34" charset="0"/>
                        </a:rPr>
                        <a:t>に対して</a:t>
                      </a:r>
                      <a:r>
                        <a:rPr kumimoji="1" lang="en-US" altLang="ja-JP" sz="1200" dirty="0">
                          <a:latin typeface="Arial Black" panose="020B0A04020102020204" pitchFamily="34" charset="0"/>
                        </a:rPr>
                        <a:t>7</a:t>
                      </a:r>
                      <a:r>
                        <a:rPr kumimoji="1" lang="ja-JP" altLang="en-US" sz="1200" dirty="0">
                          <a:latin typeface="Arial Black" panose="020B0A04020102020204" pitchFamily="34" charset="0"/>
                        </a:rPr>
                        <a:t>箇所の変異（</a:t>
                      </a:r>
                      <a:r>
                        <a:rPr kumimoji="1" lang="en-US" altLang="ja-JP" sz="1200" dirty="0">
                          <a:latin typeface="Arial Black" panose="020B0A04020102020204" pitchFamily="34" charset="0"/>
                        </a:rPr>
                        <a:t>A262T/R324L/S409I/E480K/E543D/M694I/E1219V</a:t>
                      </a:r>
                      <a:r>
                        <a:rPr kumimoji="1" lang="ja-JP" altLang="en-US" sz="1200" dirty="0">
                          <a:latin typeface="Arial Black" panose="020B0A04020102020204" pitchFamily="34" charset="0"/>
                        </a:rPr>
                        <a:t>）を持ち、ヒト培養細胞において標的配列に変異導入活性を持つだけでなく、</a:t>
                      </a:r>
                      <a:r>
                        <a:rPr kumimoji="1" lang="en-US" altLang="ja-JP" sz="1200" dirty="0">
                          <a:latin typeface="Arial Black" panose="020B0A04020102020204" pitchFamily="34" charset="0"/>
                        </a:rPr>
                        <a:t>xCas9</a:t>
                      </a:r>
                      <a:r>
                        <a:rPr kumimoji="1" lang="ja-JP" altLang="en-US" sz="1200" dirty="0">
                          <a:latin typeface="Arial Black" panose="020B0A04020102020204" pitchFamily="34" charset="0"/>
                        </a:rPr>
                        <a:t>と</a:t>
                      </a:r>
                      <a:r>
                        <a:rPr kumimoji="1" lang="en-US" altLang="ja-JP" sz="1200" dirty="0">
                          <a:latin typeface="Arial Black" panose="020B0A04020102020204" pitchFamily="34" charset="0"/>
                        </a:rPr>
                        <a:t>base editor architecture</a:t>
                      </a:r>
                      <a:r>
                        <a:rPr kumimoji="1" lang="ja-JP" altLang="en-US" sz="1200" dirty="0">
                          <a:latin typeface="Arial Black" panose="020B0A04020102020204" pitchFamily="34" charset="0"/>
                        </a:rPr>
                        <a:t>（</a:t>
                      </a:r>
                      <a:r>
                        <a:rPr kumimoji="1" lang="en-US" altLang="ja-JP" sz="1200" dirty="0">
                          <a:latin typeface="Arial Black" panose="020B0A04020102020204" pitchFamily="34" charset="0"/>
                        </a:rPr>
                        <a:t>BE3</a:t>
                      </a:r>
                      <a:r>
                        <a:rPr kumimoji="1" lang="ja-JP" altLang="en-US" sz="1200" dirty="0">
                          <a:latin typeface="Arial Black" panose="020B0A04020102020204" pitchFamily="34" charset="0"/>
                        </a:rPr>
                        <a:t>）を融合させることで標的配列にあるシトシンをチミンにあるいはアデニンからグアニンに塩基置換できる。</a:t>
                      </a:r>
                      <a:endParaRPr kumimoji="1" lang="ja-JP" altLang="en-US" sz="1200" b="1" dirty="0">
                        <a:latin typeface="Arial Black" panose="020B0A04020102020204" pitchFamily="34" charset="0"/>
                        <a:ea typeface="Meiryo UI" panose="020B0604030504040204" pitchFamily="50" charset="-128"/>
                      </a:endParaRPr>
                    </a:p>
                  </a:txBody>
                  <a:tcPr anchor="ctr"/>
                </a:tc>
                <a:extLst>
                  <a:ext uri="{0D108BD9-81ED-4DB2-BD59-A6C34878D82A}">
                    <a16:rowId xmlns:a16="http://schemas.microsoft.com/office/drawing/2014/main" val="3117599362"/>
                  </a:ext>
                </a:extLst>
              </a:tr>
            </a:tbl>
          </a:graphicData>
        </a:graphic>
      </p:graphicFrame>
    </p:spTree>
    <p:extLst>
      <p:ext uri="{BB962C8B-B14F-4D97-AF65-F5344CB8AC3E}">
        <p14:creationId xmlns:p14="http://schemas.microsoft.com/office/powerpoint/2010/main" val="10812885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p:cNvGraphicFramePr>
            <a:graphicFrameLocks noGrp="1"/>
          </p:cNvGraphicFramePr>
          <p:nvPr/>
        </p:nvGraphicFramePr>
        <p:xfrm>
          <a:off x="329006" y="1089533"/>
          <a:ext cx="11593827" cy="5333828"/>
        </p:xfrm>
        <a:graphic>
          <a:graphicData uri="http://schemas.openxmlformats.org/drawingml/2006/table">
            <a:tbl>
              <a:tblPr firstRow="1" bandRow="1">
                <a:tableStyleId>{2D5ABB26-0587-4C30-8999-92F81FD0307C}</a:tableStyleId>
              </a:tblPr>
              <a:tblGrid>
                <a:gridCol w="1229995">
                  <a:extLst>
                    <a:ext uri="{9D8B030D-6E8A-4147-A177-3AD203B41FA5}">
                      <a16:colId xmlns:a16="http://schemas.microsoft.com/office/drawing/2014/main" val="20000"/>
                    </a:ext>
                  </a:extLst>
                </a:gridCol>
                <a:gridCol w="2535555">
                  <a:extLst>
                    <a:ext uri="{9D8B030D-6E8A-4147-A177-3AD203B41FA5}">
                      <a16:colId xmlns:a16="http://schemas.microsoft.com/office/drawing/2014/main" val="20001"/>
                    </a:ext>
                  </a:extLst>
                </a:gridCol>
                <a:gridCol w="2783204">
                  <a:extLst>
                    <a:ext uri="{9D8B030D-6E8A-4147-A177-3AD203B41FA5}">
                      <a16:colId xmlns:a16="http://schemas.microsoft.com/office/drawing/2014/main" val="20002"/>
                    </a:ext>
                  </a:extLst>
                </a:gridCol>
                <a:gridCol w="3787139">
                  <a:extLst>
                    <a:ext uri="{9D8B030D-6E8A-4147-A177-3AD203B41FA5}">
                      <a16:colId xmlns:a16="http://schemas.microsoft.com/office/drawing/2014/main" val="20003"/>
                    </a:ext>
                  </a:extLst>
                </a:gridCol>
                <a:gridCol w="1257934">
                  <a:extLst>
                    <a:ext uri="{9D8B030D-6E8A-4147-A177-3AD203B41FA5}">
                      <a16:colId xmlns:a16="http://schemas.microsoft.com/office/drawing/2014/main" val="20004"/>
                    </a:ext>
                  </a:extLst>
                </a:gridCol>
              </a:tblGrid>
              <a:tr h="404621">
                <a:tc>
                  <a:txBody>
                    <a:bodyPr/>
                    <a:lstStyle/>
                    <a:p>
                      <a:pPr marL="285750">
                        <a:lnSpc>
                          <a:spcPct val="100000"/>
                        </a:lnSpc>
                        <a:spcBef>
                          <a:spcPts val="855"/>
                        </a:spcBef>
                      </a:pPr>
                      <a:r>
                        <a:rPr sz="1600" b="1" spc="-5" dirty="0">
                          <a:solidFill>
                            <a:schemeClr val="tx1"/>
                          </a:solidFill>
                          <a:latin typeface="BIZ UDP明朝 Medium" panose="02020500000000000000" pitchFamily="18" charset="-128"/>
                          <a:ea typeface="BIZ UDP明朝 Medium" panose="02020500000000000000" pitchFamily="18" charset="-128"/>
                          <a:cs typeface="Meiryo UI"/>
                        </a:rPr>
                        <a:t>承認時期</a:t>
                      </a:r>
                      <a:endParaRPr sz="1600" dirty="0">
                        <a:solidFill>
                          <a:schemeClr val="tx1"/>
                        </a:solidFill>
                        <a:latin typeface="BIZ UDP明朝 Medium" panose="02020500000000000000" pitchFamily="18" charset="-128"/>
                        <a:ea typeface="BIZ UDP明朝 Medium" panose="02020500000000000000" pitchFamily="18" charset="-128"/>
                        <a:cs typeface="Meiryo UI"/>
                      </a:endParaRPr>
                    </a:p>
                  </a:txBody>
                  <a:tcPr marL="0" marR="0" marT="108585" marB="0">
                    <a:lnL w="12700">
                      <a:solidFill>
                        <a:srgbClr val="000000"/>
                      </a:solidFill>
                      <a:prstDash val="solid"/>
                    </a:lnL>
                    <a:lnR w="12700">
                      <a:solidFill>
                        <a:srgbClr val="000000"/>
                      </a:solidFill>
                      <a:prstDash val="solid"/>
                    </a:lnR>
                    <a:lnT w="12700">
                      <a:solidFill>
                        <a:srgbClr val="000000"/>
                      </a:solidFill>
                      <a:prstDash val="solid"/>
                    </a:lnT>
                    <a:lnB w="9525">
                      <a:solidFill>
                        <a:srgbClr val="000000"/>
                      </a:solidFill>
                      <a:prstDash val="solid"/>
                    </a:lnB>
                    <a:solidFill>
                      <a:schemeClr val="bg2">
                        <a:lumMod val="90000"/>
                      </a:schemeClr>
                    </a:solidFill>
                  </a:tcPr>
                </a:tc>
                <a:tc>
                  <a:txBody>
                    <a:bodyPr/>
                    <a:lstStyle/>
                    <a:p>
                      <a:pPr algn="ctr">
                        <a:lnSpc>
                          <a:spcPct val="100000"/>
                        </a:lnSpc>
                        <a:spcBef>
                          <a:spcPts val="855"/>
                        </a:spcBef>
                      </a:pPr>
                      <a:r>
                        <a:rPr sz="1600" b="1" spc="-5" dirty="0">
                          <a:solidFill>
                            <a:schemeClr val="tx1"/>
                          </a:solidFill>
                          <a:latin typeface="BIZ UDP明朝 Medium" panose="02020500000000000000" pitchFamily="18" charset="-128"/>
                          <a:ea typeface="BIZ UDP明朝 Medium" panose="02020500000000000000" pitchFamily="18" charset="-128"/>
                          <a:cs typeface="Meiryo UI"/>
                        </a:rPr>
                        <a:t>製品名</a:t>
                      </a:r>
                      <a:endParaRPr sz="1600" dirty="0">
                        <a:solidFill>
                          <a:schemeClr val="tx1"/>
                        </a:solidFill>
                        <a:latin typeface="BIZ UDP明朝 Medium" panose="02020500000000000000" pitchFamily="18" charset="-128"/>
                        <a:ea typeface="BIZ UDP明朝 Medium" panose="02020500000000000000" pitchFamily="18" charset="-128"/>
                        <a:cs typeface="Meiryo UI"/>
                      </a:endParaRPr>
                    </a:p>
                  </a:txBody>
                  <a:tcPr marL="0" marR="0" marT="108585" marB="0">
                    <a:lnL w="12700">
                      <a:solidFill>
                        <a:srgbClr val="000000"/>
                      </a:solidFill>
                      <a:prstDash val="solid"/>
                    </a:lnL>
                    <a:lnR w="12700">
                      <a:solidFill>
                        <a:srgbClr val="000000"/>
                      </a:solidFill>
                      <a:prstDash val="solid"/>
                    </a:lnR>
                    <a:lnT w="12700">
                      <a:solidFill>
                        <a:srgbClr val="000000"/>
                      </a:solidFill>
                      <a:prstDash val="solid"/>
                    </a:lnT>
                    <a:lnB w="9525">
                      <a:solidFill>
                        <a:srgbClr val="000000"/>
                      </a:solidFill>
                      <a:prstDash val="solid"/>
                    </a:lnB>
                    <a:solidFill>
                      <a:schemeClr val="bg2">
                        <a:lumMod val="90000"/>
                      </a:schemeClr>
                    </a:solidFill>
                  </a:tcPr>
                </a:tc>
                <a:tc>
                  <a:txBody>
                    <a:bodyPr/>
                    <a:lstStyle/>
                    <a:p>
                      <a:pPr algn="ctr">
                        <a:lnSpc>
                          <a:spcPct val="100000"/>
                        </a:lnSpc>
                        <a:spcBef>
                          <a:spcPts val="855"/>
                        </a:spcBef>
                      </a:pPr>
                      <a:r>
                        <a:rPr sz="1600" b="1" spc="-5" dirty="0">
                          <a:solidFill>
                            <a:schemeClr val="tx1"/>
                          </a:solidFill>
                          <a:latin typeface="BIZ UDP明朝 Medium" panose="02020500000000000000" pitchFamily="18" charset="-128"/>
                          <a:ea typeface="BIZ UDP明朝 Medium" panose="02020500000000000000" pitchFamily="18" charset="-128"/>
                          <a:cs typeface="Meiryo UI"/>
                        </a:rPr>
                        <a:t>対象疾患</a:t>
                      </a:r>
                      <a:endParaRPr sz="1600" dirty="0">
                        <a:solidFill>
                          <a:schemeClr val="tx1"/>
                        </a:solidFill>
                        <a:latin typeface="BIZ UDP明朝 Medium" panose="02020500000000000000" pitchFamily="18" charset="-128"/>
                        <a:ea typeface="BIZ UDP明朝 Medium" panose="02020500000000000000" pitchFamily="18" charset="-128"/>
                        <a:cs typeface="Meiryo UI"/>
                      </a:endParaRPr>
                    </a:p>
                  </a:txBody>
                  <a:tcPr marL="0" marR="0" marT="108585" marB="0">
                    <a:lnL w="12700">
                      <a:solidFill>
                        <a:srgbClr val="000000"/>
                      </a:solidFill>
                      <a:prstDash val="solid"/>
                    </a:lnL>
                    <a:lnR w="12700">
                      <a:solidFill>
                        <a:srgbClr val="000000"/>
                      </a:solidFill>
                      <a:prstDash val="solid"/>
                    </a:lnR>
                    <a:lnT w="12700">
                      <a:solidFill>
                        <a:srgbClr val="000000"/>
                      </a:solidFill>
                      <a:prstDash val="solid"/>
                    </a:lnT>
                    <a:lnB w="9525">
                      <a:solidFill>
                        <a:srgbClr val="000000"/>
                      </a:solidFill>
                      <a:prstDash val="solid"/>
                    </a:lnB>
                    <a:solidFill>
                      <a:schemeClr val="bg2">
                        <a:lumMod val="90000"/>
                      </a:schemeClr>
                    </a:solidFill>
                  </a:tcPr>
                </a:tc>
                <a:tc>
                  <a:txBody>
                    <a:bodyPr/>
                    <a:lstStyle/>
                    <a:p>
                      <a:pPr algn="ctr">
                        <a:lnSpc>
                          <a:spcPct val="100000"/>
                        </a:lnSpc>
                        <a:spcBef>
                          <a:spcPts val="855"/>
                        </a:spcBef>
                      </a:pPr>
                      <a:r>
                        <a:rPr sz="1600" b="1" spc="-5" dirty="0">
                          <a:solidFill>
                            <a:schemeClr val="tx1"/>
                          </a:solidFill>
                          <a:latin typeface="BIZ UDP明朝 Medium" panose="02020500000000000000" pitchFamily="18" charset="-128"/>
                          <a:ea typeface="BIZ UDP明朝 Medium" panose="02020500000000000000" pitchFamily="18" charset="-128"/>
                          <a:cs typeface="Meiryo UI"/>
                        </a:rPr>
                        <a:t>開発会社</a:t>
                      </a:r>
                      <a:endParaRPr sz="1600" dirty="0">
                        <a:solidFill>
                          <a:schemeClr val="tx1"/>
                        </a:solidFill>
                        <a:latin typeface="BIZ UDP明朝 Medium" panose="02020500000000000000" pitchFamily="18" charset="-128"/>
                        <a:ea typeface="BIZ UDP明朝 Medium" panose="02020500000000000000" pitchFamily="18" charset="-128"/>
                        <a:cs typeface="Meiryo UI"/>
                      </a:endParaRPr>
                    </a:p>
                  </a:txBody>
                  <a:tcPr marL="0" marR="0" marT="108585" marB="0">
                    <a:lnL w="12700">
                      <a:solidFill>
                        <a:srgbClr val="000000"/>
                      </a:solidFill>
                      <a:prstDash val="solid"/>
                    </a:lnL>
                    <a:lnR w="12700">
                      <a:solidFill>
                        <a:srgbClr val="000000"/>
                      </a:solidFill>
                      <a:prstDash val="solid"/>
                    </a:lnR>
                    <a:lnT w="12700">
                      <a:solidFill>
                        <a:srgbClr val="000000"/>
                      </a:solidFill>
                      <a:prstDash val="solid"/>
                    </a:lnT>
                    <a:lnB w="9525">
                      <a:solidFill>
                        <a:srgbClr val="000000"/>
                      </a:solidFill>
                      <a:prstDash val="solid"/>
                    </a:lnB>
                    <a:solidFill>
                      <a:schemeClr val="bg2">
                        <a:lumMod val="90000"/>
                      </a:schemeClr>
                    </a:solidFill>
                  </a:tcPr>
                </a:tc>
                <a:tc>
                  <a:txBody>
                    <a:bodyPr/>
                    <a:lstStyle/>
                    <a:p>
                      <a:pPr marL="3175" algn="ctr">
                        <a:lnSpc>
                          <a:spcPct val="100000"/>
                        </a:lnSpc>
                        <a:spcBef>
                          <a:spcPts val="855"/>
                        </a:spcBef>
                      </a:pPr>
                      <a:r>
                        <a:rPr sz="1600" b="1" spc="-5" dirty="0">
                          <a:solidFill>
                            <a:schemeClr val="tx1"/>
                          </a:solidFill>
                          <a:latin typeface="BIZ UDP明朝 Medium" panose="02020500000000000000" pitchFamily="18" charset="-128"/>
                          <a:ea typeface="BIZ UDP明朝 Medium" panose="02020500000000000000" pitchFamily="18" charset="-128"/>
                          <a:cs typeface="Meiryo UI"/>
                        </a:rPr>
                        <a:t>承認地域</a:t>
                      </a:r>
                      <a:endParaRPr sz="1600" dirty="0">
                        <a:solidFill>
                          <a:schemeClr val="tx1"/>
                        </a:solidFill>
                        <a:latin typeface="BIZ UDP明朝 Medium" panose="02020500000000000000" pitchFamily="18" charset="-128"/>
                        <a:ea typeface="BIZ UDP明朝 Medium" panose="02020500000000000000" pitchFamily="18" charset="-128"/>
                        <a:cs typeface="Meiryo UI"/>
                      </a:endParaRPr>
                    </a:p>
                  </a:txBody>
                  <a:tcPr marL="0" marR="0" marT="108585" marB="0">
                    <a:lnL w="12700">
                      <a:solidFill>
                        <a:srgbClr val="000000"/>
                      </a:solidFill>
                      <a:prstDash val="solid"/>
                    </a:lnL>
                    <a:lnR w="12700">
                      <a:solidFill>
                        <a:srgbClr val="000000"/>
                      </a:solidFill>
                      <a:prstDash val="solid"/>
                    </a:lnR>
                    <a:lnT w="12700">
                      <a:solidFill>
                        <a:srgbClr val="000000"/>
                      </a:solidFill>
                      <a:prstDash val="solid"/>
                    </a:lnT>
                    <a:lnB w="9525">
                      <a:solidFill>
                        <a:srgbClr val="000000"/>
                      </a:solidFill>
                      <a:prstDash val="solid"/>
                    </a:lnB>
                    <a:solidFill>
                      <a:schemeClr val="bg2">
                        <a:lumMod val="90000"/>
                      </a:schemeClr>
                    </a:solidFill>
                  </a:tcPr>
                </a:tc>
                <a:extLst>
                  <a:ext uri="{0D108BD9-81ED-4DB2-BD59-A6C34878D82A}">
                    <a16:rowId xmlns:a16="http://schemas.microsoft.com/office/drawing/2014/main" val="10000"/>
                  </a:ext>
                </a:extLst>
              </a:tr>
              <a:tr h="384342">
                <a:tc>
                  <a:txBody>
                    <a:bodyPr/>
                    <a:lstStyle/>
                    <a:p>
                      <a:pPr>
                        <a:lnSpc>
                          <a:spcPct val="100000"/>
                        </a:lnSpc>
                        <a:spcBef>
                          <a:spcPts val="30"/>
                        </a:spcBef>
                      </a:pPr>
                      <a:endParaRPr sz="1600" b="0" dirty="0">
                        <a:solidFill>
                          <a:schemeClr val="tx1"/>
                        </a:solidFill>
                        <a:latin typeface="BIZ UDP明朝 Medium" panose="02020500000000000000" pitchFamily="18" charset="-128"/>
                        <a:ea typeface="BIZ UDP明朝 Medium" panose="02020500000000000000" pitchFamily="18" charset="-128"/>
                        <a:cs typeface="Times New Roman"/>
                      </a:endParaRPr>
                    </a:p>
                    <a:p>
                      <a:pPr marR="231775" algn="r">
                        <a:lnSpc>
                          <a:spcPct val="100000"/>
                        </a:lnSpc>
                      </a:pPr>
                      <a:r>
                        <a:rPr sz="1600" b="0" spc="-5" dirty="0">
                          <a:solidFill>
                            <a:schemeClr val="tx1"/>
                          </a:solidFill>
                          <a:latin typeface="BIZ UDP明朝 Medium" panose="02020500000000000000" pitchFamily="18" charset="-128"/>
                          <a:ea typeface="BIZ UDP明朝 Medium" panose="02020500000000000000" pitchFamily="18" charset="-128"/>
                          <a:cs typeface="Meiryo UI"/>
                        </a:rPr>
                        <a:t>2019</a:t>
                      </a:r>
                      <a:r>
                        <a:rPr sz="1600" b="0" dirty="0">
                          <a:solidFill>
                            <a:schemeClr val="tx1"/>
                          </a:solidFill>
                          <a:latin typeface="BIZ UDP明朝 Medium" panose="02020500000000000000" pitchFamily="18" charset="-128"/>
                          <a:ea typeface="BIZ UDP明朝 Medium" panose="02020500000000000000" pitchFamily="18" charset="-128"/>
                          <a:cs typeface="Meiryo UI"/>
                        </a:rPr>
                        <a:t>年</a:t>
                      </a:r>
                    </a:p>
                  </a:txBody>
                  <a:tcPr marL="0" marR="0" marT="3810" marB="0">
                    <a:lnL w="12700">
                      <a:solidFill>
                        <a:srgbClr val="000000"/>
                      </a:solidFill>
                      <a:prstDash val="solid"/>
                    </a:lnL>
                    <a:lnR w="12700">
                      <a:solidFill>
                        <a:srgbClr val="000000"/>
                      </a:solidFill>
                      <a:prstDash val="solid"/>
                    </a:lnR>
                    <a:lnT w="9525">
                      <a:solidFill>
                        <a:srgbClr val="000000"/>
                      </a:solidFill>
                      <a:prstDash val="solid"/>
                    </a:lnT>
                    <a:lnB w="6350">
                      <a:solidFill>
                        <a:srgbClr val="000000"/>
                      </a:solidFill>
                      <a:prstDash val="solid"/>
                    </a:lnB>
                  </a:tcPr>
                </a:tc>
                <a:tc>
                  <a:txBody>
                    <a:bodyPr/>
                    <a:lstStyle/>
                    <a:p>
                      <a:pPr algn="ctr">
                        <a:lnSpc>
                          <a:spcPct val="100000"/>
                        </a:lnSpc>
                        <a:spcBef>
                          <a:spcPts val="1710"/>
                        </a:spcBef>
                      </a:pPr>
                      <a:r>
                        <a:rPr sz="1600" b="0" spc="-5" dirty="0">
                          <a:solidFill>
                            <a:schemeClr val="tx1"/>
                          </a:solidFill>
                          <a:latin typeface="BIZ UDP明朝 Medium" panose="02020500000000000000" pitchFamily="18" charset="-128"/>
                          <a:ea typeface="BIZ UDP明朝 Medium" panose="02020500000000000000" pitchFamily="18" charset="-128"/>
                          <a:cs typeface="Meiryo UI"/>
                        </a:rPr>
                        <a:t>コラ</a:t>
                      </a:r>
                      <a:r>
                        <a:rPr sz="1600" b="0" spc="5" dirty="0">
                          <a:solidFill>
                            <a:schemeClr val="tx1"/>
                          </a:solidFill>
                          <a:latin typeface="BIZ UDP明朝 Medium" panose="02020500000000000000" pitchFamily="18" charset="-128"/>
                          <a:ea typeface="BIZ UDP明朝 Medium" panose="02020500000000000000" pitchFamily="18" charset="-128"/>
                          <a:cs typeface="Meiryo UI"/>
                        </a:rPr>
                        <a:t>テ</a:t>
                      </a:r>
                      <a:r>
                        <a:rPr sz="1600" b="0" spc="-5" dirty="0">
                          <a:solidFill>
                            <a:schemeClr val="tx1"/>
                          </a:solidFill>
                          <a:latin typeface="BIZ UDP明朝 Medium" panose="02020500000000000000" pitchFamily="18" charset="-128"/>
                          <a:ea typeface="BIZ UDP明朝 Medium" panose="02020500000000000000" pitchFamily="18" charset="-128"/>
                          <a:cs typeface="Meiryo UI"/>
                        </a:rPr>
                        <a:t>ジェン</a:t>
                      </a:r>
                      <a:endParaRPr sz="1600" b="0" dirty="0">
                        <a:solidFill>
                          <a:schemeClr val="tx1"/>
                        </a:solidFill>
                        <a:latin typeface="BIZ UDP明朝 Medium" panose="02020500000000000000" pitchFamily="18" charset="-128"/>
                        <a:ea typeface="BIZ UDP明朝 Medium" panose="02020500000000000000" pitchFamily="18" charset="-128"/>
                        <a:cs typeface="Meiryo UI"/>
                      </a:endParaRPr>
                    </a:p>
                  </a:txBody>
                  <a:tcPr marL="0" marR="0" marT="217170" marB="0">
                    <a:lnL w="12700">
                      <a:solidFill>
                        <a:srgbClr val="000000"/>
                      </a:solidFill>
                      <a:prstDash val="solid"/>
                    </a:lnL>
                    <a:lnR w="12700">
                      <a:solidFill>
                        <a:srgbClr val="000000"/>
                      </a:solidFill>
                      <a:prstDash val="solid"/>
                    </a:lnR>
                    <a:lnT w="9525">
                      <a:solidFill>
                        <a:srgbClr val="000000"/>
                      </a:solidFill>
                      <a:prstDash val="solid"/>
                    </a:lnT>
                    <a:lnB w="6350">
                      <a:solidFill>
                        <a:srgbClr val="000000"/>
                      </a:solidFill>
                      <a:prstDash val="solid"/>
                    </a:lnB>
                    <a:solidFill>
                      <a:srgbClr val="FFFFFF"/>
                    </a:solidFill>
                  </a:tcPr>
                </a:tc>
                <a:tc>
                  <a:txBody>
                    <a:bodyPr/>
                    <a:lstStyle/>
                    <a:p>
                      <a:pPr marL="501650">
                        <a:lnSpc>
                          <a:spcPct val="100000"/>
                        </a:lnSpc>
                        <a:spcBef>
                          <a:spcPts val="509"/>
                        </a:spcBef>
                      </a:pPr>
                      <a:r>
                        <a:rPr sz="1600" b="0" dirty="0">
                          <a:solidFill>
                            <a:schemeClr val="tx1"/>
                          </a:solidFill>
                          <a:latin typeface="BIZ UDP明朝 Medium" panose="02020500000000000000" pitchFamily="18" charset="-128"/>
                          <a:ea typeface="BIZ UDP明朝 Medium" panose="02020500000000000000" pitchFamily="18" charset="-128"/>
                          <a:cs typeface="Meiryo UI"/>
                        </a:rPr>
                        <a:t>慢性動脈閉塞症</a:t>
                      </a:r>
                    </a:p>
                    <a:p>
                      <a:pPr marL="501650">
                        <a:lnSpc>
                          <a:spcPct val="100000"/>
                        </a:lnSpc>
                      </a:pPr>
                      <a:r>
                        <a:rPr sz="1600" b="0" dirty="0">
                          <a:solidFill>
                            <a:schemeClr val="tx1"/>
                          </a:solidFill>
                          <a:latin typeface="BIZ UDP明朝 Medium" panose="02020500000000000000" pitchFamily="18" charset="-128"/>
                          <a:ea typeface="BIZ UDP明朝 Medium" panose="02020500000000000000" pitchFamily="18" charset="-128"/>
                          <a:cs typeface="Meiryo UI"/>
                        </a:rPr>
                        <a:t>（重症虚血肢）</a:t>
                      </a:r>
                    </a:p>
                  </a:txBody>
                  <a:tcPr marL="0" marR="0" marT="64769" marB="0">
                    <a:lnL w="12700">
                      <a:solidFill>
                        <a:srgbClr val="000000"/>
                      </a:solidFill>
                      <a:prstDash val="solid"/>
                    </a:lnL>
                    <a:lnR w="12700">
                      <a:solidFill>
                        <a:srgbClr val="000000"/>
                      </a:solidFill>
                      <a:prstDash val="solid"/>
                    </a:lnR>
                    <a:lnT w="9525">
                      <a:solidFill>
                        <a:srgbClr val="000000"/>
                      </a:solidFill>
                      <a:prstDash val="solid"/>
                    </a:lnT>
                    <a:lnB w="6350">
                      <a:solidFill>
                        <a:srgbClr val="000000"/>
                      </a:solidFill>
                      <a:prstDash val="solid"/>
                    </a:lnB>
                    <a:solidFill>
                      <a:srgbClr val="FFFFFF"/>
                    </a:solidFill>
                  </a:tcPr>
                </a:tc>
                <a:tc>
                  <a:txBody>
                    <a:bodyPr/>
                    <a:lstStyle/>
                    <a:p>
                      <a:pPr algn="ctr">
                        <a:lnSpc>
                          <a:spcPct val="100000"/>
                        </a:lnSpc>
                        <a:spcBef>
                          <a:spcPts val="1710"/>
                        </a:spcBef>
                      </a:pPr>
                      <a:r>
                        <a:rPr sz="1600" b="0" dirty="0">
                          <a:solidFill>
                            <a:schemeClr val="tx1"/>
                          </a:solidFill>
                          <a:latin typeface="BIZ UDP明朝 Medium" panose="02020500000000000000" pitchFamily="18" charset="-128"/>
                          <a:ea typeface="BIZ UDP明朝 Medium" panose="02020500000000000000" pitchFamily="18" charset="-128"/>
                          <a:cs typeface="Meiryo UI"/>
                        </a:rPr>
                        <a:t>アンジェス（日本）</a:t>
                      </a:r>
                    </a:p>
                  </a:txBody>
                  <a:tcPr marL="0" marR="0" marT="217170" marB="0">
                    <a:lnL w="12700">
                      <a:solidFill>
                        <a:srgbClr val="000000"/>
                      </a:solidFill>
                      <a:prstDash val="solid"/>
                    </a:lnL>
                    <a:lnR w="12700">
                      <a:solidFill>
                        <a:srgbClr val="000000"/>
                      </a:solidFill>
                      <a:prstDash val="solid"/>
                    </a:lnR>
                    <a:lnT w="9525">
                      <a:solidFill>
                        <a:srgbClr val="000000"/>
                      </a:solidFill>
                      <a:prstDash val="solid"/>
                    </a:lnT>
                    <a:lnB w="6350">
                      <a:solidFill>
                        <a:srgbClr val="000000"/>
                      </a:solidFill>
                      <a:prstDash val="solid"/>
                    </a:lnB>
                    <a:solidFill>
                      <a:srgbClr val="FFFFFF"/>
                    </a:solidFill>
                  </a:tcPr>
                </a:tc>
                <a:tc>
                  <a:txBody>
                    <a:bodyPr/>
                    <a:lstStyle/>
                    <a:p>
                      <a:pPr marL="3175" algn="ctr">
                        <a:lnSpc>
                          <a:spcPct val="100000"/>
                        </a:lnSpc>
                        <a:spcBef>
                          <a:spcPts val="1710"/>
                        </a:spcBef>
                      </a:pPr>
                      <a:r>
                        <a:rPr sz="1600" b="0" dirty="0">
                          <a:solidFill>
                            <a:schemeClr val="tx1"/>
                          </a:solidFill>
                          <a:latin typeface="BIZ UDP明朝 Medium" panose="02020500000000000000" pitchFamily="18" charset="-128"/>
                          <a:ea typeface="BIZ UDP明朝 Medium" panose="02020500000000000000" pitchFamily="18" charset="-128"/>
                          <a:cs typeface="Meiryo UI"/>
                        </a:rPr>
                        <a:t>日本</a:t>
                      </a:r>
                    </a:p>
                  </a:txBody>
                  <a:tcPr marL="0" marR="0" marT="217170" marB="0">
                    <a:lnL w="12700">
                      <a:solidFill>
                        <a:srgbClr val="000000"/>
                      </a:solidFill>
                      <a:prstDash val="solid"/>
                    </a:lnL>
                    <a:lnR w="12700">
                      <a:solidFill>
                        <a:srgbClr val="000000"/>
                      </a:solidFill>
                      <a:prstDash val="solid"/>
                    </a:lnR>
                    <a:lnT w="9525">
                      <a:solidFill>
                        <a:srgbClr val="000000"/>
                      </a:solidFill>
                      <a:prstDash val="solid"/>
                    </a:lnT>
                    <a:lnB w="6350">
                      <a:solidFill>
                        <a:srgbClr val="000000"/>
                      </a:solidFill>
                      <a:prstDash val="solid"/>
                    </a:lnB>
                    <a:solidFill>
                      <a:srgbClr val="FFFFFF"/>
                    </a:solidFill>
                  </a:tcPr>
                </a:tc>
                <a:extLst>
                  <a:ext uri="{0D108BD9-81ED-4DB2-BD59-A6C34878D82A}">
                    <a16:rowId xmlns:a16="http://schemas.microsoft.com/office/drawing/2014/main" val="10001"/>
                  </a:ext>
                </a:extLst>
              </a:tr>
              <a:tr h="547115">
                <a:tc>
                  <a:txBody>
                    <a:bodyPr/>
                    <a:lstStyle/>
                    <a:p>
                      <a:pPr marR="252095" algn="r">
                        <a:lnSpc>
                          <a:spcPct val="100000"/>
                        </a:lnSpc>
                        <a:spcBef>
                          <a:spcPts val="1230"/>
                        </a:spcBef>
                      </a:pPr>
                      <a:r>
                        <a:rPr sz="1600" dirty="0">
                          <a:solidFill>
                            <a:schemeClr val="tx1"/>
                          </a:solidFill>
                          <a:latin typeface="BIZ UDP明朝 Medium" panose="02020500000000000000" pitchFamily="18" charset="-128"/>
                          <a:ea typeface="BIZ UDP明朝 Medium" panose="02020500000000000000" pitchFamily="18" charset="-128"/>
                          <a:cs typeface="Meiryo UI"/>
                        </a:rPr>
                        <a:t>2019年</a:t>
                      </a:r>
                      <a:endParaRPr sz="1600">
                        <a:solidFill>
                          <a:schemeClr val="tx1"/>
                        </a:solidFill>
                        <a:latin typeface="BIZ UDP明朝 Medium" panose="02020500000000000000" pitchFamily="18" charset="-128"/>
                        <a:ea typeface="BIZ UDP明朝 Medium" panose="02020500000000000000" pitchFamily="18" charset="-128"/>
                        <a:cs typeface="Meiryo UI"/>
                      </a:endParaRPr>
                    </a:p>
                  </a:txBody>
                  <a:tcPr marL="0" marR="0" marT="156210" marB="0">
                    <a:lnL w="12700">
                      <a:solidFill>
                        <a:srgbClr val="000000"/>
                      </a:solidFill>
                      <a:prstDash val="solid"/>
                    </a:lnL>
                    <a:lnR w="1270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ct val="100000"/>
                        </a:lnSpc>
                        <a:spcBef>
                          <a:spcPts val="1250"/>
                        </a:spcBef>
                      </a:pPr>
                      <a:r>
                        <a:rPr sz="1600" spc="-10" dirty="0">
                          <a:solidFill>
                            <a:schemeClr val="tx1"/>
                          </a:solidFill>
                          <a:latin typeface="BIZ UDP明朝 Medium" panose="02020500000000000000" pitchFamily="18" charset="-128"/>
                          <a:ea typeface="BIZ UDP明朝 Medium" panose="02020500000000000000" pitchFamily="18" charset="-128"/>
                          <a:cs typeface="Meiryo UI"/>
                        </a:rPr>
                        <a:t>Zolgensma</a:t>
                      </a:r>
                      <a:r>
                        <a:rPr sz="1600" spc="-15" baseline="3968" dirty="0">
                          <a:solidFill>
                            <a:schemeClr val="tx1"/>
                          </a:solidFill>
                          <a:latin typeface="BIZ UDP明朝 Medium" panose="02020500000000000000" pitchFamily="18" charset="-128"/>
                          <a:ea typeface="BIZ UDP明朝 Medium" panose="02020500000000000000" pitchFamily="18" charset="-128"/>
                          <a:cs typeface="Meiryo UI"/>
                        </a:rPr>
                        <a:t>（</a:t>
                      </a:r>
                      <a:r>
                        <a:rPr sz="1600" baseline="3968" dirty="0">
                          <a:solidFill>
                            <a:schemeClr val="tx1"/>
                          </a:solidFill>
                          <a:latin typeface="BIZ UDP明朝 Medium" panose="02020500000000000000" pitchFamily="18" charset="-128"/>
                          <a:ea typeface="BIZ UDP明朝 Medium" panose="02020500000000000000" pitchFamily="18" charset="-128"/>
                          <a:cs typeface="Meiryo UI"/>
                        </a:rPr>
                        <a:t>ゾ</a:t>
                      </a:r>
                      <a:r>
                        <a:rPr sz="1600" spc="7" baseline="3968" dirty="0">
                          <a:solidFill>
                            <a:schemeClr val="tx1"/>
                          </a:solidFill>
                          <a:latin typeface="BIZ UDP明朝 Medium" panose="02020500000000000000" pitchFamily="18" charset="-128"/>
                          <a:ea typeface="BIZ UDP明朝 Medium" panose="02020500000000000000" pitchFamily="18" charset="-128"/>
                          <a:cs typeface="Meiryo UI"/>
                        </a:rPr>
                        <a:t>ルゲ</a:t>
                      </a:r>
                      <a:r>
                        <a:rPr sz="1600" spc="-7" baseline="3968" dirty="0">
                          <a:solidFill>
                            <a:schemeClr val="tx1"/>
                          </a:solidFill>
                          <a:latin typeface="BIZ UDP明朝 Medium" panose="02020500000000000000" pitchFamily="18" charset="-128"/>
                          <a:ea typeface="BIZ UDP明朝 Medium" panose="02020500000000000000" pitchFamily="18" charset="-128"/>
                          <a:cs typeface="Meiryo UI"/>
                        </a:rPr>
                        <a:t>ンスマ）</a:t>
                      </a:r>
                      <a:endParaRPr sz="1600" baseline="3968" dirty="0">
                        <a:solidFill>
                          <a:schemeClr val="tx1"/>
                        </a:solidFill>
                        <a:latin typeface="BIZ UDP明朝 Medium" panose="02020500000000000000" pitchFamily="18" charset="-128"/>
                        <a:ea typeface="BIZ UDP明朝 Medium" panose="02020500000000000000" pitchFamily="18" charset="-128"/>
                        <a:cs typeface="Meiryo UI"/>
                      </a:endParaRPr>
                    </a:p>
                  </a:txBody>
                  <a:tcPr marL="0" marR="0" marT="158750" marB="0">
                    <a:lnL w="12700">
                      <a:solidFill>
                        <a:srgbClr val="000000"/>
                      </a:solidFill>
                      <a:prstDash val="solid"/>
                    </a:lnL>
                    <a:lnR w="12700">
                      <a:solidFill>
                        <a:srgbClr val="000000"/>
                      </a:solidFill>
                      <a:prstDash val="solid"/>
                    </a:lnR>
                    <a:lnT w="6350">
                      <a:solidFill>
                        <a:srgbClr val="000000"/>
                      </a:solidFill>
                      <a:prstDash val="solid"/>
                    </a:lnT>
                    <a:lnB w="6350">
                      <a:solidFill>
                        <a:srgbClr val="000000"/>
                      </a:solidFill>
                      <a:prstDash val="solid"/>
                    </a:lnB>
                    <a:solidFill>
                      <a:srgbClr val="FFFFFF"/>
                    </a:solidFill>
                  </a:tcPr>
                </a:tc>
                <a:tc>
                  <a:txBody>
                    <a:bodyPr/>
                    <a:lstStyle/>
                    <a:p>
                      <a:pPr marL="682625">
                        <a:lnSpc>
                          <a:spcPct val="100000"/>
                        </a:lnSpc>
                        <a:spcBef>
                          <a:spcPts val="1250"/>
                        </a:spcBef>
                      </a:pPr>
                      <a:r>
                        <a:rPr sz="1600" spc="-5" dirty="0">
                          <a:solidFill>
                            <a:schemeClr val="tx1"/>
                          </a:solidFill>
                          <a:latin typeface="BIZ UDP明朝 Medium" panose="02020500000000000000" pitchFamily="18" charset="-128"/>
                          <a:ea typeface="BIZ UDP明朝 Medium" panose="02020500000000000000" pitchFamily="18" charset="-128"/>
                          <a:cs typeface="Meiryo UI"/>
                        </a:rPr>
                        <a:t>脊髄性筋萎縮症</a:t>
                      </a:r>
                      <a:endParaRPr sz="1600">
                        <a:solidFill>
                          <a:schemeClr val="tx1"/>
                        </a:solidFill>
                        <a:latin typeface="BIZ UDP明朝 Medium" panose="02020500000000000000" pitchFamily="18" charset="-128"/>
                        <a:ea typeface="BIZ UDP明朝 Medium" panose="02020500000000000000" pitchFamily="18" charset="-128"/>
                        <a:cs typeface="Meiryo UI"/>
                      </a:endParaRPr>
                    </a:p>
                  </a:txBody>
                  <a:tcPr marL="0" marR="0" marT="158750" marB="0">
                    <a:lnL w="12700">
                      <a:solidFill>
                        <a:srgbClr val="000000"/>
                      </a:solidFill>
                      <a:prstDash val="solid"/>
                    </a:lnL>
                    <a:lnR w="12700">
                      <a:solidFill>
                        <a:srgbClr val="000000"/>
                      </a:solidFill>
                      <a:prstDash val="solid"/>
                    </a:lnR>
                    <a:lnT w="6350">
                      <a:solidFill>
                        <a:srgbClr val="000000"/>
                      </a:solidFill>
                      <a:prstDash val="solid"/>
                    </a:lnT>
                    <a:lnB w="6350">
                      <a:solidFill>
                        <a:srgbClr val="000000"/>
                      </a:solidFill>
                      <a:prstDash val="solid"/>
                    </a:lnB>
                    <a:solidFill>
                      <a:srgbClr val="FFFFFF"/>
                    </a:solidFill>
                  </a:tcPr>
                </a:tc>
                <a:tc>
                  <a:txBody>
                    <a:bodyPr/>
                    <a:lstStyle/>
                    <a:p>
                      <a:pPr marL="1270" algn="ctr">
                        <a:lnSpc>
                          <a:spcPct val="100000"/>
                        </a:lnSpc>
                        <a:spcBef>
                          <a:spcPts val="1250"/>
                        </a:spcBef>
                      </a:pPr>
                      <a:r>
                        <a:rPr sz="1600" spc="-10" dirty="0">
                          <a:solidFill>
                            <a:schemeClr val="tx1"/>
                          </a:solidFill>
                          <a:latin typeface="BIZ UDP明朝 Medium" panose="02020500000000000000" pitchFamily="18" charset="-128"/>
                          <a:ea typeface="BIZ UDP明朝 Medium" panose="02020500000000000000" pitchFamily="18" charset="-128"/>
                          <a:cs typeface="Meiryo UI"/>
                        </a:rPr>
                        <a:t>ノ</a:t>
                      </a:r>
                      <a:r>
                        <a:rPr sz="1600" spc="-5" dirty="0">
                          <a:solidFill>
                            <a:schemeClr val="tx1"/>
                          </a:solidFill>
                          <a:latin typeface="BIZ UDP明朝 Medium" panose="02020500000000000000" pitchFamily="18" charset="-128"/>
                          <a:ea typeface="BIZ UDP明朝 Medium" panose="02020500000000000000" pitchFamily="18" charset="-128"/>
                          <a:cs typeface="Meiryo UI"/>
                        </a:rPr>
                        <a:t>バルティス（スイス）</a:t>
                      </a:r>
                      <a:endParaRPr sz="1600">
                        <a:solidFill>
                          <a:schemeClr val="tx1"/>
                        </a:solidFill>
                        <a:latin typeface="BIZ UDP明朝 Medium" panose="02020500000000000000" pitchFamily="18" charset="-128"/>
                        <a:ea typeface="BIZ UDP明朝 Medium" panose="02020500000000000000" pitchFamily="18" charset="-128"/>
                        <a:cs typeface="Meiryo UI"/>
                      </a:endParaRPr>
                    </a:p>
                  </a:txBody>
                  <a:tcPr marL="0" marR="0" marT="158750" marB="0">
                    <a:lnL w="12700">
                      <a:solidFill>
                        <a:srgbClr val="000000"/>
                      </a:solidFill>
                      <a:prstDash val="solid"/>
                    </a:lnL>
                    <a:lnR w="12700">
                      <a:solidFill>
                        <a:srgbClr val="000000"/>
                      </a:solidFill>
                      <a:prstDash val="solid"/>
                    </a:lnR>
                    <a:lnT w="6350">
                      <a:solidFill>
                        <a:srgbClr val="000000"/>
                      </a:solidFill>
                      <a:prstDash val="solid"/>
                    </a:lnT>
                    <a:lnB w="6350">
                      <a:solidFill>
                        <a:srgbClr val="000000"/>
                      </a:solidFill>
                      <a:prstDash val="solid"/>
                    </a:lnB>
                    <a:solidFill>
                      <a:srgbClr val="FFFFFF"/>
                    </a:solidFill>
                  </a:tcPr>
                </a:tc>
                <a:tc>
                  <a:txBody>
                    <a:bodyPr/>
                    <a:lstStyle/>
                    <a:p>
                      <a:pPr marL="3175" algn="ctr">
                        <a:lnSpc>
                          <a:spcPct val="100000"/>
                        </a:lnSpc>
                        <a:spcBef>
                          <a:spcPts val="1250"/>
                        </a:spcBef>
                      </a:pPr>
                      <a:r>
                        <a:rPr sz="1600" spc="-5" dirty="0">
                          <a:solidFill>
                            <a:schemeClr val="tx1"/>
                          </a:solidFill>
                          <a:latin typeface="BIZ UDP明朝 Medium" panose="02020500000000000000" pitchFamily="18" charset="-128"/>
                          <a:ea typeface="BIZ UDP明朝 Medium" panose="02020500000000000000" pitchFamily="18" charset="-128"/>
                          <a:cs typeface="Meiryo UI"/>
                        </a:rPr>
                        <a:t>米国</a:t>
                      </a:r>
                      <a:endParaRPr sz="1600">
                        <a:solidFill>
                          <a:schemeClr val="tx1"/>
                        </a:solidFill>
                        <a:latin typeface="BIZ UDP明朝 Medium" panose="02020500000000000000" pitchFamily="18" charset="-128"/>
                        <a:ea typeface="BIZ UDP明朝 Medium" panose="02020500000000000000" pitchFamily="18" charset="-128"/>
                        <a:cs typeface="Meiryo UI"/>
                      </a:endParaRPr>
                    </a:p>
                  </a:txBody>
                  <a:tcPr marL="0" marR="0" marT="158750" marB="0">
                    <a:lnL w="12700">
                      <a:solidFill>
                        <a:srgbClr val="000000"/>
                      </a:solidFill>
                      <a:prstDash val="solid"/>
                    </a:lnL>
                    <a:lnR w="12700">
                      <a:solidFill>
                        <a:srgbClr val="000000"/>
                      </a:solidFill>
                      <a:prstDash val="solid"/>
                    </a:lnR>
                    <a:lnT w="6350">
                      <a:solidFill>
                        <a:srgbClr val="000000"/>
                      </a:solidFill>
                      <a:prstDash val="solid"/>
                    </a:lnT>
                    <a:lnB w="6350">
                      <a:solidFill>
                        <a:srgbClr val="000000"/>
                      </a:solidFill>
                      <a:prstDash val="solid"/>
                    </a:lnB>
                    <a:solidFill>
                      <a:srgbClr val="FFFFFF"/>
                    </a:solidFill>
                  </a:tcPr>
                </a:tc>
                <a:extLst>
                  <a:ext uri="{0D108BD9-81ED-4DB2-BD59-A6C34878D82A}">
                    <a16:rowId xmlns:a16="http://schemas.microsoft.com/office/drawing/2014/main" val="10002"/>
                  </a:ext>
                </a:extLst>
              </a:tr>
              <a:tr h="546988">
                <a:tc rowSpan="3">
                  <a:txBody>
                    <a:bodyPr/>
                    <a:lstStyle/>
                    <a:p>
                      <a:pPr marL="260350">
                        <a:lnSpc>
                          <a:spcPct val="100000"/>
                        </a:lnSpc>
                        <a:spcBef>
                          <a:spcPts val="5"/>
                        </a:spcBef>
                      </a:pPr>
                      <a:r>
                        <a:rPr sz="1600" spc="-5" dirty="0">
                          <a:solidFill>
                            <a:schemeClr val="tx1"/>
                          </a:solidFill>
                          <a:latin typeface="BIZ UDP明朝 Medium" panose="02020500000000000000" pitchFamily="18" charset="-128"/>
                          <a:ea typeface="BIZ UDP明朝 Medium" panose="02020500000000000000" pitchFamily="18" charset="-128"/>
                          <a:cs typeface="Meiryo UI"/>
                        </a:rPr>
                        <a:t>2017年</a:t>
                      </a:r>
                      <a:endParaRPr sz="1600" dirty="0">
                        <a:solidFill>
                          <a:schemeClr val="tx1"/>
                        </a:solidFill>
                        <a:latin typeface="BIZ UDP明朝 Medium" panose="02020500000000000000" pitchFamily="18" charset="-128"/>
                        <a:ea typeface="BIZ UDP明朝 Medium" panose="02020500000000000000" pitchFamily="18" charset="-128"/>
                        <a:cs typeface="Meiryo UI"/>
                      </a:endParaRPr>
                    </a:p>
                  </a:txBody>
                  <a:tcPr marL="0" marR="0" marT="0" marB="0" anchor="ctr">
                    <a:lnL w="12700">
                      <a:solidFill>
                        <a:srgbClr val="000000"/>
                      </a:solidFill>
                      <a:prstDash val="solid"/>
                    </a:lnL>
                    <a:lnR w="12700">
                      <a:solidFill>
                        <a:srgbClr val="000000"/>
                      </a:solidFill>
                      <a:prstDash val="solid"/>
                    </a:lnR>
                    <a:lnT w="6350">
                      <a:solidFill>
                        <a:srgbClr val="000000"/>
                      </a:solidFill>
                      <a:prstDash val="solid"/>
                    </a:lnT>
                    <a:lnB w="12700">
                      <a:solidFill>
                        <a:srgbClr val="000000"/>
                      </a:solidFill>
                      <a:prstDash val="solid"/>
                    </a:lnB>
                  </a:tcPr>
                </a:tc>
                <a:tc>
                  <a:txBody>
                    <a:bodyPr/>
                    <a:lstStyle/>
                    <a:p>
                      <a:pPr algn="ctr">
                        <a:lnSpc>
                          <a:spcPct val="100000"/>
                        </a:lnSpc>
                        <a:spcBef>
                          <a:spcPts val="1250"/>
                        </a:spcBef>
                      </a:pPr>
                      <a:r>
                        <a:rPr sz="1600" spc="-10" dirty="0">
                          <a:solidFill>
                            <a:schemeClr val="tx1"/>
                          </a:solidFill>
                          <a:latin typeface="BIZ UDP明朝 Medium" panose="02020500000000000000" pitchFamily="18" charset="-128"/>
                          <a:ea typeface="BIZ UDP明朝 Medium" panose="02020500000000000000" pitchFamily="18" charset="-128"/>
                          <a:cs typeface="Meiryo UI"/>
                        </a:rPr>
                        <a:t>Kymriah</a:t>
                      </a:r>
                      <a:r>
                        <a:rPr sz="1600" spc="-15" baseline="3968" dirty="0">
                          <a:solidFill>
                            <a:schemeClr val="tx1"/>
                          </a:solidFill>
                          <a:latin typeface="BIZ UDP明朝 Medium" panose="02020500000000000000" pitchFamily="18" charset="-128"/>
                          <a:ea typeface="BIZ UDP明朝 Medium" panose="02020500000000000000" pitchFamily="18" charset="-128"/>
                          <a:cs typeface="Meiryo UI"/>
                        </a:rPr>
                        <a:t>（</a:t>
                      </a:r>
                      <a:r>
                        <a:rPr sz="1600" spc="7" baseline="3968" dirty="0">
                          <a:solidFill>
                            <a:schemeClr val="tx1"/>
                          </a:solidFill>
                          <a:latin typeface="BIZ UDP明朝 Medium" panose="02020500000000000000" pitchFamily="18" charset="-128"/>
                          <a:ea typeface="BIZ UDP明朝 Medium" panose="02020500000000000000" pitchFamily="18" charset="-128"/>
                          <a:cs typeface="Meiryo UI"/>
                        </a:rPr>
                        <a:t>キム</a:t>
                      </a:r>
                      <a:r>
                        <a:rPr sz="1600" baseline="3968" dirty="0">
                          <a:solidFill>
                            <a:schemeClr val="tx1"/>
                          </a:solidFill>
                          <a:latin typeface="BIZ UDP明朝 Medium" panose="02020500000000000000" pitchFamily="18" charset="-128"/>
                          <a:ea typeface="BIZ UDP明朝 Medium" panose="02020500000000000000" pitchFamily="18" charset="-128"/>
                          <a:cs typeface="Meiryo UI"/>
                        </a:rPr>
                        <a:t>リア）</a:t>
                      </a:r>
                      <a:endParaRPr sz="1600" baseline="3968">
                        <a:solidFill>
                          <a:schemeClr val="tx1"/>
                        </a:solidFill>
                        <a:latin typeface="BIZ UDP明朝 Medium" panose="02020500000000000000" pitchFamily="18" charset="-128"/>
                        <a:ea typeface="BIZ UDP明朝 Medium" panose="02020500000000000000" pitchFamily="18" charset="-128"/>
                        <a:cs typeface="Meiryo UI"/>
                      </a:endParaRPr>
                    </a:p>
                  </a:txBody>
                  <a:tcPr marL="0" marR="0" marT="158750" marB="0">
                    <a:lnL w="12700">
                      <a:solidFill>
                        <a:srgbClr val="000000"/>
                      </a:solidFill>
                      <a:prstDash val="solid"/>
                    </a:lnL>
                    <a:lnR w="12700">
                      <a:solidFill>
                        <a:srgbClr val="000000"/>
                      </a:solidFill>
                      <a:prstDash val="solid"/>
                    </a:lnR>
                    <a:lnT w="6350">
                      <a:solidFill>
                        <a:srgbClr val="000000"/>
                      </a:solidFill>
                      <a:prstDash val="solid"/>
                    </a:lnT>
                    <a:lnB w="12700">
                      <a:solidFill>
                        <a:srgbClr val="000000"/>
                      </a:solidFill>
                      <a:prstDash val="solid"/>
                    </a:lnB>
                    <a:solidFill>
                      <a:srgbClr val="FFFFFF"/>
                    </a:solidFill>
                  </a:tcPr>
                </a:tc>
                <a:tc>
                  <a:txBody>
                    <a:bodyPr/>
                    <a:lstStyle/>
                    <a:p>
                      <a:pPr marR="351155" algn="r">
                        <a:lnSpc>
                          <a:spcPct val="100000"/>
                        </a:lnSpc>
                        <a:spcBef>
                          <a:spcPts val="1250"/>
                        </a:spcBef>
                      </a:pPr>
                      <a:r>
                        <a:rPr sz="1600" dirty="0">
                          <a:solidFill>
                            <a:schemeClr val="tx1"/>
                          </a:solidFill>
                          <a:latin typeface="BIZ UDP明朝 Medium" panose="02020500000000000000" pitchFamily="18" charset="-128"/>
                          <a:ea typeface="BIZ UDP明朝 Medium" panose="02020500000000000000" pitchFamily="18" charset="-128"/>
                          <a:cs typeface="Meiryo UI"/>
                        </a:rPr>
                        <a:t>急</a:t>
                      </a:r>
                      <a:r>
                        <a:rPr sz="1600" spc="-5" dirty="0">
                          <a:solidFill>
                            <a:schemeClr val="tx1"/>
                          </a:solidFill>
                          <a:latin typeface="BIZ UDP明朝 Medium" panose="02020500000000000000" pitchFamily="18" charset="-128"/>
                          <a:ea typeface="BIZ UDP明朝 Medium" panose="02020500000000000000" pitchFamily="18" charset="-128"/>
                          <a:cs typeface="Meiryo UI"/>
                        </a:rPr>
                        <a:t>性</a:t>
                      </a:r>
                      <a:r>
                        <a:rPr sz="1600" dirty="0">
                          <a:solidFill>
                            <a:schemeClr val="tx1"/>
                          </a:solidFill>
                          <a:latin typeface="BIZ UDP明朝 Medium" panose="02020500000000000000" pitchFamily="18" charset="-128"/>
                          <a:ea typeface="BIZ UDP明朝 Medium" panose="02020500000000000000" pitchFamily="18" charset="-128"/>
                          <a:cs typeface="Meiryo UI"/>
                        </a:rPr>
                        <a:t>リ</a:t>
                      </a:r>
                      <a:r>
                        <a:rPr sz="1600" spc="-5" dirty="0">
                          <a:solidFill>
                            <a:schemeClr val="tx1"/>
                          </a:solidFill>
                          <a:latin typeface="BIZ UDP明朝 Medium" panose="02020500000000000000" pitchFamily="18" charset="-128"/>
                          <a:ea typeface="BIZ UDP明朝 Medium" panose="02020500000000000000" pitchFamily="18" charset="-128"/>
                          <a:cs typeface="Meiryo UI"/>
                        </a:rPr>
                        <a:t>ン</a:t>
                      </a:r>
                      <a:r>
                        <a:rPr sz="1600" dirty="0">
                          <a:solidFill>
                            <a:schemeClr val="tx1"/>
                          </a:solidFill>
                          <a:latin typeface="BIZ UDP明朝 Medium" panose="02020500000000000000" pitchFamily="18" charset="-128"/>
                          <a:ea typeface="BIZ UDP明朝 Medium" panose="02020500000000000000" pitchFamily="18" charset="-128"/>
                          <a:cs typeface="Meiryo UI"/>
                        </a:rPr>
                        <a:t>パ芽球</a:t>
                      </a:r>
                      <a:r>
                        <a:rPr sz="1600" spc="-10" dirty="0">
                          <a:solidFill>
                            <a:schemeClr val="tx1"/>
                          </a:solidFill>
                          <a:latin typeface="BIZ UDP明朝 Medium" panose="02020500000000000000" pitchFamily="18" charset="-128"/>
                          <a:ea typeface="BIZ UDP明朝 Medium" panose="02020500000000000000" pitchFamily="18" charset="-128"/>
                          <a:cs typeface="Meiryo UI"/>
                        </a:rPr>
                        <a:t>性</a:t>
                      </a:r>
                      <a:r>
                        <a:rPr sz="1600" dirty="0">
                          <a:solidFill>
                            <a:schemeClr val="tx1"/>
                          </a:solidFill>
                          <a:latin typeface="BIZ UDP明朝 Medium" panose="02020500000000000000" pitchFamily="18" charset="-128"/>
                          <a:ea typeface="BIZ UDP明朝 Medium" panose="02020500000000000000" pitchFamily="18" charset="-128"/>
                          <a:cs typeface="Meiryo UI"/>
                        </a:rPr>
                        <a:t>白</a:t>
                      </a:r>
                      <a:r>
                        <a:rPr sz="1600" spc="-5" dirty="0">
                          <a:solidFill>
                            <a:schemeClr val="tx1"/>
                          </a:solidFill>
                          <a:latin typeface="BIZ UDP明朝 Medium" panose="02020500000000000000" pitchFamily="18" charset="-128"/>
                          <a:ea typeface="BIZ UDP明朝 Medium" panose="02020500000000000000" pitchFamily="18" charset="-128"/>
                          <a:cs typeface="Meiryo UI"/>
                        </a:rPr>
                        <a:t>血</a:t>
                      </a:r>
                      <a:r>
                        <a:rPr sz="1600" dirty="0">
                          <a:solidFill>
                            <a:schemeClr val="tx1"/>
                          </a:solidFill>
                          <a:latin typeface="BIZ UDP明朝 Medium" panose="02020500000000000000" pitchFamily="18" charset="-128"/>
                          <a:ea typeface="BIZ UDP明朝 Medium" panose="02020500000000000000" pitchFamily="18" charset="-128"/>
                          <a:cs typeface="Meiryo UI"/>
                        </a:rPr>
                        <a:t>病</a:t>
                      </a:r>
                      <a:endParaRPr sz="1600">
                        <a:solidFill>
                          <a:schemeClr val="tx1"/>
                        </a:solidFill>
                        <a:latin typeface="BIZ UDP明朝 Medium" panose="02020500000000000000" pitchFamily="18" charset="-128"/>
                        <a:ea typeface="BIZ UDP明朝 Medium" panose="02020500000000000000" pitchFamily="18" charset="-128"/>
                        <a:cs typeface="Meiryo UI"/>
                      </a:endParaRPr>
                    </a:p>
                  </a:txBody>
                  <a:tcPr marL="0" marR="0" marT="158750" marB="0">
                    <a:lnL w="12700">
                      <a:solidFill>
                        <a:srgbClr val="000000"/>
                      </a:solidFill>
                      <a:prstDash val="solid"/>
                    </a:lnL>
                    <a:lnR w="12700">
                      <a:solidFill>
                        <a:srgbClr val="000000"/>
                      </a:solidFill>
                      <a:prstDash val="solid"/>
                    </a:lnR>
                    <a:lnT w="6350">
                      <a:solidFill>
                        <a:srgbClr val="000000"/>
                      </a:solidFill>
                      <a:prstDash val="solid"/>
                    </a:lnT>
                    <a:lnB w="12700">
                      <a:solidFill>
                        <a:srgbClr val="000000"/>
                      </a:solidFill>
                      <a:prstDash val="solid"/>
                    </a:lnB>
                    <a:solidFill>
                      <a:srgbClr val="FFFFFF"/>
                    </a:solidFill>
                  </a:tcPr>
                </a:tc>
                <a:tc>
                  <a:txBody>
                    <a:bodyPr/>
                    <a:lstStyle/>
                    <a:p>
                      <a:pPr marL="1905" algn="ctr">
                        <a:lnSpc>
                          <a:spcPct val="100000"/>
                        </a:lnSpc>
                        <a:spcBef>
                          <a:spcPts val="1250"/>
                        </a:spcBef>
                      </a:pPr>
                      <a:r>
                        <a:rPr sz="1600" spc="-10" dirty="0">
                          <a:solidFill>
                            <a:schemeClr val="tx1"/>
                          </a:solidFill>
                          <a:latin typeface="BIZ UDP明朝 Medium" panose="02020500000000000000" pitchFamily="18" charset="-128"/>
                          <a:ea typeface="BIZ UDP明朝 Medium" panose="02020500000000000000" pitchFamily="18" charset="-128"/>
                          <a:cs typeface="Meiryo UI"/>
                        </a:rPr>
                        <a:t>ノバ</a:t>
                      </a:r>
                      <a:r>
                        <a:rPr sz="1600" spc="-5" dirty="0">
                          <a:solidFill>
                            <a:schemeClr val="tx1"/>
                          </a:solidFill>
                          <a:latin typeface="BIZ UDP明朝 Medium" panose="02020500000000000000" pitchFamily="18" charset="-128"/>
                          <a:ea typeface="BIZ UDP明朝 Medium" panose="02020500000000000000" pitchFamily="18" charset="-128"/>
                          <a:cs typeface="Meiryo UI"/>
                        </a:rPr>
                        <a:t>ルテ</a:t>
                      </a:r>
                      <a:r>
                        <a:rPr sz="1600" spc="-10" dirty="0">
                          <a:solidFill>
                            <a:schemeClr val="tx1"/>
                          </a:solidFill>
                          <a:latin typeface="BIZ UDP明朝 Medium" panose="02020500000000000000" pitchFamily="18" charset="-128"/>
                          <a:ea typeface="BIZ UDP明朝 Medium" panose="02020500000000000000" pitchFamily="18" charset="-128"/>
                          <a:cs typeface="Meiryo UI"/>
                        </a:rPr>
                        <a:t>ィ</a:t>
                      </a:r>
                      <a:r>
                        <a:rPr sz="1600" spc="-5" dirty="0">
                          <a:solidFill>
                            <a:schemeClr val="tx1"/>
                          </a:solidFill>
                          <a:latin typeface="BIZ UDP明朝 Medium" panose="02020500000000000000" pitchFamily="18" charset="-128"/>
                          <a:ea typeface="BIZ UDP明朝 Medium" panose="02020500000000000000" pitchFamily="18" charset="-128"/>
                          <a:cs typeface="Meiryo UI"/>
                        </a:rPr>
                        <a:t>ス（ス</a:t>
                      </a:r>
                      <a:r>
                        <a:rPr sz="1600" spc="-15" dirty="0">
                          <a:solidFill>
                            <a:schemeClr val="tx1"/>
                          </a:solidFill>
                          <a:latin typeface="BIZ UDP明朝 Medium" panose="02020500000000000000" pitchFamily="18" charset="-128"/>
                          <a:ea typeface="BIZ UDP明朝 Medium" panose="02020500000000000000" pitchFamily="18" charset="-128"/>
                          <a:cs typeface="Meiryo UI"/>
                        </a:rPr>
                        <a:t>イ</a:t>
                      </a:r>
                      <a:r>
                        <a:rPr sz="1600" spc="-5" dirty="0">
                          <a:solidFill>
                            <a:schemeClr val="tx1"/>
                          </a:solidFill>
                          <a:latin typeface="BIZ UDP明朝 Medium" panose="02020500000000000000" pitchFamily="18" charset="-128"/>
                          <a:ea typeface="BIZ UDP明朝 Medium" panose="02020500000000000000" pitchFamily="18" charset="-128"/>
                          <a:cs typeface="Meiryo UI"/>
                        </a:rPr>
                        <a:t>ス）</a:t>
                      </a:r>
                      <a:endParaRPr sz="1600">
                        <a:solidFill>
                          <a:schemeClr val="tx1"/>
                        </a:solidFill>
                        <a:latin typeface="BIZ UDP明朝 Medium" panose="02020500000000000000" pitchFamily="18" charset="-128"/>
                        <a:ea typeface="BIZ UDP明朝 Medium" panose="02020500000000000000" pitchFamily="18" charset="-128"/>
                        <a:cs typeface="Meiryo UI"/>
                      </a:endParaRPr>
                    </a:p>
                  </a:txBody>
                  <a:tcPr marL="0" marR="0" marT="158750" marB="0">
                    <a:lnL w="12700">
                      <a:solidFill>
                        <a:srgbClr val="000000"/>
                      </a:solidFill>
                      <a:prstDash val="solid"/>
                    </a:lnL>
                    <a:lnR w="12700">
                      <a:solidFill>
                        <a:srgbClr val="000000"/>
                      </a:solidFill>
                      <a:prstDash val="solid"/>
                    </a:lnR>
                    <a:lnT w="6350">
                      <a:solidFill>
                        <a:srgbClr val="000000"/>
                      </a:solidFill>
                      <a:prstDash val="solid"/>
                    </a:lnT>
                    <a:lnB w="12700">
                      <a:solidFill>
                        <a:srgbClr val="000000"/>
                      </a:solidFill>
                      <a:prstDash val="solid"/>
                    </a:lnB>
                    <a:solidFill>
                      <a:srgbClr val="FFFFFF"/>
                    </a:solidFill>
                  </a:tcPr>
                </a:tc>
                <a:tc>
                  <a:txBody>
                    <a:bodyPr/>
                    <a:lstStyle/>
                    <a:p>
                      <a:pPr marL="3175" algn="ctr">
                        <a:lnSpc>
                          <a:spcPct val="100000"/>
                        </a:lnSpc>
                        <a:spcBef>
                          <a:spcPts val="1250"/>
                        </a:spcBef>
                      </a:pPr>
                      <a:r>
                        <a:rPr sz="1600" spc="-10" dirty="0">
                          <a:solidFill>
                            <a:schemeClr val="tx1"/>
                          </a:solidFill>
                          <a:latin typeface="BIZ UDP明朝 Medium" panose="02020500000000000000" pitchFamily="18" charset="-128"/>
                          <a:ea typeface="BIZ UDP明朝 Medium" panose="02020500000000000000" pitchFamily="18" charset="-128"/>
                          <a:cs typeface="Meiryo UI"/>
                        </a:rPr>
                        <a:t>米国</a:t>
                      </a:r>
                      <a:endParaRPr sz="1600">
                        <a:solidFill>
                          <a:schemeClr val="tx1"/>
                        </a:solidFill>
                        <a:latin typeface="BIZ UDP明朝 Medium" panose="02020500000000000000" pitchFamily="18" charset="-128"/>
                        <a:ea typeface="BIZ UDP明朝 Medium" panose="02020500000000000000" pitchFamily="18" charset="-128"/>
                        <a:cs typeface="Meiryo UI"/>
                      </a:endParaRPr>
                    </a:p>
                  </a:txBody>
                  <a:tcPr marL="0" marR="0" marT="158750" marB="0">
                    <a:lnL w="12700">
                      <a:solidFill>
                        <a:srgbClr val="000000"/>
                      </a:solidFill>
                      <a:prstDash val="solid"/>
                    </a:lnL>
                    <a:lnR w="12700">
                      <a:solidFill>
                        <a:srgbClr val="000000"/>
                      </a:solidFill>
                      <a:prstDash val="solid"/>
                    </a:lnR>
                    <a:lnT w="6350">
                      <a:solidFill>
                        <a:srgbClr val="000000"/>
                      </a:solidFill>
                      <a:prstDash val="solid"/>
                    </a:lnT>
                    <a:lnB w="12700">
                      <a:solidFill>
                        <a:srgbClr val="000000"/>
                      </a:solidFill>
                      <a:prstDash val="solid"/>
                    </a:lnB>
                    <a:solidFill>
                      <a:srgbClr val="FFFFFF"/>
                    </a:solidFill>
                  </a:tcPr>
                </a:tc>
                <a:extLst>
                  <a:ext uri="{0D108BD9-81ED-4DB2-BD59-A6C34878D82A}">
                    <a16:rowId xmlns:a16="http://schemas.microsoft.com/office/drawing/2014/main" val="10003"/>
                  </a:ext>
                </a:extLst>
              </a:tr>
              <a:tr h="547116">
                <a:tc vMerge="1">
                  <a:txBody>
                    <a:bodyPr/>
                    <a:lstStyle/>
                    <a:p>
                      <a:endParaRPr/>
                    </a:p>
                  </a:txBody>
                  <a:tcPr marL="0" marR="0" marT="0" marB="0">
                    <a:lnL w="12700">
                      <a:solidFill>
                        <a:srgbClr val="000000"/>
                      </a:solidFill>
                      <a:prstDash val="solid"/>
                    </a:lnL>
                    <a:lnR w="12700">
                      <a:solidFill>
                        <a:srgbClr val="000000"/>
                      </a:solidFill>
                      <a:prstDash val="solid"/>
                    </a:lnR>
                    <a:lnT w="6350">
                      <a:solidFill>
                        <a:srgbClr val="000000"/>
                      </a:solidFill>
                      <a:prstDash val="solid"/>
                    </a:lnT>
                    <a:lnB w="12700">
                      <a:solidFill>
                        <a:srgbClr val="000000"/>
                      </a:solidFill>
                      <a:prstDash val="solid"/>
                    </a:lnB>
                  </a:tcPr>
                </a:tc>
                <a:tc>
                  <a:txBody>
                    <a:bodyPr/>
                    <a:lstStyle/>
                    <a:p>
                      <a:pPr algn="ctr">
                        <a:lnSpc>
                          <a:spcPct val="100000"/>
                        </a:lnSpc>
                        <a:spcBef>
                          <a:spcPts val="1250"/>
                        </a:spcBef>
                      </a:pPr>
                      <a:r>
                        <a:rPr sz="1600" spc="-15" dirty="0">
                          <a:solidFill>
                            <a:schemeClr val="tx1"/>
                          </a:solidFill>
                          <a:latin typeface="BIZ UDP明朝 Medium" panose="02020500000000000000" pitchFamily="18" charset="-128"/>
                          <a:ea typeface="BIZ UDP明朝 Medium" panose="02020500000000000000" pitchFamily="18" charset="-128"/>
                          <a:cs typeface="Meiryo UI"/>
                        </a:rPr>
                        <a:t>Yescarta</a:t>
                      </a:r>
                      <a:r>
                        <a:rPr sz="1600" spc="-22" baseline="3968" dirty="0">
                          <a:solidFill>
                            <a:schemeClr val="tx1"/>
                          </a:solidFill>
                          <a:latin typeface="BIZ UDP明朝 Medium" panose="02020500000000000000" pitchFamily="18" charset="-128"/>
                          <a:ea typeface="BIZ UDP明朝 Medium" panose="02020500000000000000" pitchFamily="18" charset="-128"/>
                          <a:cs typeface="Meiryo UI"/>
                        </a:rPr>
                        <a:t>（</a:t>
                      </a:r>
                      <a:r>
                        <a:rPr sz="1600" baseline="3968" dirty="0">
                          <a:solidFill>
                            <a:schemeClr val="tx1"/>
                          </a:solidFill>
                          <a:latin typeface="BIZ UDP明朝 Medium" panose="02020500000000000000" pitchFamily="18" charset="-128"/>
                          <a:ea typeface="BIZ UDP明朝 Medium" panose="02020500000000000000" pitchFamily="18" charset="-128"/>
                          <a:cs typeface="Meiryo UI"/>
                        </a:rPr>
                        <a:t>イエスカ</a:t>
                      </a:r>
                      <a:r>
                        <a:rPr sz="1600" spc="7" baseline="3968" dirty="0">
                          <a:solidFill>
                            <a:schemeClr val="tx1"/>
                          </a:solidFill>
                          <a:latin typeface="BIZ UDP明朝 Medium" panose="02020500000000000000" pitchFamily="18" charset="-128"/>
                          <a:ea typeface="BIZ UDP明朝 Medium" panose="02020500000000000000" pitchFamily="18" charset="-128"/>
                          <a:cs typeface="Meiryo UI"/>
                        </a:rPr>
                        <a:t>ル</a:t>
                      </a:r>
                      <a:r>
                        <a:rPr sz="1600" spc="-7" baseline="3968" dirty="0">
                          <a:solidFill>
                            <a:schemeClr val="tx1"/>
                          </a:solidFill>
                          <a:latin typeface="BIZ UDP明朝 Medium" panose="02020500000000000000" pitchFamily="18" charset="-128"/>
                          <a:ea typeface="BIZ UDP明朝 Medium" panose="02020500000000000000" pitchFamily="18" charset="-128"/>
                          <a:cs typeface="Meiryo UI"/>
                        </a:rPr>
                        <a:t>タ）</a:t>
                      </a:r>
                      <a:endParaRPr sz="1600" baseline="3968" dirty="0">
                        <a:solidFill>
                          <a:schemeClr val="tx1"/>
                        </a:solidFill>
                        <a:latin typeface="BIZ UDP明朝 Medium" panose="02020500000000000000" pitchFamily="18" charset="-128"/>
                        <a:ea typeface="BIZ UDP明朝 Medium" panose="02020500000000000000" pitchFamily="18" charset="-128"/>
                        <a:cs typeface="Meiryo UI"/>
                      </a:endParaRPr>
                    </a:p>
                  </a:txBody>
                  <a:tcPr marL="0" marR="0" marT="15875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FFFFF"/>
                    </a:solidFill>
                  </a:tcPr>
                </a:tc>
                <a:tc>
                  <a:txBody>
                    <a:bodyPr/>
                    <a:lstStyle/>
                    <a:p>
                      <a:pPr marR="385445" algn="r">
                        <a:lnSpc>
                          <a:spcPct val="100000"/>
                        </a:lnSpc>
                        <a:spcBef>
                          <a:spcPts val="1250"/>
                        </a:spcBef>
                      </a:pPr>
                      <a:r>
                        <a:rPr sz="1600" dirty="0">
                          <a:solidFill>
                            <a:schemeClr val="tx1"/>
                          </a:solidFill>
                          <a:latin typeface="BIZ UDP明朝 Medium" panose="02020500000000000000" pitchFamily="18" charset="-128"/>
                          <a:ea typeface="BIZ UDP明朝 Medium" panose="02020500000000000000" pitchFamily="18" charset="-128"/>
                          <a:cs typeface="Meiryo UI"/>
                        </a:rPr>
                        <a:t>大細胞型</a:t>
                      </a:r>
                      <a:r>
                        <a:rPr sz="1600" spc="-10" dirty="0">
                          <a:solidFill>
                            <a:schemeClr val="tx1"/>
                          </a:solidFill>
                          <a:latin typeface="BIZ UDP明朝 Medium" panose="02020500000000000000" pitchFamily="18" charset="-128"/>
                          <a:ea typeface="BIZ UDP明朝 Medium" panose="02020500000000000000" pitchFamily="18" charset="-128"/>
                          <a:cs typeface="Meiryo UI"/>
                        </a:rPr>
                        <a:t>B</a:t>
                      </a:r>
                      <a:r>
                        <a:rPr sz="1600" dirty="0">
                          <a:solidFill>
                            <a:schemeClr val="tx1"/>
                          </a:solidFill>
                          <a:latin typeface="BIZ UDP明朝 Medium" panose="02020500000000000000" pitchFamily="18" charset="-128"/>
                          <a:ea typeface="BIZ UDP明朝 Medium" panose="02020500000000000000" pitchFamily="18" charset="-128"/>
                          <a:cs typeface="Meiryo UI"/>
                        </a:rPr>
                        <a:t>細胞リンパ腫</a:t>
                      </a:r>
                      <a:endParaRPr sz="1600">
                        <a:solidFill>
                          <a:schemeClr val="tx1"/>
                        </a:solidFill>
                        <a:latin typeface="BIZ UDP明朝 Medium" panose="02020500000000000000" pitchFamily="18" charset="-128"/>
                        <a:ea typeface="BIZ UDP明朝 Medium" panose="02020500000000000000" pitchFamily="18" charset="-128"/>
                        <a:cs typeface="Meiryo UI"/>
                      </a:endParaRPr>
                    </a:p>
                  </a:txBody>
                  <a:tcPr marL="0" marR="0" marT="15875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FFFFF"/>
                    </a:solidFill>
                  </a:tcPr>
                </a:tc>
                <a:tc>
                  <a:txBody>
                    <a:bodyPr/>
                    <a:lstStyle/>
                    <a:p>
                      <a:pPr algn="ctr">
                        <a:lnSpc>
                          <a:spcPct val="100000"/>
                        </a:lnSpc>
                        <a:spcBef>
                          <a:spcPts val="1250"/>
                        </a:spcBef>
                      </a:pPr>
                      <a:r>
                        <a:rPr sz="1600" spc="-15" dirty="0">
                          <a:solidFill>
                            <a:schemeClr val="tx1"/>
                          </a:solidFill>
                          <a:latin typeface="BIZ UDP明朝 Medium" panose="02020500000000000000" pitchFamily="18" charset="-128"/>
                          <a:ea typeface="BIZ UDP明朝 Medium" panose="02020500000000000000" pitchFamily="18" charset="-128"/>
                          <a:cs typeface="Meiryo UI"/>
                        </a:rPr>
                        <a:t>カイト</a:t>
                      </a:r>
                      <a:r>
                        <a:rPr sz="1600" spc="-10" dirty="0">
                          <a:solidFill>
                            <a:schemeClr val="tx1"/>
                          </a:solidFill>
                          <a:latin typeface="BIZ UDP明朝 Medium" panose="02020500000000000000" pitchFamily="18" charset="-128"/>
                          <a:ea typeface="BIZ UDP明朝 Medium" panose="02020500000000000000" pitchFamily="18" charset="-128"/>
                          <a:cs typeface="Meiryo UI"/>
                        </a:rPr>
                        <a:t>・ファー</a:t>
                      </a:r>
                      <a:r>
                        <a:rPr sz="1600" spc="-5" dirty="0">
                          <a:solidFill>
                            <a:schemeClr val="tx1"/>
                          </a:solidFill>
                          <a:latin typeface="BIZ UDP明朝 Medium" panose="02020500000000000000" pitchFamily="18" charset="-128"/>
                          <a:ea typeface="BIZ UDP明朝 Medium" panose="02020500000000000000" pitchFamily="18" charset="-128"/>
                          <a:cs typeface="Meiryo UI"/>
                        </a:rPr>
                        <a:t>マ（米</a:t>
                      </a:r>
                      <a:r>
                        <a:rPr sz="1600" dirty="0">
                          <a:solidFill>
                            <a:schemeClr val="tx1"/>
                          </a:solidFill>
                          <a:latin typeface="BIZ UDP明朝 Medium" panose="02020500000000000000" pitchFamily="18" charset="-128"/>
                          <a:ea typeface="BIZ UDP明朝 Medium" panose="02020500000000000000" pitchFamily="18" charset="-128"/>
                          <a:cs typeface="Meiryo UI"/>
                        </a:rPr>
                        <a:t>国</a:t>
                      </a:r>
                      <a:r>
                        <a:rPr sz="1600" spc="-5" dirty="0">
                          <a:solidFill>
                            <a:schemeClr val="tx1"/>
                          </a:solidFill>
                          <a:latin typeface="BIZ UDP明朝 Medium" panose="02020500000000000000" pitchFamily="18" charset="-128"/>
                          <a:ea typeface="BIZ UDP明朝 Medium" panose="02020500000000000000" pitchFamily="18" charset="-128"/>
                          <a:cs typeface="Meiryo UI"/>
                        </a:rPr>
                        <a:t>）</a:t>
                      </a:r>
                      <a:endParaRPr sz="1600">
                        <a:solidFill>
                          <a:schemeClr val="tx1"/>
                        </a:solidFill>
                        <a:latin typeface="BIZ UDP明朝 Medium" panose="02020500000000000000" pitchFamily="18" charset="-128"/>
                        <a:ea typeface="BIZ UDP明朝 Medium" panose="02020500000000000000" pitchFamily="18" charset="-128"/>
                        <a:cs typeface="Meiryo UI"/>
                      </a:endParaRPr>
                    </a:p>
                  </a:txBody>
                  <a:tcPr marL="0" marR="0" marT="15875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FFFFF"/>
                    </a:solidFill>
                  </a:tcPr>
                </a:tc>
                <a:tc>
                  <a:txBody>
                    <a:bodyPr/>
                    <a:lstStyle/>
                    <a:p>
                      <a:pPr marL="3175" algn="ctr">
                        <a:lnSpc>
                          <a:spcPct val="100000"/>
                        </a:lnSpc>
                        <a:spcBef>
                          <a:spcPts val="1250"/>
                        </a:spcBef>
                      </a:pPr>
                      <a:r>
                        <a:rPr sz="1600" spc="-5" dirty="0">
                          <a:solidFill>
                            <a:schemeClr val="tx1"/>
                          </a:solidFill>
                          <a:latin typeface="BIZ UDP明朝 Medium" panose="02020500000000000000" pitchFamily="18" charset="-128"/>
                          <a:ea typeface="BIZ UDP明朝 Medium" panose="02020500000000000000" pitchFamily="18" charset="-128"/>
                          <a:cs typeface="Meiryo UI"/>
                        </a:rPr>
                        <a:t>米国</a:t>
                      </a:r>
                      <a:endParaRPr sz="1600">
                        <a:solidFill>
                          <a:schemeClr val="tx1"/>
                        </a:solidFill>
                        <a:latin typeface="BIZ UDP明朝 Medium" panose="02020500000000000000" pitchFamily="18" charset="-128"/>
                        <a:ea typeface="BIZ UDP明朝 Medium" panose="02020500000000000000" pitchFamily="18" charset="-128"/>
                        <a:cs typeface="Meiryo UI"/>
                      </a:endParaRPr>
                    </a:p>
                  </a:txBody>
                  <a:tcPr marL="0" marR="0" marT="15875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FFFFF"/>
                    </a:solidFill>
                  </a:tcPr>
                </a:tc>
                <a:extLst>
                  <a:ext uri="{0D108BD9-81ED-4DB2-BD59-A6C34878D82A}">
                    <a16:rowId xmlns:a16="http://schemas.microsoft.com/office/drawing/2014/main" val="10004"/>
                  </a:ext>
                </a:extLst>
              </a:tr>
              <a:tr h="547115">
                <a:tc vMerge="1">
                  <a:txBody>
                    <a:bodyPr/>
                    <a:lstStyle/>
                    <a:p>
                      <a:endParaRPr/>
                    </a:p>
                  </a:txBody>
                  <a:tcPr marL="0" marR="0" marT="0" marB="0">
                    <a:lnL w="12700">
                      <a:solidFill>
                        <a:srgbClr val="000000"/>
                      </a:solidFill>
                      <a:prstDash val="solid"/>
                    </a:lnL>
                    <a:lnR w="12700">
                      <a:solidFill>
                        <a:srgbClr val="000000"/>
                      </a:solidFill>
                      <a:prstDash val="solid"/>
                    </a:lnR>
                    <a:lnT w="6350">
                      <a:solidFill>
                        <a:srgbClr val="000000"/>
                      </a:solidFill>
                      <a:prstDash val="solid"/>
                    </a:lnT>
                    <a:lnB w="12700">
                      <a:solidFill>
                        <a:srgbClr val="000000"/>
                      </a:solidFill>
                      <a:prstDash val="solid"/>
                    </a:lnB>
                  </a:tcPr>
                </a:tc>
                <a:tc>
                  <a:txBody>
                    <a:bodyPr/>
                    <a:lstStyle/>
                    <a:p>
                      <a:pPr algn="ctr">
                        <a:lnSpc>
                          <a:spcPct val="100000"/>
                        </a:lnSpc>
                        <a:spcBef>
                          <a:spcPts val="1250"/>
                        </a:spcBef>
                      </a:pPr>
                      <a:r>
                        <a:rPr sz="1600" spc="-5" dirty="0">
                          <a:solidFill>
                            <a:schemeClr val="tx1"/>
                          </a:solidFill>
                          <a:latin typeface="BIZ UDP明朝 Medium" panose="02020500000000000000" pitchFamily="18" charset="-128"/>
                          <a:ea typeface="BIZ UDP明朝 Medium" panose="02020500000000000000" pitchFamily="18" charset="-128"/>
                          <a:cs typeface="Meiryo UI"/>
                        </a:rPr>
                        <a:t>Luxturna</a:t>
                      </a:r>
                      <a:r>
                        <a:rPr sz="1600" spc="-7" baseline="3968" dirty="0">
                          <a:solidFill>
                            <a:schemeClr val="tx1"/>
                          </a:solidFill>
                          <a:latin typeface="BIZ UDP明朝 Medium" panose="02020500000000000000" pitchFamily="18" charset="-128"/>
                          <a:ea typeface="BIZ UDP明朝 Medium" panose="02020500000000000000" pitchFamily="18" charset="-128"/>
                          <a:cs typeface="Meiryo UI"/>
                        </a:rPr>
                        <a:t>（</a:t>
                      </a:r>
                      <a:r>
                        <a:rPr sz="1600" baseline="3968" dirty="0">
                          <a:solidFill>
                            <a:schemeClr val="tx1"/>
                          </a:solidFill>
                          <a:latin typeface="BIZ UDP明朝 Medium" panose="02020500000000000000" pitchFamily="18" charset="-128"/>
                          <a:ea typeface="BIZ UDP明朝 Medium" panose="02020500000000000000" pitchFamily="18" charset="-128"/>
                          <a:cs typeface="Meiryo UI"/>
                        </a:rPr>
                        <a:t>ラク</a:t>
                      </a:r>
                      <a:r>
                        <a:rPr sz="1600" spc="7" baseline="3968" dirty="0">
                          <a:solidFill>
                            <a:schemeClr val="tx1"/>
                          </a:solidFill>
                          <a:latin typeface="BIZ UDP明朝 Medium" panose="02020500000000000000" pitchFamily="18" charset="-128"/>
                          <a:ea typeface="BIZ UDP明朝 Medium" panose="02020500000000000000" pitchFamily="18" charset="-128"/>
                          <a:cs typeface="Meiryo UI"/>
                        </a:rPr>
                        <a:t>ス</a:t>
                      </a:r>
                      <a:r>
                        <a:rPr sz="1600" spc="-7" baseline="3968" dirty="0">
                          <a:solidFill>
                            <a:schemeClr val="tx1"/>
                          </a:solidFill>
                          <a:latin typeface="BIZ UDP明朝 Medium" panose="02020500000000000000" pitchFamily="18" charset="-128"/>
                          <a:ea typeface="BIZ UDP明朝 Medium" panose="02020500000000000000" pitchFamily="18" charset="-128"/>
                          <a:cs typeface="Meiryo UI"/>
                        </a:rPr>
                        <a:t>タ</a:t>
                      </a:r>
                      <a:r>
                        <a:rPr sz="1600" spc="7" baseline="3968" dirty="0">
                          <a:solidFill>
                            <a:schemeClr val="tx1"/>
                          </a:solidFill>
                          <a:latin typeface="BIZ UDP明朝 Medium" panose="02020500000000000000" pitchFamily="18" charset="-128"/>
                          <a:ea typeface="BIZ UDP明朝 Medium" panose="02020500000000000000" pitchFamily="18" charset="-128"/>
                          <a:cs typeface="Meiryo UI"/>
                        </a:rPr>
                        <a:t>ー</a:t>
                      </a:r>
                      <a:r>
                        <a:rPr sz="1600" baseline="3968" dirty="0">
                          <a:solidFill>
                            <a:schemeClr val="tx1"/>
                          </a:solidFill>
                          <a:latin typeface="BIZ UDP明朝 Medium" panose="02020500000000000000" pitchFamily="18" charset="-128"/>
                          <a:ea typeface="BIZ UDP明朝 Medium" panose="02020500000000000000" pitchFamily="18" charset="-128"/>
                          <a:cs typeface="Meiryo UI"/>
                        </a:rPr>
                        <a:t>ナ）</a:t>
                      </a:r>
                      <a:endParaRPr sz="1600" baseline="3968">
                        <a:solidFill>
                          <a:schemeClr val="tx1"/>
                        </a:solidFill>
                        <a:latin typeface="BIZ UDP明朝 Medium" panose="02020500000000000000" pitchFamily="18" charset="-128"/>
                        <a:ea typeface="BIZ UDP明朝 Medium" panose="02020500000000000000" pitchFamily="18" charset="-128"/>
                        <a:cs typeface="Meiryo UI"/>
                      </a:endParaRPr>
                    </a:p>
                  </a:txBody>
                  <a:tcPr marL="0" marR="0" marT="15875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FFFFF"/>
                    </a:solidFill>
                  </a:tcPr>
                </a:tc>
                <a:tc>
                  <a:txBody>
                    <a:bodyPr/>
                    <a:lstStyle/>
                    <a:p>
                      <a:pPr marR="360045" algn="r">
                        <a:lnSpc>
                          <a:spcPct val="100000"/>
                        </a:lnSpc>
                        <a:spcBef>
                          <a:spcPts val="1250"/>
                        </a:spcBef>
                      </a:pPr>
                      <a:r>
                        <a:rPr sz="1600" dirty="0">
                          <a:solidFill>
                            <a:schemeClr val="tx1"/>
                          </a:solidFill>
                          <a:latin typeface="BIZ UDP明朝 Medium" panose="02020500000000000000" pitchFamily="18" charset="-128"/>
                          <a:ea typeface="BIZ UDP明朝 Medium" panose="02020500000000000000" pitchFamily="18" charset="-128"/>
                          <a:cs typeface="Meiryo UI"/>
                        </a:rPr>
                        <a:t>遺伝性網膜ジストロ</a:t>
                      </a:r>
                      <a:r>
                        <a:rPr sz="1600" spc="5" dirty="0">
                          <a:solidFill>
                            <a:schemeClr val="tx1"/>
                          </a:solidFill>
                          <a:latin typeface="BIZ UDP明朝 Medium" panose="02020500000000000000" pitchFamily="18" charset="-128"/>
                          <a:ea typeface="BIZ UDP明朝 Medium" panose="02020500000000000000" pitchFamily="18" charset="-128"/>
                          <a:cs typeface="Meiryo UI"/>
                        </a:rPr>
                        <a:t>フ</a:t>
                      </a:r>
                      <a:r>
                        <a:rPr sz="1600" spc="-5" dirty="0">
                          <a:solidFill>
                            <a:schemeClr val="tx1"/>
                          </a:solidFill>
                          <a:latin typeface="BIZ UDP明朝 Medium" panose="02020500000000000000" pitchFamily="18" charset="-128"/>
                          <a:ea typeface="BIZ UDP明朝 Medium" panose="02020500000000000000" pitchFamily="18" charset="-128"/>
                          <a:cs typeface="Meiryo UI"/>
                        </a:rPr>
                        <a:t>ィー</a:t>
                      </a:r>
                      <a:endParaRPr sz="1600">
                        <a:solidFill>
                          <a:schemeClr val="tx1"/>
                        </a:solidFill>
                        <a:latin typeface="BIZ UDP明朝 Medium" panose="02020500000000000000" pitchFamily="18" charset="-128"/>
                        <a:ea typeface="BIZ UDP明朝 Medium" panose="02020500000000000000" pitchFamily="18" charset="-128"/>
                        <a:cs typeface="Meiryo UI"/>
                      </a:endParaRPr>
                    </a:p>
                  </a:txBody>
                  <a:tcPr marL="0" marR="0" marT="15875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FFFFF"/>
                    </a:solidFill>
                  </a:tcPr>
                </a:tc>
                <a:tc>
                  <a:txBody>
                    <a:bodyPr/>
                    <a:lstStyle/>
                    <a:p>
                      <a:pPr marL="635" algn="ctr">
                        <a:lnSpc>
                          <a:spcPct val="100000"/>
                        </a:lnSpc>
                        <a:spcBef>
                          <a:spcPts val="295"/>
                        </a:spcBef>
                      </a:pPr>
                      <a:r>
                        <a:rPr sz="1600" spc="-5" dirty="0">
                          <a:solidFill>
                            <a:schemeClr val="tx1"/>
                          </a:solidFill>
                          <a:latin typeface="BIZ UDP明朝 Medium" panose="02020500000000000000" pitchFamily="18" charset="-128"/>
                          <a:ea typeface="BIZ UDP明朝 Medium" panose="02020500000000000000" pitchFamily="18" charset="-128"/>
                          <a:cs typeface="Meiryo UI"/>
                        </a:rPr>
                        <a:t>スパ</a:t>
                      </a:r>
                      <a:r>
                        <a:rPr sz="1600" dirty="0">
                          <a:solidFill>
                            <a:schemeClr val="tx1"/>
                          </a:solidFill>
                          <a:latin typeface="BIZ UDP明朝 Medium" panose="02020500000000000000" pitchFamily="18" charset="-128"/>
                          <a:ea typeface="BIZ UDP明朝 Medium" panose="02020500000000000000" pitchFamily="18" charset="-128"/>
                          <a:cs typeface="Meiryo UI"/>
                        </a:rPr>
                        <a:t>ー</a:t>
                      </a:r>
                      <a:r>
                        <a:rPr sz="1600" spc="-40" dirty="0">
                          <a:solidFill>
                            <a:schemeClr val="tx1"/>
                          </a:solidFill>
                          <a:latin typeface="BIZ UDP明朝 Medium" panose="02020500000000000000" pitchFamily="18" charset="-128"/>
                          <a:ea typeface="BIZ UDP明朝 Medium" panose="02020500000000000000" pitchFamily="18" charset="-128"/>
                          <a:cs typeface="Meiryo UI"/>
                        </a:rPr>
                        <a:t>ク</a:t>
                      </a:r>
                      <a:r>
                        <a:rPr sz="1600" spc="-25" dirty="0">
                          <a:solidFill>
                            <a:schemeClr val="tx1"/>
                          </a:solidFill>
                          <a:latin typeface="BIZ UDP明朝 Medium" panose="02020500000000000000" pitchFamily="18" charset="-128"/>
                          <a:ea typeface="BIZ UDP明朝 Medium" panose="02020500000000000000" pitchFamily="18" charset="-128"/>
                          <a:cs typeface="Meiryo UI"/>
                        </a:rPr>
                        <a:t>・</a:t>
                      </a:r>
                      <a:r>
                        <a:rPr sz="1600" spc="-5" dirty="0">
                          <a:solidFill>
                            <a:schemeClr val="tx1"/>
                          </a:solidFill>
                          <a:latin typeface="BIZ UDP明朝 Medium" panose="02020500000000000000" pitchFamily="18" charset="-128"/>
                          <a:ea typeface="BIZ UDP明朝 Medium" panose="02020500000000000000" pitchFamily="18" charset="-128"/>
                          <a:cs typeface="Meiryo UI"/>
                        </a:rPr>
                        <a:t>セ</a:t>
                      </a:r>
                      <a:r>
                        <a:rPr sz="1600" spc="-10" dirty="0">
                          <a:solidFill>
                            <a:schemeClr val="tx1"/>
                          </a:solidFill>
                          <a:latin typeface="BIZ UDP明朝 Medium" panose="02020500000000000000" pitchFamily="18" charset="-128"/>
                          <a:ea typeface="BIZ UDP明朝 Medium" panose="02020500000000000000" pitchFamily="18" charset="-128"/>
                          <a:cs typeface="Meiryo UI"/>
                        </a:rPr>
                        <a:t>ラピュ</a:t>
                      </a:r>
                      <a:r>
                        <a:rPr sz="1600" dirty="0">
                          <a:solidFill>
                            <a:schemeClr val="tx1"/>
                          </a:solidFill>
                          <a:latin typeface="BIZ UDP明朝 Medium" panose="02020500000000000000" pitchFamily="18" charset="-128"/>
                          <a:ea typeface="BIZ UDP明朝 Medium" panose="02020500000000000000" pitchFamily="18" charset="-128"/>
                          <a:cs typeface="Meiryo UI"/>
                        </a:rPr>
                        <a:t>ー</a:t>
                      </a:r>
                      <a:r>
                        <a:rPr sz="1600" spc="-5" dirty="0">
                          <a:solidFill>
                            <a:schemeClr val="tx1"/>
                          </a:solidFill>
                          <a:latin typeface="BIZ UDP明朝 Medium" panose="02020500000000000000" pitchFamily="18" charset="-128"/>
                          <a:ea typeface="BIZ UDP明朝 Medium" panose="02020500000000000000" pitchFamily="18" charset="-128"/>
                          <a:cs typeface="Meiryo UI"/>
                        </a:rPr>
                        <a:t>テ</a:t>
                      </a:r>
                      <a:r>
                        <a:rPr sz="1600" dirty="0">
                          <a:solidFill>
                            <a:schemeClr val="tx1"/>
                          </a:solidFill>
                          <a:latin typeface="BIZ UDP明朝 Medium" panose="02020500000000000000" pitchFamily="18" charset="-128"/>
                          <a:ea typeface="BIZ UDP明朝 Medium" panose="02020500000000000000" pitchFamily="18" charset="-128"/>
                          <a:cs typeface="Meiryo UI"/>
                        </a:rPr>
                        <a:t>ィ</a:t>
                      </a:r>
                      <a:r>
                        <a:rPr sz="1600" spc="-10" dirty="0">
                          <a:solidFill>
                            <a:schemeClr val="tx1"/>
                          </a:solidFill>
                          <a:latin typeface="BIZ UDP明朝 Medium" panose="02020500000000000000" pitchFamily="18" charset="-128"/>
                          <a:ea typeface="BIZ UDP明朝 Medium" panose="02020500000000000000" pitchFamily="18" charset="-128"/>
                          <a:cs typeface="Meiryo UI"/>
                        </a:rPr>
                        <a:t>クス</a:t>
                      </a:r>
                      <a:endParaRPr sz="1600">
                        <a:solidFill>
                          <a:schemeClr val="tx1"/>
                        </a:solidFill>
                        <a:latin typeface="BIZ UDP明朝 Medium" panose="02020500000000000000" pitchFamily="18" charset="-128"/>
                        <a:ea typeface="BIZ UDP明朝 Medium" panose="02020500000000000000" pitchFamily="18" charset="-128"/>
                        <a:cs typeface="Meiryo UI"/>
                      </a:endParaRPr>
                    </a:p>
                    <a:p>
                      <a:pPr algn="ctr">
                        <a:lnSpc>
                          <a:spcPct val="100000"/>
                        </a:lnSpc>
                      </a:pPr>
                      <a:r>
                        <a:rPr sz="1600" spc="-5" dirty="0">
                          <a:solidFill>
                            <a:schemeClr val="tx1"/>
                          </a:solidFill>
                          <a:latin typeface="BIZ UDP明朝 Medium" panose="02020500000000000000" pitchFamily="18" charset="-128"/>
                          <a:ea typeface="BIZ UDP明朝 Medium" panose="02020500000000000000" pitchFamily="18" charset="-128"/>
                          <a:cs typeface="Meiryo UI"/>
                        </a:rPr>
                        <a:t>（米国）</a:t>
                      </a:r>
                      <a:endParaRPr sz="1600">
                        <a:solidFill>
                          <a:schemeClr val="tx1"/>
                        </a:solidFill>
                        <a:latin typeface="BIZ UDP明朝 Medium" panose="02020500000000000000" pitchFamily="18" charset="-128"/>
                        <a:ea typeface="BIZ UDP明朝 Medium" panose="02020500000000000000" pitchFamily="18" charset="-128"/>
                        <a:cs typeface="Meiryo UI"/>
                      </a:endParaRPr>
                    </a:p>
                  </a:txBody>
                  <a:tcPr marL="0" marR="0" marT="3746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FFFFF"/>
                    </a:solidFill>
                  </a:tcPr>
                </a:tc>
                <a:tc>
                  <a:txBody>
                    <a:bodyPr/>
                    <a:lstStyle/>
                    <a:p>
                      <a:pPr marL="3175" algn="ctr">
                        <a:lnSpc>
                          <a:spcPct val="100000"/>
                        </a:lnSpc>
                        <a:spcBef>
                          <a:spcPts val="1250"/>
                        </a:spcBef>
                      </a:pPr>
                      <a:r>
                        <a:rPr sz="1600" spc="-5" dirty="0">
                          <a:solidFill>
                            <a:schemeClr val="tx1"/>
                          </a:solidFill>
                          <a:latin typeface="BIZ UDP明朝 Medium" panose="02020500000000000000" pitchFamily="18" charset="-128"/>
                          <a:ea typeface="BIZ UDP明朝 Medium" panose="02020500000000000000" pitchFamily="18" charset="-128"/>
                          <a:cs typeface="Meiryo UI"/>
                        </a:rPr>
                        <a:t>米国</a:t>
                      </a:r>
                      <a:endParaRPr sz="1600">
                        <a:solidFill>
                          <a:schemeClr val="tx1"/>
                        </a:solidFill>
                        <a:latin typeface="BIZ UDP明朝 Medium" panose="02020500000000000000" pitchFamily="18" charset="-128"/>
                        <a:ea typeface="BIZ UDP明朝 Medium" panose="02020500000000000000" pitchFamily="18" charset="-128"/>
                        <a:cs typeface="Meiryo UI"/>
                      </a:endParaRPr>
                    </a:p>
                  </a:txBody>
                  <a:tcPr marL="0" marR="0" marT="15875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FFFFF"/>
                    </a:solidFill>
                  </a:tcPr>
                </a:tc>
                <a:extLst>
                  <a:ext uri="{0D108BD9-81ED-4DB2-BD59-A6C34878D82A}">
                    <a16:rowId xmlns:a16="http://schemas.microsoft.com/office/drawing/2014/main" val="10005"/>
                  </a:ext>
                </a:extLst>
              </a:tr>
              <a:tr h="547116">
                <a:tc rowSpan="2">
                  <a:txBody>
                    <a:bodyPr/>
                    <a:lstStyle/>
                    <a:p>
                      <a:pPr marL="260350">
                        <a:lnSpc>
                          <a:spcPct val="100000"/>
                        </a:lnSpc>
                      </a:pPr>
                      <a:r>
                        <a:rPr sz="1600" spc="-5" dirty="0">
                          <a:solidFill>
                            <a:schemeClr val="tx1"/>
                          </a:solidFill>
                          <a:latin typeface="BIZ UDP明朝 Medium" panose="02020500000000000000" pitchFamily="18" charset="-128"/>
                          <a:ea typeface="BIZ UDP明朝 Medium" panose="02020500000000000000" pitchFamily="18" charset="-128"/>
                          <a:cs typeface="Meiryo UI"/>
                        </a:rPr>
                        <a:t>2016年</a:t>
                      </a:r>
                      <a:endParaRPr sz="1600" dirty="0">
                        <a:solidFill>
                          <a:schemeClr val="tx1"/>
                        </a:solidFill>
                        <a:latin typeface="BIZ UDP明朝 Medium" panose="02020500000000000000" pitchFamily="18" charset="-128"/>
                        <a:ea typeface="BIZ UDP明朝 Medium" panose="02020500000000000000" pitchFamily="18" charset="-128"/>
                        <a:cs typeface="Meiryo UI"/>
                      </a:endParaRPr>
                    </a:p>
                  </a:txBody>
                  <a:tcPr marL="0" marR="0" marT="6350" marB="0"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1250"/>
                        </a:spcBef>
                      </a:pPr>
                      <a:r>
                        <a:rPr sz="1600" spc="-10" dirty="0">
                          <a:solidFill>
                            <a:schemeClr val="tx1"/>
                          </a:solidFill>
                          <a:latin typeface="BIZ UDP明朝 Medium" panose="02020500000000000000" pitchFamily="18" charset="-128"/>
                          <a:ea typeface="BIZ UDP明朝 Medium" panose="02020500000000000000" pitchFamily="18" charset="-128"/>
                          <a:cs typeface="Meiryo UI"/>
                        </a:rPr>
                        <a:t>Strimvelis</a:t>
                      </a:r>
                      <a:r>
                        <a:rPr sz="1600" spc="-15" baseline="3968" dirty="0">
                          <a:solidFill>
                            <a:schemeClr val="tx1"/>
                          </a:solidFill>
                          <a:latin typeface="BIZ UDP明朝 Medium" panose="02020500000000000000" pitchFamily="18" charset="-128"/>
                          <a:ea typeface="BIZ UDP明朝 Medium" panose="02020500000000000000" pitchFamily="18" charset="-128"/>
                          <a:cs typeface="Meiryo UI"/>
                        </a:rPr>
                        <a:t>（</a:t>
                      </a:r>
                      <a:r>
                        <a:rPr sz="1600" baseline="3968" dirty="0">
                          <a:solidFill>
                            <a:schemeClr val="tx1"/>
                          </a:solidFill>
                          <a:latin typeface="BIZ UDP明朝 Medium" panose="02020500000000000000" pitchFamily="18" charset="-128"/>
                          <a:ea typeface="BIZ UDP明朝 Medium" panose="02020500000000000000" pitchFamily="18" charset="-128"/>
                          <a:cs typeface="Meiryo UI"/>
                        </a:rPr>
                        <a:t>スト</a:t>
                      </a:r>
                      <a:r>
                        <a:rPr sz="1600" spc="7" baseline="3968" dirty="0">
                          <a:solidFill>
                            <a:schemeClr val="tx1"/>
                          </a:solidFill>
                          <a:latin typeface="BIZ UDP明朝 Medium" panose="02020500000000000000" pitchFamily="18" charset="-128"/>
                          <a:ea typeface="BIZ UDP明朝 Medium" panose="02020500000000000000" pitchFamily="18" charset="-128"/>
                          <a:cs typeface="Meiryo UI"/>
                        </a:rPr>
                        <a:t>リムベ</a:t>
                      </a:r>
                      <a:r>
                        <a:rPr sz="1600" baseline="3968" dirty="0">
                          <a:solidFill>
                            <a:schemeClr val="tx1"/>
                          </a:solidFill>
                          <a:latin typeface="BIZ UDP明朝 Medium" panose="02020500000000000000" pitchFamily="18" charset="-128"/>
                          <a:ea typeface="BIZ UDP明朝 Medium" panose="02020500000000000000" pitchFamily="18" charset="-128"/>
                          <a:cs typeface="Meiryo UI"/>
                        </a:rPr>
                        <a:t>リス）</a:t>
                      </a:r>
                      <a:endParaRPr sz="1600" baseline="3968">
                        <a:solidFill>
                          <a:schemeClr val="tx1"/>
                        </a:solidFill>
                        <a:latin typeface="BIZ UDP明朝 Medium" panose="02020500000000000000" pitchFamily="18" charset="-128"/>
                        <a:ea typeface="BIZ UDP明朝 Medium" panose="02020500000000000000" pitchFamily="18" charset="-128"/>
                        <a:cs typeface="Meiryo UI"/>
                      </a:endParaRPr>
                    </a:p>
                  </a:txBody>
                  <a:tcPr marL="0" marR="0" marT="15875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FFFFF"/>
                    </a:solidFill>
                  </a:tcPr>
                </a:tc>
                <a:tc>
                  <a:txBody>
                    <a:bodyPr/>
                    <a:lstStyle/>
                    <a:p>
                      <a:pPr marL="874394">
                        <a:lnSpc>
                          <a:spcPct val="100000"/>
                        </a:lnSpc>
                        <a:spcBef>
                          <a:spcPts val="1250"/>
                        </a:spcBef>
                      </a:pPr>
                      <a:r>
                        <a:rPr sz="1600" spc="-10" dirty="0">
                          <a:solidFill>
                            <a:schemeClr val="tx1"/>
                          </a:solidFill>
                          <a:latin typeface="BIZ UDP明朝 Medium" panose="02020500000000000000" pitchFamily="18" charset="-128"/>
                          <a:ea typeface="BIZ UDP明朝 Medium" panose="02020500000000000000" pitchFamily="18" charset="-128"/>
                          <a:cs typeface="Meiryo UI"/>
                        </a:rPr>
                        <a:t>ADA</a:t>
                      </a:r>
                      <a:r>
                        <a:rPr sz="1600" spc="-5" dirty="0">
                          <a:solidFill>
                            <a:schemeClr val="tx1"/>
                          </a:solidFill>
                          <a:latin typeface="BIZ UDP明朝 Medium" panose="02020500000000000000" pitchFamily="18" charset="-128"/>
                          <a:ea typeface="BIZ UDP明朝 Medium" panose="02020500000000000000" pitchFamily="18" charset="-128"/>
                          <a:cs typeface="Meiryo UI"/>
                        </a:rPr>
                        <a:t>欠損症</a:t>
                      </a:r>
                      <a:endParaRPr sz="1600">
                        <a:solidFill>
                          <a:schemeClr val="tx1"/>
                        </a:solidFill>
                        <a:latin typeface="BIZ UDP明朝 Medium" panose="02020500000000000000" pitchFamily="18" charset="-128"/>
                        <a:ea typeface="BIZ UDP明朝 Medium" panose="02020500000000000000" pitchFamily="18" charset="-128"/>
                        <a:cs typeface="Meiryo UI"/>
                      </a:endParaRPr>
                    </a:p>
                  </a:txBody>
                  <a:tcPr marL="0" marR="0" marT="15875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FFFFF"/>
                    </a:solidFill>
                  </a:tcPr>
                </a:tc>
                <a:tc>
                  <a:txBody>
                    <a:bodyPr/>
                    <a:lstStyle/>
                    <a:p>
                      <a:pPr algn="ctr">
                        <a:lnSpc>
                          <a:spcPct val="100000"/>
                        </a:lnSpc>
                        <a:spcBef>
                          <a:spcPts val="295"/>
                        </a:spcBef>
                      </a:pPr>
                      <a:r>
                        <a:rPr sz="1600" spc="-5" dirty="0">
                          <a:solidFill>
                            <a:schemeClr val="tx1"/>
                          </a:solidFill>
                          <a:latin typeface="BIZ UDP明朝 Medium" panose="02020500000000000000" pitchFamily="18" charset="-128"/>
                          <a:ea typeface="BIZ UDP明朝 Medium" panose="02020500000000000000" pitchFamily="18" charset="-128"/>
                          <a:cs typeface="Meiryo UI"/>
                        </a:rPr>
                        <a:t>サ</a:t>
                      </a:r>
                      <a:r>
                        <a:rPr sz="1600" spc="-10" dirty="0">
                          <a:solidFill>
                            <a:schemeClr val="tx1"/>
                          </a:solidFill>
                          <a:latin typeface="BIZ UDP明朝 Medium" panose="02020500000000000000" pitchFamily="18" charset="-128"/>
                          <a:ea typeface="BIZ UDP明朝 Medium" panose="02020500000000000000" pitchFamily="18" charset="-128"/>
                          <a:cs typeface="Meiryo UI"/>
                        </a:rPr>
                        <a:t>ンラファエルテ</a:t>
                      </a:r>
                      <a:r>
                        <a:rPr sz="1600" spc="5" dirty="0">
                          <a:solidFill>
                            <a:schemeClr val="tx1"/>
                          </a:solidFill>
                          <a:latin typeface="BIZ UDP明朝 Medium" panose="02020500000000000000" pitchFamily="18" charset="-128"/>
                          <a:ea typeface="BIZ UDP明朝 Medium" panose="02020500000000000000" pitchFamily="18" charset="-128"/>
                          <a:cs typeface="Meiryo UI"/>
                        </a:rPr>
                        <a:t>レ</a:t>
                      </a:r>
                      <a:r>
                        <a:rPr sz="1600" dirty="0">
                          <a:solidFill>
                            <a:schemeClr val="tx1"/>
                          </a:solidFill>
                          <a:latin typeface="BIZ UDP明朝 Medium" panose="02020500000000000000" pitchFamily="18" charset="-128"/>
                          <a:ea typeface="BIZ UDP明朝 Medium" panose="02020500000000000000" pitchFamily="18" charset="-128"/>
                          <a:cs typeface="Meiryo UI"/>
                        </a:rPr>
                        <a:t>ソン</a:t>
                      </a:r>
                      <a:r>
                        <a:rPr sz="1600" spc="-5" dirty="0">
                          <a:solidFill>
                            <a:schemeClr val="tx1"/>
                          </a:solidFill>
                          <a:latin typeface="BIZ UDP明朝 Medium" panose="02020500000000000000" pitchFamily="18" charset="-128"/>
                          <a:ea typeface="BIZ UDP明朝 Medium" panose="02020500000000000000" pitchFamily="18" charset="-128"/>
                          <a:cs typeface="Meiryo UI"/>
                        </a:rPr>
                        <a:t>研究所</a:t>
                      </a:r>
                      <a:endParaRPr sz="1600">
                        <a:solidFill>
                          <a:schemeClr val="tx1"/>
                        </a:solidFill>
                        <a:latin typeface="BIZ UDP明朝 Medium" panose="02020500000000000000" pitchFamily="18" charset="-128"/>
                        <a:ea typeface="BIZ UDP明朝 Medium" panose="02020500000000000000" pitchFamily="18" charset="-128"/>
                        <a:cs typeface="Meiryo UI"/>
                      </a:endParaRPr>
                    </a:p>
                    <a:p>
                      <a:pPr algn="ctr">
                        <a:lnSpc>
                          <a:spcPct val="100000"/>
                        </a:lnSpc>
                      </a:pPr>
                      <a:r>
                        <a:rPr sz="1600" spc="-5" dirty="0">
                          <a:solidFill>
                            <a:schemeClr val="tx1"/>
                          </a:solidFill>
                          <a:latin typeface="BIZ UDP明朝 Medium" panose="02020500000000000000" pitchFamily="18" charset="-128"/>
                          <a:ea typeface="BIZ UDP明朝 Medium" panose="02020500000000000000" pitchFamily="18" charset="-128"/>
                          <a:cs typeface="Meiryo UI"/>
                        </a:rPr>
                        <a:t>（</a:t>
                      </a:r>
                      <a:r>
                        <a:rPr sz="1600" spc="-15" dirty="0">
                          <a:solidFill>
                            <a:schemeClr val="tx1"/>
                          </a:solidFill>
                          <a:latin typeface="BIZ UDP明朝 Medium" panose="02020500000000000000" pitchFamily="18" charset="-128"/>
                          <a:ea typeface="BIZ UDP明朝 Medium" panose="02020500000000000000" pitchFamily="18" charset="-128"/>
                          <a:cs typeface="Meiryo UI"/>
                        </a:rPr>
                        <a:t>イ</a:t>
                      </a:r>
                      <a:r>
                        <a:rPr sz="1600" spc="-10" dirty="0">
                          <a:solidFill>
                            <a:schemeClr val="tx1"/>
                          </a:solidFill>
                          <a:latin typeface="BIZ UDP明朝 Medium" panose="02020500000000000000" pitchFamily="18" charset="-128"/>
                          <a:ea typeface="BIZ UDP明朝 Medium" panose="02020500000000000000" pitchFamily="18" charset="-128"/>
                          <a:cs typeface="Meiryo UI"/>
                        </a:rPr>
                        <a:t>タリ</a:t>
                      </a:r>
                      <a:r>
                        <a:rPr sz="1600" spc="-15" dirty="0">
                          <a:solidFill>
                            <a:schemeClr val="tx1"/>
                          </a:solidFill>
                          <a:latin typeface="BIZ UDP明朝 Medium" panose="02020500000000000000" pitchFamily="18" charset="-128"/>
                          <a:ea typeface="BIZ UDP明朝 Medium" panose="02020500000000000000" pitchFamily="18" charset="-128"/>
                          <a:cs typeface="Meiryo UI"/>
                        </a:rPr>
                        <a:t>ア</a:t>
                      </a:r>
                      <a:r>
                        <a:rPr sz="1600" spc="-5" dirty="0">
                          <a:solidFill>
                            <a:schemeClr val="tx1"/>
                          </a:solidFill>
                          <a:latin typeface="BIZ UDP明朝 Medium" panose="02020500000000000000" pitchFamily="18" charset="-128"/>
                          <a:ea typeface="BIZ UDP明朝 Medium" panose="02020500000000000000" pitchFamily="18" charset="-128"/>
                          <a:cs typeface="Meiryo UI"/>
                        </a:rPr>
                        <a:t>）</a:t>
                      </a:r>
                      <a:endParaRPr sz="1600">
                        <a:solidFill>
                          <a:schemeClr val="tx1"/>
                        </a:solidFill>
                        <a:latin typeface="BIZ UDP明朝 Medium" panose="02020500000000000000" pitchFamily="18" charset="-128"/>
                        <a:ea typeface="BIZ UDP明朝 Medium" panose="02020500000000000000" pitchFamily="18" charset="-128"/>
                        <a:cs typeface="Meiryo UI"/>
                      </a:endParaRPr>
                    </a:p>
                  </a:txBody>
                  <a:tcPr marL="0" marR="0" marT="3746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FFFFF"/>
                    </a:solidFill>
                  </a:tcPr>
                </a:tc>
                <a:tc>
                  <a:txBody>
                    <a:bodyPr/>
                    <a:lstStyle/>
                    <a:p>
                      <a:pPr marL="3175" algn="ctr">
                        <a:lnSpc>
                          <a:spcPct val="100000"/>
                        </a:lnSpc>
                        <a:spcBef>
                          <a:spcPts val="1250"/>
                        </a:spcBef>
                      </a:pPr>
                      <a:r>
                        <a:rPr sz="1600" spc="-5" dirty="0">
                          <a:solidFill>
                            <a:schemeClr val="tx1"/>
                          </a:solidFill>
                          <a:latin typeface="BIZ UDP明朝 Medium" panose="02020500000000000000" pitchFamily="18" charset="-128"/>
                          <a:ea typeface="BIZ UDP明朝 Medium" panose="02020500000000000000" pitchFamily="18" charset="-128"/>
                          <a:cs typeface="Meiryo UI"/>
                        </a:rPr>
                        <a:t>欧州</a:t>
                      </a:r>
                      <a:endParaRPr sz="1600">
                        <a:solidFill>
                          <a:schemeClr val="tx1"/>
                        </a:solidFill>
                        <a:latin typeface="BIZ UDP明朝 Medium" panose="02020500000000000000" pitchFamily="18" charset="-128"/>
                        <a:ea typeface="BIZ UDP明朝 Medium" panose="02020500000000000000" pitchFamily="18" charset="-128"/>
                        <a:cs typeface="Meiryo UI"/>
                      </a:endParaRPr>
                    </a:p>
                  </a:txBody>
                  <a:tcPr marL="0" marR="0" marT="15875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FFFFF"/>
                    </a:solidFill>
                  </a:tcPr>
                </a:tc>
                <a:extLst>
                  <a:ext uri="{0D108BD9-81ED-4DB2-BD59-A6C34878D82A}">
                    <a16:rowId xmlns:a16="http://schemas.microsoft.com/office/drawing/2014/main" val="10006"/>
                  </a:ext>
                </a:extLst>
              </a:tr>
              <a:tr h="547115">
                <a:tc vMerge="1">
                  <a:txBody>
                    <a:bodyPr/>
                    <a:lstStyle/>
                    <a:p>
                      <a:endParaRPr/>
                    </a:p>
                  </a:txBody>
                  <a:tcPr marL="0" marR="0" marT="635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1255"/>
                        </a:spcBef>
                      </a:pPr>
                      <a:r>
                        <a:rPr sz="1600" spc="-10" dirty="0">
                          <a:solidFill>
                            <a:schemeClr val="tx1"/>
                          </a:solidFill>
                          <a:latin typeface="BIZ UDP明朝 Medium" panose="02020500000000000000" pitchFamily="18" charset="-128"/>
                          <a:ea typeface="BIZ UDP明朝 Medium" panose="02020500000000000000" pitchFamily="18" charset="-128"/>
                          <a:cs typeface="Meiryo UI"/>
                        </a:rPr>
                        <a:t>Zalmoxis</a:t>
                      </a:r>
                      <a:r>
                        <a:rPr sz="1600" spc="-15" baseline="3968" dirty="0">
                          <a:solidFill>
                            <a:schemeClr val="tx1"/>
                          </a:solidFill>
                          <a:latin typeface="BIZ UDP明朝 Medium" panose="02020500000000000000" pitchFamily="18" charset="-128"/>
                          <a:ea typeface="BIZ UDP明朝 Medium" panose="02020500000000000000" pitchFamily="18" charset="-128"/>
                          <a:cs typeface="Meiryo UI"/>
                        </a:rPr>
                        <a:t>（</a:t>
                      </a:r>
                      <a:r>
                        <a:rPr sz="1600" baseline="3968" dirty="0">
                          <a:solidFill>
                            <a:schemeClr val="tx1"/>
                          </a:solidFill>
                          <a:latin typeface="BIZ UDP明朝 Medium" panose="02020500000000000000" pitchFamily="18" charset="-128"/>
                          <a:ea typeface="BIZ UDP明朝 Medium" panose="02020500000000000000" pitchFamily="18" charset="-128"/>
                          <a:cs typeface="Meiryo UI"/>
                        </a:rPr>
                        <a:t>ザルモク</a:t>
                      </a:r>
                      <a:r>
                        <a:rPr sz="1600" spc="7" baseline="3968" dirty="0">
                          <a:solidFill>
                            <a:schemeClr val="tx1"/>
                          </a:solidFill>
                          <a:latin typeface="BIZ UDP明朝 Medium" panose="02020500000000000000" pitchFamily="18" charset="-128"/>
                          <a:ea typeface="BIZ UDP明朝 Medium" panose="02020500000000000000" pitchFamily="18" charset="-128"/>
                          <a:cs typeface="Meiryo UI"/>
                        </a:rPr>
                        <a:t>シ</a:t>
                      </a:r>
                      <a:r>
                        <a:rPr sz="1600" spc="-15" baseline="3968" dirty="0">
                          <a:solidFill>
                            <a:schemeClr val="tx1"/>
                          </a:solidFill>
                          <a:latin typeface="BIZ UDP明朝 Medium" panose="02020500000000000000" pitchFamily="18" charset="-128"/>
                          <a:ea typeface="BIZ UDP明朝 Medium" panose="02020500000000000000" pitchFamily="18" charset="-128"/>
                          <a:cs typeface="Meiryo UI"/>
                        </a:rPr>
                        <a:t>ス</a:t>
                      </a:r>
                      <a:r>
                        <a:rPr sz="1600" baseline="3968" dirty="0">
                          <a:solidFill>
                            <a:schemeClr val="tx1"/>
                          </a:solidFill>
                          <a:latin typeface="BIZ UDP明朝 Medium" panose="02020500000000000000" pitchFamily="18" charset="-128"/>
                          <a:ea typeface="BIZ UDP明朝 Medium" panose="02020500000000000000" pitchFamily="18" charset="-128"/>
                          <a:cs typeface="Meiryo UI"/>
                        </a:rPr>
                        <a:t>）</a:t>
                      </a:r>
                      <a:endParaRPr sz="1600" baseline="3968">
                        <a:solidFill>
                          <a:schemeClr val="tx1"/>
                        </a:solidFill>
                        <a:latin typeface="BIZ UDP明朝 Medium" panose="02020500000000000000" pitchFamily="18" charset="-128"/>
                        <a:ea typeface="BIZ UDP明朝 Medium" panose="02020500000000000000" pitchFamily="18" charset="-128"/>
                        <a:cs typeface="Meiryo UI"/>
                      </a:endParaRPr>
                    </a:p>
                  </a:txBody>
                  <a:tcPr marL="0" marR="0" marT="15938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FFFFF"/>
                    </a:solidFill>
                  </a:tcPr>
                </a:tc>
                <a:tc>
                  <a:txBody>
                    <a:bodyPr/>
                    <a:lstStyle/>
                    <a:p>
                      <a:pPr marL="894715">
                        <a:lnSpc>
                          <a:spcPct val="100000"/>
                        </a:lnSpc>
                        <a:spcBef>
                          <a:spcPts val="1255"/>
                        </a:spcBef>
                      </a:pPr>
                      <a:r>
                        <a:rPr sz="1600" spc="-5" dirty="0">
                          <a:solidFill>
                            <a:schemeClr val="tx1"/>
                          </a:solidFill>
                          <a:latin typeface="BIZ UDP明朝 Medium" panose="02020500000000000000" pitchFamily="18" charset="-128"/>
                          <a:ea typeface="BIZ UDP明朝 Medium" panose="02020500000000000000" pitchFamily="18" charset="-128"/>
                          <a:cs typeface="Meiryo UI"/>
                        </a:rPr>
                        <a:t>GVHD予防</a:t>
                      </a:r>
                      <a:endParaRPr sz="1600">
                        <a:solidFill>
                          <a:schemeClr val="tx1"/>
                        </a:solidFill>
                        <a:latin typeface="BIZ UDP明朝 Medium" panose="02020500000000000000" pitchFamily="18" charset="-128"/>
                        <a:ea typeface="BIZ UDP明朝 Medium" panose="02020500000000000000" pitchFamily="18" charset="-128"/>
                        <a:cs typeface="Meiryo UI"/>
                      </a:endParaRPr>
                    </a:p>
                  </a:txBody>
                  <a:tcPr marL="0" marR="0" marT="15938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FFFFF"/>
                    </a:solidFill>
                  </a:tcPr>
                </a:tc>
                <a:tc>
                  <a:txBody>
                    <a:bodyPr/>
                    <a:lstStyle/>
                    <a:p>
                      <a:pPr marL="635" algn="ctr">
                        <a:lnSpc>
                          <a:spcPct val="100000"/>
                        </a:lnSpc>
                        <a:spcBef>
                          <a:spcPts val="1255"/>
                        </a:spcBef>
                      </a:pPr>
                      <a:r>
                        <a:rPr sz="1600" spc="-5" dirty="0">
                          <a:solidFill>
                            <a:schemeClr val="tx1"/>
                          </a:solidFill>
                          <a:latin typeface="BIZ UDP明朝 Medium" panose="02020500000000000000" pitchFamily="18" charset="-128"/>
                          <a:ea typeface="BIZ UDP明朝 Medium" panose="02020500000000000000" pitchFamily="18" charset="-128"/>
                          <a:cs typeface="Meiryo UI"/>
                        </a:rPr>
                        <a:t>モルメド（イタ</a:t>
                      </a:r>
                      <a:r>
                        <a:rPr sz="1600" spc="5" dirty="0">
                          <a:solidFill>
                            <a:schemeClr val="tx1"/>
                          </a:solidFill>
                          <a:latin typeface="BIZ UDP明朝 Medium" panose="02020500000000000000" pitchFamily="18" charset="-128"/>
                          <a:ea typeface="BIZ UDP明朝 Medium" panose="02020500000000000000" pitchFamily="18" charset="-128"/>
                          <a:cs typeface="Meiryo UI"/>
                        </a:rPr>
                        <a:t>リ</a:t>
                      </a:r>
                      <a:r>
                        <a:rPr sz="1600" spc="-5" dirty="0">
                          <a:solidFill>
                            <a:schemeClr val="tx1"/>
                          </a:solidFill>
                          <a:latin typeface="BIZ UDP明朝 Medium" panose="02020500000000000000" pitchFamily="18" charset="-128"/>
                          <a:ea typeface="BIZ UDP明朝 Medium" panose="02020500000000000000" pitchFamily="18" charset="-128"/>
                          <a:cs typeface="Meiryo UI"/>
                        </a:rPr>
                        <a:t>ア）</a:t>
                      </a:r>
                      <a:endParaRPr sz="1600">
                        <a:solidFill>
                          <a:schemeClr val="tx1"/>
                        </a:solidFill>
                        <a:latin typeface="BIZ UDP明朝 Medium" panose="02020500000000000000" pitchFamily="18" charset="-128"/>
                        <a:ea typeface="BIZ UDP明朝 Medium" panose="02020500000000000000" pitchFamily="18" charset="-128"/>
                        <a:cs typeface="Meiryo UI"/>
                      </a:endParaRPr>
                    </a:p>
                  </a:txBody>
                  <a:tcPr marL="0" marR="0" marT="15938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FFFFF"/>
                    </a:solidFill>
                  </a:tcPr>
                </a:tc>
                <a:tc>
                  <a:txBody>
                    <a:bodyPr/>
                    <a:lstStyle/>
                    <a:p>
                      <a:pPr marL="3175" algn="ctr">
                        <a:lnSpc>
                          <a:spcPct val="100000"/>
                        </a:lnSpc>
                        <a:spcBef>
                          <a:spcPts val="1255"/>
                        </a:spcBef>
                      </a:pPr>
                      <a:r>
                        <a:rPr sz="1600" spc="-5" dirty="0">
                          <a:solidFill>
                            <a:schemeClr val="tx1"/>
                          </a:solidFill>
                          <a:latin typeface="BIZ UDP明朝 Medium" panose="02020500000000000000" pitchFamily="18" charset="-128"/>
                          <a:ea typeface="BIZ UDP明朝 Medium" panose="02020500000000000000" pitchFamily="18" charset="-128"/>
                          <a:cs typeface="Meiryo UI"/>
                        </a:rPr>
                        <a:t>欧州</a:t>
                      </a:r>
                      <a:endParaRPr sz="1600">
                        <a:solidFill>
                          <a:schemeClr val="tx1"/>
                        </a:solidFill>
                        <a:latin typeface="BIZ UDP明朝 Medium" panose="02020500000000000000" pitchFamily="18" charset="-128"/>
                        <a:ea typeface="BIZ UDP明朝 Medium" panose="02020500000000000000" pitchFamily="18" charset="-128"/>
                        <a:cs typeface="Meiryo UI"/>
                      </a:endParaRPr>
                    </a:p>
                  </a:txBody>
                  <a:tcPr marL="0" marR="0" marT="15938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FFFFF"/>
                    </a:solidFill>
                  </a:tcPr>
                </a:tc>
                <a:extLst>
                  <a:ext uri="{0D108BD9-81ED-4DB2-BD59-A6C34878D82A}">
                    <a16:rowId xmlns:a16="http://schemas.microsoft.com/office/drawing/2014/main" val="10007"/>
                  </a:ext>
                </a:extLst>
              </a:tr>
              <a:tr h="547090">
                <a:tc>
                  <a:txBody>
                    <a:bodyPr/>
                    <a:lstStyle/>
                    <a:p>
                      <a:pPr marR="253365" algn="r">
                        <a:lnSpc>
                          <a:spcPct val="100000"/>
                        </a:lnSpc>
                        <a:spcBef>
                          <a:spcPts val="1255"/>
                        </a:spcBef>
                      </a:pPr>
                      <a:r>
                        <a:rPr sz="1600" dirty="0">
                          <a:solidFill>
                            <a:schemeClr val="tx1"/>
                          </a:solidFill>
                          <a:latin typeface="BIZ UDP明朝 Medium" panose="02020500000000000000" pitchFamily="18" charset="-128"/>
                          <a:ea typeface="BIZ UDP明朝 Medium" panose="02020500000000000000" pitchFamily="18" charset="-128"/>
                          <a:cs typeface="Meiryo UI"/>
                        </a:rPr>
                        <a:t>2015年</a:t>
                      </a:r>
                      <a:endParaRPr sz="1600">
                        <a:solidFill>
                          <a:schemeClr val="tx1"/>
                        </a:solidFill>
                        <a:latin typeface="BIZ UDP明朝 Medium" panose="02020500000000000000" pitchFamily="18" charset="-128"/>
                        <a:ea typeface="BIZ UDP明朝 Medium" panose="02020500000000000000" pitchFamily="18" charset="-128"/>
                        <a:cs typeface="Meiryo UI"/>
                      </a:endParaRPr>
                    </a:p>
                  </a:txBody>
                  <a:tcPr marL="0" marR="0" marT="159385" marB="0">
                    <a:lnL w="12700">
                      <a:solidFill>
                        <a:srgbClr val="000000"/>
                      </a:solidFill>
                      <a:prstDash val="solid"/>
                    </a:lnL>
                    <a:lnR w="12700">
                      <a:solidFill>
                        <a:srgbClr val="000000"/>
                      </a:solidFill>
                      <a:prstDash val="solid"/>
                    </a:lnR>
                    <a:lnT w="12700">
                      <a:solidFill>
                        <a:srgbClr val="000000"/>
                      </a:solidFill>
                      <a:prstDash val="solid"/>
                    </a:lnT>
                    <a:lnB w="19050">
                      <a:solidFill>
                        <a:srgbClr val="000000"/>
                      </a:solidFill>
                      <a:prstDash val="solid"/>
                    </a:lnB>
                  </a:tcPr>
                </a:tc>
                <a:tc>
                  <a:txBody>
                    <a:bodyPr/>
                    <a:lstStyle/>
                    <a:p>
                      <a:pPr algn="ctr">
                        <a:lnSpc>
                          <a:spcPct val="100000"/>
                        </a:lnSpc>
                        <a:spcBef>
                          <a:spcPts val="1255"/>
                        </a:spcBef>
                      </a:pPr>
                      <a:r>
                        <a:rPr sz="1600" spc="-5" dirty="0">
                          <a:solidFill>
                            <a:schemeClr val="tx1"/>
                          </a:solidFill>
                          <a:latin typeface="BIZ UDP明朝 Medium" panose="02020500000000000000" pitchFamily="18" charset="-128"/>
                          <a:ea typeface="BIZ UDP明朝 Medium" panose="02020500000000000000" pitchFamily="18" charset="-128"/>
                          <a:cs typeface="Meiryo UI"/>
                        </a:rPr>
                        <a:t>Imlygic</a:t>
                      </a:r>
                      <a:r>
                        <a:rPr sz="1600" spc="-7" baseline="3968" dirty="0">
                          <a:solidFill>
                            <a:schemeClr val="tx1"/>
                          </a:solidFill>
                          <a:latin typeface="BIZ UDP明朝 Medium" panose="02020500000000000000" pitchFamily="18" charset="-128"/>
                          <a:ea typeface="BIZ UDP明朝 Medium" panose="02020500000000000000" pitchFamily="18" charset="-128"/>
                          <a:cs typeface="Meiryo UI"/>
                        </a:rPr>
                        <a:t>（</a:t>
                      </a:r>
                      <a:r>
                        <a:rPr sz="1600" baseline="3968" dirty="0">
                          <a:solidFill>
                            <a:schemeClr val="tx1"/>
                          </a:solidFill>
                          <a:latin typeface="BIZ UDP明朝 Medium" panose="02020500000000000000" pitchFamily="18" charset="-128"/>
                          <a:ea typeface="BIZ UDP明朝 Medium" panose="02020500000000000000" pitchFamily="18" charset="-128"/>
                          <a:cs typeface="Meiryo UI"/>
                        </a:rPr>
                        <a:t>イ</a:t>
                      </a:r>
                      <a:r>
                        <a:rPr sz="1600" spc="7" baseline="3968" dirty="0">
                          <a:solidFill>
                            <a:schemeClr val="tx1"/>
                          </a:solidFill>
                          <a:latin typeface="BIZ UDP明朝 Medium" panose="02020500000000000000" pitchFamily="18" charset="-128"/>
                          <a:ea typeface="BIZ UDP明朝 Medium" panose="02020500000000000000" pitchFamily="18" charset="-128"/>
                          <a:cs typeface="Meiryo UI"/>
                        </a:rPr>
                        <a:t>ム</a:t>
                      </a:r>
                      <a:r>
                        <a:rPr sz="1600" baseline="3968" dirty="0">
                          <a:solidFill>
                            <a:schemeClr val="tx1"/>
                          </a:solidFill>
                          <a:latin typeface="BIZ UDP明朝 Medium" panose="02020500000000000000" pitchFamily="18" charset="-128"/>
                          <a:ea typeface="BIZ UDP明朝 Medium" panose="02020500000000000000" pitchFamily="18" charset="-128"/>
                          <a:cs typeface="Meiryo UI"/>
                        </a:rPr>
                        <a:t>リジック）</a:t>
                      </a:r>
                      <a:endParaRPr sz="1600" baseline="3968">
                        <a:solidFill>
                          <a:schemeClr val="tx1"/>
                        </a:solidFill>
                        <a:latin typeface="BIZ UDP明朝 Medium" panose="02020500000000000000" pitchFamily="18" charset="-128"/>
                        <a:ea typeface="BIZ UDP明朝 Medium" panose="02020500000000000000" pitchFamily="18" charset="-128"/>
                        <a:cs typeface="Meiryo UI"/>
                      </a:endParaRPr>
                    </a:p>
                  </a:txBody>
                  <a:tcPr marL="0" marR="0" marT="159385" marB="0">
                    <a:lnL w="12700">
                      <a:solidFill>
                        <a:srgbClr val="000000"/>
                      </a:solidFill>
                      <a:prstDash val="solid"/>
                    </a:lnL>
                    <a:lnR w="12700">
                      <a:solidFill>
                        <a:srgbClr val="000000"/>
                      </a:solidFill>
                      <a:prstDash val="solid"/>
                    </a:lnR>
                    <a:lnT w="12700">
                      <a:solidFill>
                        <a:srgbClr val="000000"/>
                      </a:solidFill>
                      <a:prstDash val="solid"/>
                    </a:lnT>
                    <a:lnB w="19050">
                      <a:solidFill>
                        <a:srgbClr val="000000"/>
                      </a:solidFill>
                      <a:prstDash val="solid"/>
                    </a:lnB>
                  </a:tcPr>
                </a:tc>
                <a:tc>
                  <a:txBody>
                    <a:bodyPr/>
                    <a:lstStyle/>
                    <a:p>
                      <a:pPr marR="375920" algn="r">
                        <a:lnSpc>
                          <a:spcPct val="100000"/>
                        </a:lnSpc>
                        <a:spcBef>
                          <a:spcPts val="1255"/>
                        </a:spcBef>
                      </a:pPr>
                      <a:r>
                        <a:rPr sz="1600" dirty="0">
                          <a:solidFill>
                            <a:schemeClr val="tx1"/>
                          </a:solidFill>
                          <a:latin typeface="BIZ UDP明朝 Medium" panose="02020500000000000000" pitchFamily="18" charset="-128"/>
                          <a:ea typeface="BIZ UDP明朝 Medium" panose="02020500000000000000" pitchFamily="18" charset="-128"/>
                          <a:cs typeface="Meiryo UI"/>
                        </a:rPr>
                        <a:t>悪性黒色腫</a:t>
                      </a:r>
                      <a:r>
                        <a:rPr sz="1600" baseline="3968" dirty="0">
                          <a:solidFill>
                            <a:schemeClr val="tx1"/>
                          </a:solidFill>
                          <a:latin typeface="BIZ UDP明朝 Medium" panose="02020500000000000000" pitchFamily="18" charset="-128"/>
                          <a:ea typeface="BIZ UDP明朝 Medium" panose="02020500000000000000" pitchFamily="18" charset="-128"/>
                          <a:cs typeface="Meiryo UI"/>
                        </a:rPr>
                        <a:t>（メラノ</a:t>
                      </a:r>
                      <a:r>
                        <a:rPr sz="1600" spc="7" baseline="3968" dirty="0">
                          <a:solidFill>
                            <a:schemeClr val="tx1"/>
                          </a:solidFill>
                          <a:latin typeface="BIZ UDP明朝 Medium" panose="02020500000000000000" pitchFamily="18" charset="-128"/>
                          <a:ea typeface="BIZ UDP明朝 Medium" panose="02020500000000000000" pitchFamily="18" charset="-128"/>
                          <a:cs typeface="Meiryo UI"/>
                        </a:rPr>
                        <a:t>ー</a:t>
                      </a:r>
                      <a:r>
                        <a:rPr sz="1600" baseline="3968" dirty="0">
                          <a:solidFill>
                            <a:schemeClr val="tx1"/>
                          </a:solidFill>
                          <a:latin typeface="BIZ UDP明朝 Medium" panose="02020500000000000000" pitchFamily="18" charset="-128"/>
                          <a:ea typeface="BIZ UDP明朝 Medium" panose="02020500000000000000" pitchFamily="18" charset="-128"/>
                          <a:cs typeface="Meiryo UI"/>
                        </a:rPr>
                        <a:t>マ）</a:t>
                      </a:r>
                      <a:endParaRPr sz="1600" baseline="3968">
                        <a:solidFill>
                          <a:schemeClr val="tx1"/>
                        </a:solidFill>
                        <a:latin typeface="BIZ UDP明朝 Medium" panose="02020500000000000000" pitchFamily="18" charset="-128"/>
                        <a:ea typeface="BIZ UDP明朝 Medium" panose="02020500000000000000" pitchFamily="18" charset="-128"/>
                        <a:cs typeface="Meiryo UI"/>
                      </a:endParaRPr>
                    </a:p>
                  </a:txBody>
                  <a:tcPr marL="0" marR="0" marT="159385" marB="0">
                    <a:lnL w="12700">
                      <a:solidFill>
                        <a:srgbClr val="000000"/>
                      </a:solidFill>
                      <a:prstDash val="solid"/>
                    </a:lnL>
                    <a:lnR w="12700">
                      <a:solidFill>
                        <a:srgbClr val="000000"/>
                      </a:solidFill>
                      <a:prstDash val="solid"/>
                    </a:lnR>
                    <a:lnT w="12700">
                      <a:solidFill>
                        <a:srgbClr val="000000"/>
                      </a:solidFill>
                      <a:prstDash val="solid"/>
                    </a:lnT>
                    <a:lnB w="19050">
                      <a:solidFill>
                        <a:srgbClr val="000000"/>
                      </a:solidFill>
                      <a:prstDash val="solid"/>
                    </a:lnB>
                    <a:solidFill>
                      <a:srgbClr val="FFFFFF"/>
                    </a:solidFill>
                  </a:tcPr>
                </a:tc>
                <a:tc>
                  <a:txBody>
                    <a:bodyPr/>
                    <a:lstStyle/>
                    <a:p>
                      <a:pPr marL="635" algn="ctr">
                        <a:lnSpc>
                          <a:spcPct val="100000"/>
                        </a:lnSpc>
                        <a:spcBef>
                          <a:spcPts val="1255"/>
                        </a:spcBef>
                      </a:pPr>
                      <a:r>
                        <a:rPr sz="1600" spc="-5" dirty="0">
                          <a:solidFill>
                            <a:schemeClr val="tx1"/>
                          </a:solidFill>
                          <a:latin typeface="BIZ UDP明朝 Medium" panose="02020500000000000000" pitchFamily="18" charset="-128"/>
                          <a:ea typeface="BIZ UDP明朝 Medium" panose="02020500000000000000" pitchFamily="18" charset="-128"/>
                          <a:cs typeface="Meiryo UI"/>
                        </a:rPr>
                        <a:t>アムジ</a:t>
                      </a:r>
                      <a:r>
                        <a:rPr sz="1600" spc="-15" dirty="0">
                          <a:solidFill>
                            <a:schemeClr val="tx1"/>
                          </a:solidFill>
                          <a:latin typeface="BIZ UDP明朝 Medium" panose="02020500000000000000" pitchFamily="18" charset="-128"/>
                          <a:ea typeface="BIZ UDP明朝 Medium" panose="02020500000000000000" pitchFamily="18" charset="-128"/>
                          <a:cs typeface="Meiryo UI"/>
                        </a:rPr>
                        <a:t>ェ</a:t>
                      </a:r>
                      <a:r>
                        <a:rPr sz="1600" spc="-10" dirty="0">
                          <a:solidFill>
                            <a:schemeClr val="tx1"/>
                          </a:solidFill>
                          <a:latin typeface="BIZ UDP明朝 Medium" panose="02020500000000000000" pitchFamily="18" charset="-128"/>
                          <a:ea typeface="BIZ UDP明朝 Medium" panose="02020500000000000000" pitchFamily="18" charset="-128"/>
                          <a:cs typeface="Meiryo UI"/>
                        </a:rPr>
                        <a:t>ン（米国）</a:t>
                      </a:r>
                      <a:endParaRPr sz="1600">
                        <a:solidFill>
                          <a:schemeClr val="tx1"/>
                        </a:solidFill>
                        <a:latin typeface="BIZ UDP明朝 Medium" panose="02020500000000000000" pitchFamily="18" charset="-128"/>
                        <a:ea typeface="BIZ UDP明朝 Medium" panose="02020500000000000000" pitchFamily="18" charset="-128"/>
                        <a:cs typeface="Meiryo UI"/>
                      </a:endParaRPr>
                    </a:p>
                  </a:txBody>
                  <a:tcPr marL="0" marR="0" marT="159385" marB="0">
                    <a:lnL w="12700">
                      <a:solidFill>
                        <a:srgbClr val="000000"/>
                      </a:solidFill>
                      <a:prstDash val="solid"/>
                    </a:lnL>
                    <a:lnR w="12700">
                      <a:solidFill>
                        <a:srgbClr val="000000"/>
                      </a:solidFill>
                      <a:prstDash val="solid"/>
                    </a:lnR>
                    <a:lnT w="12700">
                      <a:solidFill>
                        <a:srgbClr val="000000"/>
                      </a:solidFill>
                      <a:prstDash val="solid"/>
                    </a:lnT>
                    <a:lnB w="19050">
                      <a:solidFill>
                        <a:srgbClr val="000000"/>
                      </a:solidFill>
                      <a:prstDash val="solid"/>
                    </a:lnB>
                    <a:solidFill>
                      <a:srgbClr val="FFFFFF"/>
                    </a:solidFill>
                  </a:tcPr>
                </a:tc>
                <a:tc>
                  <a:txBody>
                    <a:bodyPr/>
                    <a:lstStyle/>
                    <a:p>
                      <a:pPr marL="3175" algn="ctr">
                        <a:lnSpc>
                          <a:spcPct val="100000"/>
                        </a:lnSpc>
                        <a:spcBef>
                          <a:spcPts val="1255"/>
                        </a:spcBef>
                      </a:pPr>
                      <a:r>
                        <a:rPr sz="1600" spc="-5" dirty="0">
                          <a:solidFill>
                            <a:schemeClr val="tx1"/>
                          </a:solidFill>
                          <a:latin typeface="BIZ UDP明朝 Medium" panose="02020500000000000000" pitchFamily="18" charset="-128"/>
                          <a:ea typeface="BIZ UDP明朝 Medium" panose="02020500000000000000" pitchFamily="18" charset="-128"/>
                          <a:cs typeface="Meiryo UI"/>
                        </a:rPr>
                        <a:t>米国</a:t>
                      </a:r>
                      <a:endParaRPr sz="1600">
                        <a:solidFill>
                          <a:schemeClr val="tx1"/>
                        </a:solidFill>
                        <a:latin typeface="BIZ UDP明朝 Medium" panose="02020500000000000000" pitchFamily="18" charset="-128"/>
                        <a:ea typeface="BIZ UDP明朝 Medium" panose="02020500000000000000" pitchFamily="18" charset="-128"/>
                        <a:cs typeface="Meiryo UI"/>
                      </a:endParaRPr>
                    </a:p>
                  </a:txBody>
                  <a:tcPr marL="0" marR="0" marT="159385" marB="0">
                    <a:lnL w="12700">
                      <a:solidFill>
                        <a:srgbClr val="000000"/>
                      </a:solidFill>
                      <a:prstDash val="solid"/>
                    </a:lnL>
                    <a:lnR w="12700">
                      <a:solidFill>
                        <a:srgbClr val="000000"/>
                      </a:solidFill>
                      <a:prstDash val="solid"/>
                    </a:lnR>
                    <a:lnT w="12700">
                      <a:solidFill>
                        <a:srgbClr val="000000"/>
                      </a:solidFill>
                      <a:prstDash val="solid"/>
                    </a:lnT>
                    <a:lnB w="19050">
                      <a:solidFill>
                        <a:srgbClr val="000000"/>
                      </a:solidFill>
                      <a:prstDash val="solid"/>
                    </a:lnB>
                    <a:solidFill>
                      <a:srgbClr val="FFFFFF"/>
                    </a:solidFill>
                  </a:tcPr>
                </a:tc>
                <a:extLst>
                  <a:ext uri="{0D108BD9-81ED-4DB2-BD59-A6C34878D82A}">
                    <a16:rowId xmlns:a16="http://schemas.microsoft.com/office/drawing/2014/main" val="10008"/>
                  </a:ext>
                </a:extLst>
              </a:tr>
              <a:tr h="547103">
                <a:tc>
                  <a:txBody>
                    <a:bodyPr/>
                    <a:lstStyle/>
                    <a:p>
                      <a:pPr marR="253365" algn="r">
                        <a:lnSpc>
                          <a:spcPct val="100000"/>
                        </a:lnSpc>
                        <a:spcBef>
                          <a:spcPts val="1255"/>
                        </a:spcBef>
                      </a:pPr>
                      <a:r>
                        <a:rPr sz="1600" dirty="0">
                          <a:solidFill>
                            <a:schemeClr val="tx1"/>
                          </a:solidFill>
                          <a:latin typeface="BIZ UDP明朝 Medium" panose="02020500000000000000" pitchFamily="18" charset="-128"/>
                          <a:ea typeface="BIZ UDP明朝 Medium" panose="02020500000000000000" pitchFamily="18" charset="-128"/>
                          <a:cs typeface="Meiryo UI"/>
                        </a:rPr>
                        <a:t>2012年</a:t>
                      </a:r>
                    </a:p>
                  </a:txBody>
                  <a:tcPr marL="0" marR="0" marT="159385" marB="0">
                    <a:lnL w="12700">
                      <a:solidFill>
                        <a:srgbClr val="000000"/>
                      </a:solidFill>
                      <a:prstDash val="solid"/>
                    </a:lnL>
                    <a:lnR w="12700">
                      <a:solidFill>
                        <a:srgbClr val="000000"/>
                      </a:solidFill>
                      <a:prstDash val="solid"/>
                    </a:lnR>
                    <a:lnT w="19050">
                      <a:solidFill>
                        <a:srgbClr val="000000"/>
                      </a:solidFill>
                      <a:prstDash val="solid"/>
                    </a:lnT>
                    <a:lnB w="12700">
                      <a:solidFill>
                        <a:srgbClr val="000000"/>
                      </a:solidFill>
                      <a:prstDash val="solid"/>
                    </a:lnB>
                  </a:tcPr>
                </a:tc>
                <a:tc>
                  <a:txBody>
                    <a:bodyPr/>
                    <a:lstStyle/>
                    <a:p>
                      <a:pPr algn="ctr">
                        <a:lnSpc>
                          <a:spcPct val="100000"/>
                        </a:lnSpc>
                        <a:spcBef>
                          <a:spcPts val="1255"/>
                        </a:spcBef>
                      </a:pPr>
                      <a:r>
                        <a:rPr sz="1600" spc="-5" dirty="0">
                          <a:solidFill>
                            <a:schemeClr val="tx1"/>
                          </a:solidFill>
                          <a:latin typeface="BIZ UDP明朝 Medium" panose="02020500000000000000" pitchFamily="18" charset="-128"/>
                          <a:ea typeface="BIZ UDP明朝 Medium" panose="02020500000000000000" pitchFamily="18" charset="-128"/>
                          <a:cs typeface="Meiryo UI"/>
                        </a:rPr>
                        <a:t>Glybera</a:t>
                      </a:r>
                      <a:r>
                        <a:rPr sz="1600" spc="-7" baseline="3968" dirty="0">
                          <a:solidFill>
                            <a:schemeClr val="tx1"/>
                          </a:solidFill>
                          <a:latin typeface="BIZ UDP明朝 Medium" panose="02020500000000000000" pitchFamily="18" charset="-128"/>
                          <a:ea typeface="BIZ UDP明朝 Medium" panose="02020500000000000000" pitchFamily="18" charset="-128"/>
                          <a:cs typeface="Meiryo UI"/>
                        </a:rPr>
                        <a:t>（</a:t>
                      </a:r>
                      <a:r>
                        <a:rPr sz="1600" baseline="3968" dirty="0">
                          <a:solidFill>
                            <a:schemeClr val="tx1"/>
                          </a:solidFill>
                          <a:latin typeface="BIZ UDP明朝 Medium" panose="02020500000000000000" pitchFamily="18" charset="-128"/>
                          <a:ea typeface="BIZ UDP明朝 Medium" panose="02020500000000000000" pitchFamily="18" charset="-128"/>
                          <a:cs typeface="Meiryo UI"/>
                        </a:rPr>
                        <a:t>グリ</a:t>
                      </a:r>
                      <a:r>
                        <a:rPr sz="1600" spc="7" baseline="3968" dirty="0">
                          <a:solidFill>
                            <a:schemeClr val="tx1"/>
                          </a:solidFill>
                          <a:latin typeface="BIZ UDP明朝 Medium" panose="02020500000000000000" pitchFamily="18" charset="-128"/>
                          <a:ea typeface="BIZ UDP明朝 Medium" panose="02020500000000000000" pitchFamily="18" charset="-128"/>
                          <a:cs typeface="Meiryo UI"/>
                        </a:rPr>
                        <a:t>ベ</a:t>
                      </a:r>
                      <a:r>
                        <a:rPr sz="1600" spc="-7" baseline="3968" dirty="0">
                          <a:solidFill>
                            <a:schemeClr val="tx1"/>
                          </a:solidFill>
                          <a:latin typeface="BIZ UDP明朝 Medium" panose="02020500000000000000" pitchFamily="18" charset="-128"/>
                          <a:ea typeface="BIZ UDP明朝 Medium" panose="02020500000000000000" pitchFamily="18" charset="-128"/>
                          <a:cs typeface="Meiryo UI"/>
                        </a:rPr>
                        <a:t>ラ）</a:t>
                      </a:r>
                      <a:endParaRPr sz="1600" baseline="3968" dirty="0">
                        <a:solidFill>
                          <a:schemeClr val="tx1"/>
                        </a:solidFill>
                        <a:latin typeface="BIZ UDP明朝 Medium" panose="02020500000000000000" pitchFamily="18" charset="-128"/>
                        <a:ea typeface="BIZ UDP明朝 Medium" panose="02020500000000000000" pitchFamily="18" charset="-128"/>
                        <a:cs typeface="Meiryo UI"/>
                      </a:endParaRPr>
                    </a:p>
                  </a:txBody>
                  <a:tcPr marL="0" marR="0" marT="159385" marB="0">
                    <a:lnL w="12700">
                      <a:solidFill>
                        <a:srgbClr val="000000"/>
                      </a:solidFill>
                      <a:prstDash val="solid"/>
                    </a:lnL>
                    <a:lnR w="12700">
                      <a:solidFill>
                        <a:srgbClr val="000000"/>
                      </a:solidFill>
                      <a:prstDash val="solid"/>
                    </a:lnR>
                    <a:lnT w="19050">
                      <a:solidFill>
                        <a:srgbClr val="000000"/>
                      </a:solidFill>
                      <a:prstDash val="solid"/>
                    </a:lnT>
                    <a:lnB w="12700">
                      <a:solidFill>
                        <a:srgbClr val="000000"/>
                      </a:solidFill>
                      <a:prstDash val="solid"/>
                    </a:lnB>
                    <a:solidFill>
                      <a:srgbClr val="FFFFFF"/>
                    </a:solidFill>
                  </a:tcPr>
                </a:tc>
                <a:tc>
                  <a:txBody>
                    <a:bodyPr/>
                    <a:lstStyle/>
                    <a:p>
                      <a:pPr marR="323850" algn="r">
                        <a:lnSpc>
                          <a:spcPct val="100000"/>
                        </a:lnSpc>
                        <a:spcBef>
                          <a:spcPts val="1255"/>
                        </a:spcBef>
                      </a:pPr>
                      <a:r>
                        <a:rPr sz="1600" dirty="0">
                          <a:solidFill>
                            <a:schemeClr val="tx1"/>
                          </a:solidFill>
                          <a:latin typeface="BIZ UDP明朝 Medium" panose="02020500000000000000" pitchFamily="18" charset="-128"/>
                          <a:ea typeface="BIZ UDP明朝 Medium" panose="02020500000000000000" pitchFamily="18" charset="-128"/>
                          <a:cs typeface="Meiryo UI"/>
                        </a:rPr>
                        <a:t>リポ</a:t>
                      </a:r>
                      <a:r>
                        <a:rPr sz="1600" spc="-5" dirty="0">
                          <a:solidFill>
                            <a:schemeClr val="tx1"/>
                          </a:solidFill>
                          <a:latin typeface="BIZ UDP明朝 Medium" panose="02020500000000000000" pitchFamily="18" charset="-128"/>
                          <a:ea typeface="BIZ UDP明朝 Medium" panose="02020500000000000000" pitchFamily="18" charset="-128"/>
                          <a:cs typeface="Meiryo UI"/>
                        </a:rPr>
                        <a:t>た</a:t>
                      </a:r>
                      <a:r>
                        <a:rPr sz="1600" dirty="0">
                          <a:solidFill>
                            <a:schemeClr val="tx1"/>
                          </a:solidFill>
                          <a:latin typeface="BIZ UDP明朝 Medium" panose="02020500000000000000" pitchFamily="18" charset="-128"/>
                          <a:ea typeface="BIZ UDP明朝 Medium" panose="02020500000000000000" pitchFamily="18" charset="-128"/>
                          <a:cs typeface="Meiryo UI"/>
                        </a:rPr>
                        <a:t>ん</a:t>
                      </a:r>
                      <a:r>
                        <a:rPr sz="1600" spc="-5" dirty="0">
                          <a:solidFill>
                            <a:schemeClr val="tx1"/>
                          </a:solidFill>
                          <a:latin typeface="BIZ UDP明朝 Medium" panose="02020500000000000000" pitchFamily="18" charset="-128"/>
                          <a:ea typeface="BIZ UDP明朝 Medium" panose="02020500000000000000" pitchFamily="18" charset="-128"/>
                          <a:cs typeface="Meiryo UI"/>
                        </a:rPr>
                        <a:t>ぱくリ</a:t>
                      </a:r>
                      <a:r>
                        <a:rPr sz="1600" dirty="0">
                          <a:solidFill>
                            <a:schemeClr val="tx1"/>
                          </a:solidFill>
                          <a:latin typeface="BIZ UDP明朝 Medium" panose="02020500000000000000" pitchFamily="18" charset="-128"/>
                          <a:ea typeface="BIZ UDP明朝 Medium" panose="02020500000000000000" pitchFamily="18" charset="-128"/>
                          <a:cs typeface="Meiryo UI"/>
                        </a:rPr>
                        <a:t>パーゼ</a:t>
                      </a:r>
                      <a:r>
                        <a:rPr sz="1600" spc="10" dirty="0">
                          <a:solidFill>
                            <a:schemeClr val="tx1"/>
                          </a:solidFill>
                          <a:latin typeface="BIZ UDP明朝 Medium" panose="02020500000000000000" pitchFamily="18" charset="-128"/>
                          <a:ea typeface="BIZ UDP明朝 Medium" panose="02020500000000000000" pitchFamily="18" charset="-128"/>
                          <a:cs typeface="Meiryo UI"/>
                        </a:rPr>
                        <a:t>欠</a:t>
                      </a:r>
                      <a:r>
                        <a:rPr sz="1600" dirty="0">
                          <a:solidFill>
                            <a:schemeClr val="tx1"/>
                          </a:solidFill>
                          <a:latin typeface="BIZ UDP明朝 Medium" panose="02020500000000000000" pitchFamily="18" charset="-128"/>
                          <a:ea typeface="BIZ UDP明朝 Medium" panose="02020500000000000000" pitchFamily="18" charset="-128"/>
                          <a:cs typeface="Meiryo UI"/>
                        </a:rPr>
                        <a:t>損症</a:t>
                      </a:r>
                      <a:endParaRPr sz="1600">
                        <a:solidFill>
                          <a:schemeClr val="tx1"/>
                        </a:solidFill>
                        <a:latin typeface="BIZ UDP明朝 Medium" panose="02020500000000000000" pitchFamily="18" charset="-128"/>
                        <a:ea typeface="BIZ UDP明朝 Medium" panose="02020500000000000000" pitchFamily="18" charset="-128"/>
                        <a:cs typeface="Meiryo UI"/>
                      </a:endParaRPr>
                    </a:p>
                  </a:txBody>
                  <a:tcPr marL="0" marR="0" marT="159385" marB="0">
                    <a:lnL w="12700">
                      <a:solidFill>
                        <a:srgbClr val="000000"/>
                      </a:solidFill>
                      <a:prstDash val="solid"/>
                    </a:lnL>
                    <a:lnR w="12700">
                      <a:solidFill>
                        <a:srgbClr val="000000"/>
                      </a:solidFill>
                      <a:prstDash val="solid"/>
                    </a:lnR>
                    <a:lnT w="19050">
                      <a:solidFill>
                        <a:srgbClr val="000000"/>
                      </a:solidFill>
                      <a:prstDash val="solid"/>
                    </a:lnT>
                    <a:lnB w="12700">
                      <a:solidFill>
                        <a:srgbClr val="000000"/>
                      </a:solidFill>
                      <a:prstDash val="solid"/>
                    </a:lnB>
                    <a:solidFill>
                      <a:srgbClr val="FFFFFF"/>
                    </a:solidFill>
                  </a:tcPr>
                </a:tc>
                <a:tc>
                  <a:txBody>
                    <a:bodyPr/>
                    <a:lstStyle/>
                    <a:p>
                      <a:pPr algn="ctr">
                        <a:lnSpc>
                          <a:spcPct val="100000"/>
                        </a:lnSpc>
                        <a:spcBef>
                          <a:spcPts val="1255"/>
                        </a:spcBef>
                      </a:pPr>
                      <a:r>
                        <a:rPr sz="1600" spc="-5" dirty="0">
                          <a:solidFill>
                            <a:schemeClr val="tx1"/>
                          </a:solidFill>
                          <a:latin typeface="BIZ UDP明朝 Medium" panose="02020500000000000000" pitchFamily="18" charset="-128"/>
                          <a:ea typeface="BIZ UDP明朝 Medium" panose="02020500000000000000" pitchFamily="18" charset="-128"/>
                          <a:cs typeface="Meiryo UI"/>
                        </a:rPr>
                        <a:t>ユ</a:t>
                      </a:r>
                      <a:r>
                        <a:rPr sz="1600" spc="-10" dirty="0">
                          <a:solidFill>
                            <a:schemeClr val="tx1"/>
                          </a:solidFill>
                          <a:latin typeface="BIZ UDP明朝 Medium" panose="02020500000000000000" pitchFamily="18" charset="-128"/>
                          <a:ea typeface="BIZ UDP明朝 Medium" panose="02020500000000000000" pitchFamily="18" charset="-128"/>
                          <a:cs typeface="Meiryo UI"/>
                        </a:rPr>
                        <a:t>ニキ</a:t>
                      </a:r>
                      <a:r>
                        <a:rPr sz="1600" spc="-5" dirty="0">
                          <a:solidFill>
                            <a:schemeClr val="tx1"/>
                          </a:solidFill>
                          <a:latin typeface="BIZ UDP明朝 Medium" panose="02020500000000000000" pitchFamily="18" charset="-128"/>
                          <a:ea typeface="BIZ UDP明朝 Medium" panose="02020500000000000000" pitchFamily="18" charset="-128"/>
                          <a:cs typeface="Meiryo UI"/>
                        </a:rPr>
                        <a:t>ュア（オラ</a:t>
                      </a:r>
                      <a:r>
                        <a:rPr sz="1600" dirty="0">
                          <a:solidFill>
                            <a:schemeClr val="tx1"/>
                          </a:solidFill>
                          <a:latin typeface="BIZ UDP明朝 Medium" panose="02020500000000000000" pitchFamily="18" charset="-128"/>
                          <a:ea typeface="BIZ UDP明朝 Medium" panose="02020500000000000000" pitchFamily="18" charset="-128"/>
                          <a:cs typeface="Meiryo UI"/>
                        </a:rPr>
                        <a:t>ンダ</a:t>
                      </a:r>
                      <a:r>
                        <a:rPr sz="1600" spc="-5" dirty="0">
                          <a:solidFill>
                            <a:schemeClr val="tx1"/>
                          </a:solidFill>
                          <a:latin typeface="BIZ UDP明朝 Medium" panose="02020500000000000000" pitchFamily="18" charset="-128"/>
                          <a:ea typeface="BIZ UDP明朝 Medium" panose="02020500000000000000" pitchFamily="18" charset="-128"/>
                          <a:cs typeface="Meiryo UI"/>
                        </a:rPr>
                        <a:t>）</a:t>
                      </a:r>
                      <a:endParaRPr sz="1600">
                        <a:solidFill>
                          <a:schemeClr val="tx1"/>
                        </a:solidFill>
                        <a:latin typeface="BIZ UDP明朝 Medium" panose="02020500000000000000" pitchFamily="18" charset="-128"/>
                        <a:ea typeface="BIZ UDP明朝 Medium" panose="02020500000000000000" pitchFamily="18" charset="-128"/>
                        <a:cs typeface="Meiryo UI"/>
                      </a:endParaRPr>
                    </a:p>
                  </a:txBody>
                  <a:tcPr marL="0" marR="0" marT="159385" marB="0">
                    <a:lnL w="12700">
                      <a:solidFill>
                        <a:srgbClr val="000000"/>
                      </a:solidFill>
                      <a:prstDash val="solid"/>
                    </a:lnL>
                    <a:lnR w="12700">
                      <a:solidFill>
                        <a:srgbClr val="000000"/>
                      </a:solidFill>
                      <a:prstDash val="solid"/>
                    </a:lnR>
                    <a:lnT w="19050">
                      <a:solidFill>
                        <a:srgbClr val="000000"/>
                      </a:solidFill>
                      <a:prstDash val="solid"/>
                    </a:lnT>
                    <a:lnB w="12700">
                      <a:solidFill>
                        <a:srgbClr val="000000"/>
                      </a:solidFill>
                      <a:prstDash val="solid"/>
                    </a:lnB>
                    <a:solidFill>
                      <a:srgbClr val="FFFFFF"/>
                    </a:solidFill>
                  </a:tcPr>
                </a:tc>
                <a:tc>
                  <a:txBody>
                    <a:bodyPr/>
                    <a:lstStyle/>
                    <a:p>
                      <a:pPr marL="3175" algn="ctr">
                        <a:lnSpc>
                          <a:spcPct val="100000"/>
                        </a:lnSpc>
                        <a:spcBef>
                          <a:spcPts val="1255"/>
                        </a:spcBef>
                      </a:pPr>
                      <a:r>
                        <a:rPr sz="1600" spc="-5" dirty="0">
                          <a:solidFill>
                            <a:schemeClr val="tx1"/>
                          </a:solidFill>
                          <a:latin typeface="BIZ UDP明朝 Medium" panose="02020500000000000000" pitchFamily="18" charset="-128"/>
                          <a:ea typeface="BIZ UDP明朝 Medium" panose="02020500000000000000" pitchFamily="18" charset="-128"/>
                          <a:cs typeface="Meiryo UI"/>
                        </a:rPr>
                        <a:t>欧州</a:t>
                      </a:r>
                      <a:endParaRPr sz="1600" dirty="0">
                        <a:solidFill>
                          <a:schemeClr val="tx1"/>
                        </a:solidFill>
                        <a:latin typeface="BIZ UDP明朝 Medium" panose="02020500000000000000" pitchFamily="18" charset="-128"/>
                        <a:ea typeface="BIZ UDP明朝 Medium" panose="02020500000000000000" pitchFamily="18" charset="-128"/>
                        <a:cs typeface="Meiryo UI"/>
                      </a:endParaRPr>
                    </a:p>
                  </a:txBody>
                  <a:tcPr marL="0" marR="0" marT="159385" marB="0">
                    <a:lnL w="12700">
                      <a:solidFill>
                        <a:srgbClr val="000000"/>
                      </a:solidFill>
                      <a:prstDash val="solid"/>
                    </a:lnL>
                    <a:lnR w="12700">
                      <a:solidFill>
                        <a:srgbClr val="000000"/>
                      </a:solidFill>
                      <a:prstDash val="solid"/>
                    </a:lnR>
                    <a:lnT w="19050">
                      <a:solidFill>
                        <a:srgbClr val="000000"/>
                      </a:solidFill>
                      <a:prstDash val="solid"/>
                    </a:lnT>
                    <a:lnB w="12700">
                      <a:solidFill>
                        <a:srgbClr val="000000"/>
                      </a:solidFill>
                      <a:prstDash val="solid"/>
                    </a:lnB>
                    <a:solidFill>
                      <a:srgbClr val="FFFFFF"/>
                    </a:solidFill>
                  </a:tcPr>
                </a:tc>
                <a:extLst>
                  <a:ext uri="{0D108BD9-81ED-4DB2-BD59-A6C34878D82A}">
                    <a16:rowId xmlns:a16="http://schemas.microsoft.com/office/drawing/2014/main" val="10009"/>
                  </a:ext>
                </a:extLst>
              </a:tr>
            </a:tbl>
          </a:graphicData>
        </a:graphic>
      </p:graphicFrame>
      <p:sp>
        <p:nvSpPr>
          <p:cNvPr id="4" name="object 3"/>
          <p:cNvSpPr txBox="1"/>
          <p:nvPr/>
        </p:nvSpPr>
        <p:spPr>
          <a:xfrm>
            <a:off x="309128" y="6538859"/>
            <a:ext cx="5943634" cy="197490"/>
          </a:xfrm>
          <a:prstGeom prst="rect">
            <a:avLst/>
          </a:prstGeom>
        </p:spPr>
        <p:txBody>
          <a:bodyPr vert="horz" wrap="square" lIns="0" tIns="12700" rIns="0" bIns="0" rtlCol="0">
            <a:spAutoFit/>
          </a:bodyPr>
          <a:lstStyle/>
          <a:p>
            <a:pPr marL="12700">
              <a:lnSpc>
                <a:spcPct val="100000"/>
              </a:lnSpc>
              <a:spcBef>
                <a:spcPts val="100"/>
              </a:spcBef>
            </a:pPr>
            <a:r>
              <a:rPr lang="ja-JP" altLang="en-US" sz="1200" dirty="0">
                <a:latin typeface="Meiryo UI"/>
                <a:cs typeface="Meiryo UI"/>
              </a:rPr>
              <a:t>（</a:t>
            </a:r>
            <a:r>
              <a:rPr sz="1200" dirty="0" err="1">
                <a:latin typeface="Meiryo UI"/>
                <a:cs typeface="Meiryo UI"/>
              </a:rPr>
              <a:t>出典</a:t>
            </a:r>
            <a:r>
              <a:rPr lang="ja-JP" altLang="en-US" sz="1200" dirty="0">
                <a:latin typeface="Meiryo UI"/>
                <a:cs typeface="Meiryo UI"/>
              </a:rPr>
              <a:t>）</a:t>
            </a:r>
            <a:r>
              <a:rPr sz="1200" dirty="0">
                <a:latin typeface="Meiryo UI"/>
                <a:cs typeface="Meiryo UI"/>
              </a:rPr>
              <a:t>N</a:t>
            </a:r>
            <a:r>
              <a:rPr sz="1200" spc="-10" dirty="0">
                <a:latin typeface="Meiryo UI"/>
                <a:cs typeface="Meiryo UI"/>
              </a:rPr>
              <a:t> </a:t>
            </a:r>
            <a:r>
              <a:rPr sz="1200" dirty="0">
                <a:latin typeface="Meiryo UI"/>
                <a:cs typeface="Meiryo UI"/>
              </a:rPr>
              <a:t>Engl</a:t>
            </a:r>
            <a:r>
              <a:rPr sz="1200" spc="-20" dirty="0">
                <a:latin typeface="Meiryo UI"/>
                <a:cs typeface="Meiryo UI"/>
              </a:rPr>
              <a:t> </a:t>
            </a:r>
            <a:r>
              <a:rPr sz="1200" dirty="0">
                <a:latin typeface="Meiryo UI"/>
                <a:cs typeface="Meiryo UI"/>
              </a:rPr>
              <a:t>J Med.</a:t>
            </a:r>
            <a:r>
              <a:rPr sz="1200" spc="-5" dirty="0">
                <a:latin typeface="Meiryo UI"/>
                <a:cs typeface="Meiryo UI"/>
              </a:rPr>
              <a:t> 2019;381:455,</a:t>
            </a:r>
            <a:r>
              <a:rPr sz="1200" spc="50" dirty="0">
                <a:latin typeface="Meiryo UI"/>
                <a:cs typeface="Meiryo UI"/>
              </a:rPr>
              <a:t> </a:t>
            </a:r>
            <a:r>
              <a:rPr sz="1200" dirty="0">
                <a:latin typeface="Meiryo UI"/>
                <a:cs typeface="Meiryo UI"/>
              </a:rPr>
              <a:t>Drug </a:t>
            </a:r>
            <a:r>
              <a:rPr sz="1200" spc="-5" dirty="0">
                <a:latin typeface="Meiryo UI"/>
                <a:cs typeface="Meiryo UI"/>
              </a:rPr>
              <a:t>Delivery</a:t>
            </a:r>
            <a:r>
              <a:rPr sz="1200" spc="-15" dirty="0">
                <a:latin typeface="Meiryo UI"/>
                <a:cs typeface="Meiryo UI"/>
              </a:rPr>
              <a:t> </a:t>
            </a:r>
            <a:r>
              <a:rPr sz="1200" spc="-5" dirty="0">
                <a:latin typeface="Meiryo UI"/>
                <a:cs typeface="Meiryo UI"/>
              </a:rPr>
              <a:t>System.</a:t>
            </a:r>
            <a:r>
              <a:rPr sz="1200" spc="-15" dirty="0">
                <a:latin typeface="Meiryo UI"/>
                <a:cs typeface="Meiryo UI"/>
              </a:rPr>
              <a:t> </a:t>
            </a:r>
            <a:r>
              <a:rPr sz="1200" spc="-5" dirty="0">
                <a:latin typeface="Meiryo UI"/>
                <a:cs typeface="Meiryo UI"/>
              </a:rPr>
              <a:t>2019;34:99</a:t>
            </a:r>
            <a:endParaRPr sz="1200" dirty="0">
              <a:latin typeface="Meiryo UI"/>
              <a:cs typeface="Meiryo UI"/>
            </a:endParaRPr>
          </a:p>
        </p:txBody>
      </p:sp>
      <p:sp>
        <p:nvSpPr>
          <p:cNvPr id="5" name="テキスト ボックス 4"/>
          <p:cNvSpPr txBox="1"/>
          <p:nvPr/>
        </p:nvSpPr>
        <p:spPr>
          <a:xfrm>
            <a:off x="3447222" y="154622"/>
            <a:ext cx="5297556" cy="584775"/>
          </a:xfrm>
          <a:prstGeom prst="rect">
            <a:avLst/>
          </a:prstGeom>
          <a:noFill/>
        </p:spPr>
        <p:txBody>
          <a:bodyPr wrap="square" rtlCol="0">
            <a:spAutoFit/>
          </a:bodyPr>
          <a:lstStyle/>
          <a:p>
            <a:pPr algn="ctr"/>
            <a:r>
              <a:rPr kumimoji="1" lang="ja-JP" altLang="en-US" sz="3200" b="1" dirty="0">
                <a:latin typeface="Meiryo UI" panose="020B0604030504040204" pitchFamily="50" charset="-128"/>
                <a:ea typeface="Meiryo UI" panose="020B0604030504040204" pitchFamily="50" charset="-128"/>
              </a:rPr>
              <a:t>承認済みの遺伝子治療薬</a:t>
            </a:r>
          </a:p>
        </p:txBody>
      </p:sp>
    </p:spTree>
    <p:extLst>
      <p:ext uri="{BB962C8B-B14F-4D97-AF65-F5344CB8AC3E}">
        <p14:creationId xmlns:p14="http://schemas.microsoft.com/office/powerpoint/2010/main" val="388015050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円/楕円 1"/>
          <p:cNvSpPr/>
          <p:nvPr/>
        </p:nvSpPr>
        <p:spPr>
          <a:xfrm>
            <a:off x="1154430" y="3711120"/>
            <a:ext cx="3851910" cy="3017520"/>
          </a:xfrm>
          <a:prstGeom prst="ellipse">
            <a:avLst/>
          </a:prstGeom>
          <a:solidFill>
            <a:schemeClr val="accent4">
              <a:lumMod val="60000"/>
              <a:lumOff val="40000"/>
            </a:schemeClr>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83" name="円/楕円 682"/>
          <p:cNvSpPr/>
          <p:nvPr/>
        </p:nvSpPr>
        <p:spPr>
          <a:xfrm>
            <a:off x="7143750" y="3234690"/>
            <a:ext cx="3851910" cy="3017520"/>
          </a:xfrm>
          <a:prstGeom prst="ellipse">
            <a:avLst/>
          </a:prstGeom>
          <a:solidFill>
            <a:schemeClr val="accent4">
              <a:lumMod val="60000"/>
              <a:lumOff val="40000"/>
            </a:schemeClr>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p:cNvSpPr txBox="1"/>
          <p:nvPr/>
        </p:nvSpPr>
        <p:spPr>
          <a:xfrm>
            <a:off x="2583180" y="4958270"/>
            <a:ext cx="994410" cy="523220"/>
          </a:xfrm>
          <a:prstGeom prst="rect">
            <a:avLst/>
          </a:prstGeom>
          <a:noFill/>
        </p:spPr>
        <p:txBody>
          <a:bodyPr wrap="square" rtlCol="0">
            <a:spAutoFit/>
          </a:bodyPr>
          <a:lstStyle/>
          <a:p>
            <a:pPr algn="ctr"/>
            <a:r>
              <a:rPr kumimoji="1" lang="ja-JP" altLang="en-US" sz="2800" b="1" dirty="0">
                <a:latin typeface="Meiryo UI" panose="020B0604030504040204" pitchFamily="50" charset="-128"/>
                <a:ea typeface="Meiryo UI" panose="020B0604030504040204" pitchFamily="50" charset="-128"/>
              </a:rPr>
              <a:t>細胞</a:t>
            </a:r>
          </a:p>
        </p:txBody>
      </p:sp>
      <p:sp>
        <p:nvSpPr>
          <p:cNvPr id="684" name="テキスト ボックス 683"/>
          <p:cNvSpPr txBox="1"/>
          <p:nvPr/>
        </p:nvSpPr>
        <p:spPr>
          <a:xfrm>
            <a:off x="8572500" y="5594509"/>
            <a:ext cx="994410" cy="523220"/>
          </a:xfrm>
          <a:prstGeom prst="rect">
            <a:avLst/>
          </a:prstGeom>
          <a:noFill/>
        </p:spPr>
        <p:txBody>
          <a:bodyPr wrap="square" rtlCol="0">
            <a:spAutoFit/>
          </a:bodyPr>
          <a:lstStyle/>
          <a:p>
            <a:pPr algn="ctr"/>
            <a:r>
              <a:rPr kumimoji="1" lang="ja-JP" altLang="en-US" sz="2800" b="1" dirty="0">
                <a:latin typeface="Meiryo UI" panose="020B0604030504040204" pitchFamily="50" charset="-128"/>
                <a:ea typeface="Meiryo UI" panose="020B0604030504040204" pitchFamily="50" charset="-128"/>
              </a:rPr>
              <a:t>細胞</a:t>
            </a:r>
          </a:p>
        </p:txBody>
      </p:sp>
      <p:grpSp>
        <p:nvGrpSpPr>
          <p:cNvPr id="5" name="グループ化 4"/>
          <p:cNvGrpSpPr/>
          <p:nvPr/>
        </p:nvGrpSpPr>
        <p:grpSpPr>
          <a:xfrm>
            <a:off x="2613493" y="2249841"/>
            <a:ext cx="964097" cy="2018284"/>
            <a:chOff x="4806314" y="1322115"/>
            <a:chExt cx="964097" cy="2018284"/>
          </a:xfrm>
        </p:grpSpPr>
        <p:sp>
          <p:nvSpPr>
            <p:cNvPr id="4" name="山形 3"/>
            <p:cNvSpPr/>
            <p:nvPr/>
          </p:nvSpPr>
          <p:spPr>
            <a:xfrm rot="5400000">
              <a:off x="4928068" y="2887424"/>
              <a:ext cx="689279" cy="216671"/>
            </a:xfrm>
            <a:prstGeom prst="chevron">
              <a:avLst>
                <a:gd name="adj" fmla="val 52245"/>
              </a:avLst>
            </a:prstGeom>
            <a:solidFill>
              <a:srgbClr val="C00000"/>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85" name="六角形 684"/>
            <p:cNvSpPr/>
            <p:nvPr/>
          </p:nvSpPr>
          <p:spPr>
            <a:xfrm>
              <a:off x="5100016" y="2352946"/>
              <a:ext cx="357809" cy="298174"/>
            </a:xfrm>
            <a:prstGeom prst="hexagon">
              <a:avLst/>
            </a:prstGeom>
            <a:solidFill>
              <a:srgbClr val="00B0F0"/>
            </a:solidFill>
            <a:ln>
              <a:solidFill>
                <a:srgbClr val="C00000"/>
              </a:solidFill>
            </a:ln>
            <a:effectLst>
              <a:glow rad="1397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86" name="六角形 685"/>
            <p:cNvSpPr/>
            <p:nvPr/>
          </p:nvSpPr>
          <p:spPr>
            <a:xfrm>
              <a:off x="5093804" y="2054772"/>
              <a:ext cx="357809" cy="298174"/>
            </a:xfrm>
            <a:prstGeom prst="hexagon">
              <a:avLst/>
            </a:prstGeom>
            <a:solidFill>
              <a:srgbClr val="00B0F0"/>
            </a:solidFill>
            <a:ln>
              <a:solidFill>
                <a:srgbClr val="C00000"/>
              </a:solidFill>
            </a:ln>
            <a:effectLst>
              <a:glow rad="1397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87" name="六角形 686"/>
            <p:cNvSpPr/>
            <p:nvPr/>
          </p:nvSpPr>
          <p:spPr>
            <a:xfrm>
              <a:off x="5100016" y="1769376"/>
              <a:ext cx="357809" cy="298174"/>
            </a:xfrm>
            <a:prstGeom prst="hexagon">
              <a:avLst/>
            </a:prstGeom>
            <a:solidFill>
              <a:srgbClr val="00B0F0"/>
            </a:solidFill>
            <a:ln>
              <a:solidFill>
                <a:srgbClr val="C00000"/>
              </a:solidFill>
            </a:ln>
            <a:effectLst>
              <a:glow rad="1397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88" name="六角形 687"/>
            <p:cNvSpPr/>
            <p:nvPr/>
          </p:nvSpPr>
          <p:spPr>
            <a:xfrm>
              <a:off x="4806314" y="1620289"/>
              <a:ext cx="357809" cy="298174"/>
            </a:xfrm>
            <a:prstGeom prst="hexagon">
              <a:avLst/>
            </a:prstGeom>
            <a:solidFill>
              <a:srgbClr val="00B0F0"/>
            </a:solidFill>
            <a:ln>
              <a:solidFill>
                <a:srgbClr val="C00000"/>
              </a:solidFill>
            </a:ln>
            <a:effectLst>
              <a:glow rad="1397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89" name="六角形 688"/>
            <p:cNvSpPr/>
            <p:nvPr/>
          </p:nvSpPr>
          <p:spPr>
            <a:xfrm>
              <a:off x="5393718" y="1620289"/>
              <a:ext cx="357809" cy="298174"/>
            </a:xfrm>
            <a:prstGeom prst="hexagon">
              <a:avLst/>
            </a:prstGeom>
            <a:solidFill>
              <a:srgbClr val="00B0F0"/>
            </a:solidFill>
            <a:ln>
              <a:solidFill>
                <a:srgbClr val="C00000"/>
              </a:solidFill>
            </a:ln>
            <a:effectLst>
              <a:glow rad="1397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90" name="六角形 689"/>
            <p:cNvSpPr/>
            <p:nvPr/>
          </p:nvSpPr>
          <p:spPr>
            <a:xfrm>
              <a:off x="4806314" y="1322115"/>
              <a:ext cx="357809" cy="298174"/>
            </a:xfrm>
            <a:prstGeom prst="hexagon">
              <a:avLst/>
            </a:prstGeom>
            <a:solidFill>
              <a:srgbClr val="FFFF00"/>
            </a:solidFill>
            <a:ln>
              <a:solidFill>
                <a:srgbClr val="C00000"/>
              </a:solidFill>
            </a:ln>
            <a:effectLst>
              <a:glow rad="1397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91" name="六角形 690"/>
            <p:cNvSpPr/>
            <p:nvPr/>
          </p:nvSpPr>
          <p:spPr>
            <a:xfrm>
              <a:off x="5412602" y="1322115"/>
              <a:ext cx="357809" cy="298174"/>
            </a:xfrm>
            <a:prstGeom prst="hexagon">
              <a:avLst/>
            </a:prstGeom>
            <a:solidFill>
              <a:srgbClr val="FFFF00"/>
            </a:solidFill>
            <a:ln>
              <a:solidFill>
                <a:srgbClr val="C00000"/>
              </a:solidFill>
            </a:ln>
            <a:effectLst>
              <a:glow rad="1397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92" name="グループ化 691"/>
          <p:cNvGrpSpPr/>
          <p:nvPr/>
        </p:nvGrpSpPr>
        <p:grpSpPr>
          <a:xfrm rot="20387529">
            <a:off x="1057275" y="2633964"/>
            <a:ext cx="964097" cy="2018284"/>
            <a:chOff x="4806314" y="1322115"/>
            <a:chExt cx="964097" cy="2018284"/>
          </a:xfrm>
        </p:grpSpPr>
        <p:sp>
          <p:nvSpPr>
            <p:cNvPr id="693" name="山形 692"/>
            <p:cNvSpPr/>
            <p:nvPr/>
          </p:nvSpPr>
          <p:spPr>
            <a:xfrm rot="5400000">
              <a:off x="4928068" y="2887424"/>
              <a:ext cx="689279" cy="216671"/>
            </a:xfrm>
            <a:prstGeom prst="chevron">
              <a:avLst>
                <a:gd name="adj" fmla="val 52245"/>
              </a:avLst>
            </a:prstGeom>
            <a:solidFill>
              <a:srgbClr val="C00000"/>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94" name="六角形 693"/>
            <p:cNvSpPr/>
            <p:nvPr/>
          </p:nvSpPr>
          <p:spPr>
            <a:xfrm>
              <a:off x="5100016" y="2352946"/>
              <a:ext cx="357809" cy="298174"/>
            </a:xfrm>
            <a:prstGeom prst="hexagon">
              <a:avLst/>
            </a:prstGeom>
            <a:solidFill>
              <a:srgbClr val="00B0F0"/>
            </a:solidFill>
            <a:ln>
              <a:solidFill>
                <a:srgbClr val="C00000"/>
              </a:solidFill>
            </a:ln>
            <a:effectLst>
              <a:glow rad="1397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95" name="六角形 694"/>
            <p:cNvSpPr/>
            <p:nvPr/>
          </p:nvSpPr>
          <p:spPr>
            <a:xfrm>
              <a:off x="5093804" y="2054772"/>
              <a:ext cx="357809" cy="298174"/>
            </a:xfrm>
            <a:prstGeom prst="hexagon">
              <a:avLst/>
            </a:prstGeom>
            <a:solidFill>
              <a:srgbClr val="00B0F0"/>
            </a:solidFill>
            <a:ln>
              <a:solidFill>
                <a:srgbClr val="C00000"/>
              </a:solidFill>
            </a:ln>
            <a:effectLst>
              <a:glow rad="1397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96" name="六角形 695"/>
            <p:cNvSpPr/>
            <p:nvPr/>
          </p:nvSpPr>
          <p:spPr>
            <a:xfrm>
              <a:off x="5100016" y="1769376"/>
              <a:ext cx="357809" cy="298174"/>
            </a:xfrm>
            <a:prstGeom prst="hexagon">
              <a:avLst/>
            </a:prstGeom>
            <a:solidFill>
              <a:srgbClr val="00B0F0"/>
            </a:solidFill>
            <a:ln>
              <a:solidFill>
                <a:srgbClr val="C00000"/>
              </a:solidFill>
            </a:ln>
            <a:effectLst>
              <a:glow rad="1397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97" name="六角形 696"/>
            <p:cNvSpPr/>
            <p:nvPr/>
          </p:nvSpPr>
          <p:spPr>
            <a:xfrm>
              <a:off x="4806314" y="1620289"/>
              <a:ext cx="357809" cy="298174"/>
            </a:xfrm>
            <a:prstGeom prst="hexagon">
              <a:avLst/>
            </a:prstGeom>
            <a:solidFill>
              <a:srgbClr val="00B0F0"/>
            </a:solidFill>
            <a:ln>
              <a:solidFill>
                <a:srgbClr val="C00000"/>
              </a:solidFill>
            </a:ln>
            <a:effectLst>
              <a:glow rad="1397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98" name="六角形 697"/>
            <p:cNvSpPr/>
            <p:nvPr/>
          </p:nvSpPr>
          <p:spPr>
            <a:xfrm>
              <a:off x="5393718" y="1620289"/>
              <a:ext cx="357809" cy="298174"/>
            </a:xfrm>
            <a:prstGeom prst="hexagon">
              <a:avLst/>
            </a:prstGeom>
            <a:solidFill>
              <a:srgbClr val="00B0F0"/>
            </a:solidFill>
            <a:ln>
              <a:solidFill>
                <a:srgbClr val="C00000"/>
              </a:solidFill>
            </a:ln>
            <a:effectLst>
              <a:glow rad="1397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99" name="六角形 698"/>
            <p:cNvSpPr/>
            <p:nvPr/>
          </p:nvSpPr>
          <p:spPr>
            <a:xfrm>
              <a:off x="4806314" y="1322115"/>
              <a:ext cx="357809" cy="298174"/>
            </a:xfrm>
            <a:prstGeom prst="hexagon">
              <a:avLst/>
            </a:prstGeom>
            <a:solidFill>
              <a:srgbClr val="FFFF00"/>
            </a:solidFill>
            <a:ln>
              <a:solidFill>
                <a:srgbClr val="C00000"/>
              </a:solidFill>
            </a:ln>
            <a:effectLst>
              <a:glow rad="1397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00" name="六角形 699"/>
            <p:cNvSpPr/>
            <p:nvPr/>
          </p:nvSpPr>
          <p:spPr>
            <a:xfrm>
              <a:off x="5412602" y="1322115"/>
              <a:ext cx="357809" cy="298174"/>
            </a:xfrm>
            <a:prstGeom prst="hexagon">
              <a:avLst/>
            </a:prstGeom>
            <a:solidFill>
              <a:srgbClr val="FFFF00"/>
            </a:solidFill>
            <a:ln>
              <a:solidFill>
                <a:srgbClr val="C00000"/>
              </a:solidFill>
            </a:ln>
            <a:effectLst>
              <a:glow rad="1397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701" name="グループ化 700"/>
          <p:cNvGrpSpPr/>
          <p:nvPr/>
        </p:nvGrpSpPr>
        <p:grpSpPr>
          <a:xfrm rot="1202540">
            <a:off x="4019290" y="2541740"/>
            <a:ext cx="964097" cy="2018284"/>
            <a:chOff x="4806314" y="1322115"/>
            <a:chExt cx="964097" cy="2018284"/>
          </a:xfrm>
        </p:grpSpPr>
        <p:sp>
          <p:nvSpPr>
            <p:cNvPr id="702" name="山形 701"/>
            <p:cNvSpPr/>
            <p:nvPr/>
          </p:nvSpPr>
          <p:spPr>
            <a:xfrm rot="5400000">
              <a:off x="4928068" y="2887424"/>
              <a:ext cx="689279" cy="216671"/>
            </a:xfrm>
            <a:prstGeom prst="chevron">
              <a:avLst>
                <a:gd name="adj" fmla="val 52245"/>
              </a:avLst>
            </a:prstGeom>
            <a:solidFill>
              <a:srgbClr val="C00000"/>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03" name="六角形 702"/>
            <p:cNvSpPr/>
            <p:nvPr/>
          </p:nvSpPr>
          <p:spPr>
            <a:xfrm>
              <a:off x="5100016" y="2352946"/>
              <a:ext cx="357809" cy="298174"/>
            </a:xfrm>
            <a:prstGeom prst="hexagon">
              <a:avLst/>
            </a:prstGeom>
            <a:solidFill>
              <a:srgbClr val="00B0F0"/>
            </a:solidFill>
            <a:ln>
              <a:solidFill>
                <a:srgbClr val="C00000"/>
              </a:solidFill>
            </a:ln>
            <a:effectLst>
              <a:glow rad="1397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04" name="六角形 703"/>
            <p:cNvSpPr/>
            <p:nvPr/>
          </p:nvSpPr>
          <p:spPr>
            <a:xfrm>
              <a:off x="5093804" y="2054772"/>
              <a:ext cx="357809" cy="298174"/>
            </a:xfrm>
            <a:prstGeom prst="hexagon">
              <a:avLst/>
            </a:prstGeom>
            <a:solidFill>
              <a:srgbClr val="00B0F0"/>
            </a:solidFill>
            <a:ln>
              <a:solidFill>
                <a:srgbClr val="C00000"/>
              </a:solidFill>
            </a:ln>
            <a:effectLst>
              <a:glow rad="1397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05" name="六角形 704"/>
            <p:cNvSpPr/>
            <p:nvPr/>
          </p:nvSpPr>
          <p:spPr>
            <a:xfrm>
              <a:off x="5100016" y="1769376"/>
              <a:ext cx="357809" cy="298174"/>
            </a:xfrm>
            <a:prstGeom prst="hexagon">
              <a:avLst/>
            </a:prstGeom>
            <a:solidFill>
              <a:srgbClr val="00B0F0"/>
            </a:solidFill>
            <a:ln>
              <a:solidFill>
                <a:srgbClr val="C00000"/>
              </a:solidFill>
            </a:ln>
            <a:effectLst>
              <a:glow rad="1397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06" name="六角形 705"/>
            <p:cNvSpPr/>
            <p:nvPr/>
          </p:nvSpPr>
          <p:spPr>
            <a:xfrm>
              <a:off x="4806314" y="1620289"/>
              <a:ext cx="357809" cy="298174"/>
            </a:xfrm>
            <a:prstGeom prst="hexagon">
              <a:avLst/>
            </a:prstGeom>
            <a:solidFill>
              <a:srgbClr val="00B0F0"/>
            </a:solidFill>
            <a:ln>
              <a:solidFill>
                <a:srgbClr val="C00000"/>
              </a:solidFill>
            </a:ln>
            <a:effectLst>
              <a:glow rad="1397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07" name="六角形 706"/>
            <p:cNvSpPr/>
            <p:nvPr/>
          </p:nvSpPr>
          <p:spPr>
            <a:xfrm>
              <a:off x="5393718" y="1620289"/>
              <a:ext cx="357809" cy="298174"/>
            </a:xfrm>
            <a:prstGeom prst="hexagon">
              <a:avLst/>
            </a:prstGeom>
            <a:solidFill>
              <a:srgbClr val="00B0F0"/>
            </a:solidFill>
            <a:ln>
              <a:solidFill>
                <a:srgbClr val="C00000"/>
              </a:solidFill>
            </a:ln>
            <a:effectLst>
              <a:glow rad="1397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08" name="六角形 707"/>
            <p:cNvSpPr/>
            <p:nvPr/>
          </p:nvSpPr>
          <p:spPr>
            <a:xfrm>
              <a:off x="4806314" y="1322115"/>
              <a:ext cx="357809" cy="298174"/>
            </a:xfrm>
            <a:prstGeom prst="hexagon">
              <a:avLst/>
            </a:prstGeom>
            <a:solidFill>
              <a:srgbClr val="FFFF00"/>
            </a:solidFill>
            <a:ln>
              <a:solidFill>
                <a:srgbClr val="C00000"/>
              </a:solidFill>
            </a:ln>
            <a:effectLst>
              <a:glow rad="1397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09" name="六角形 708"/>
            <p:cNvSpPr/>
            <p:nvPr/>
          </p:nvSpPr>
          <p:spPr>
            <a:xfrm>
              <a:off x="5412602" y="1322115"/>
              <a:ext cx="357809" cy="298174"/>
            </a:xfrm>
            <a:prstGeom prst="hexagon">
              <a:avLst/>
            </a:prstGeom>
            <a:solidFill>
              <a:srgbClr val="FFFF00"/>
            </a:solidFill>
            <a:ln>
              <a:solidFill>
                <a:srgbClr val="C00000"/>
              </a:solidFill>
            </a:ln>
            <a:effectLst>
              <a:glow rad="1397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710" name="テキスト ボックス 709"/>
          <p:cNvSpPr txBox="1"/>
          <p:nvPr/>
        </p:nvSpPr>
        <p:spPr>
          <a:xfrm>
            <a:off x="1783385" y="3152810"/>
            <a:ext cx="994410" cy="369332"/>
          </a:xfrm>
          <a:prstGeom prst="rect">
            <a:avLst/>
          </a:prstGeom>
          <a:noFill/>
        </p:spPr>
        <p:txBody>
          <a:bodyPr wrap="square" rtlCol="0">
            <a:spAutoFit/>
          </a:bodyPr>
          <a:lstStyle/>
          <a:p>
            <a:pPr algn="ctr"/>
            <a:r>
              <a:rPr kumimoji="1" lang="ja-JP" altLang="en-US" b="1" dirty="0">
                <a:latin typeface="Meiryo UI" panose="020B0604030504040204" pitchFamily="50" charset="-128"/>
                <a:ea typeface="Meiryo UI" panose="020B0604030504040204" pitchFamily="50" charset="-128"/>
              </a:rPr>
              <a:t>シアル酸</a:t>
            </a:r>
          </a:p>
        </p:txBody>
      </p:sp>
      <p:sp>
        <p:nvSpPr>
          <p:cNvPr id="711" name="テキスト ボックス 710"/>
          <p:cNvSpPr txBox="1"/>
          <p:nvPr/>
        </p:nvSpPr>
        <p:spPr>
          <a:xfrm>
            <a:off x="3326715" y="3176557"/>
            <a:ext cx="994410" cy="369332"/>
          </a:xfrm>
          <a:prstGeom prst="rect">
            <a:avLst/>
          </a:prstGeom>
          <a:noFill/>
        </p:spPr>
        <p:txBody>
          <a:bodyPr wrap="square" rtlCol="0">
            <a:spAutoFit/>
          </a:bodyPr>
          <a:lstStyle/>
          <a:p>
            <a:pPr algn="ctr"/>
            <a:r>
              <a:rPr kumimoji="1" lang="ja-JP" altLang="en-US" b="1" dirty="0">
                <a:latin typeface="Meiryo UI" panose="020B0604030504040204" pitchFamily="50" charset="-128"/>
                <a:ea typeface="Meiryo UI" panose="020B0604030504040204" pitchFamily="50" charset="-128"/>
              </a:rPr>
              <a:t>シアル酸</a:t>
            </a:r>
          </a:p>
        </p:txBody>
      </p:sp>
      <p:sp>
        <p:nvSpPr>
          <p:cNvPr id="6" name="フローチャート: 代替処理 5"/>
          <p:cNvSpPr/>
          <p:nvPr/>
        </p:nvSpPr>
        <p:spPr>
          <a:xfrm>
            <a:off x="2153169" y="5670468"/>
            <a:ext cx="1853434" cy="447261"/>
          </a:xfrm>
          <a:prstGeom prst="flowChartAlternateProcess">
            <a:avLst/>
          </a:prstGeom>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tx1">
                    <a:lumMod val="95000"/>
                    <a:lumOff val="5000"/>
                  </a:schemeClr>
                </a:solidFill>
                <a:latin typeface="Meiryo UI" panose="020B0604030504040204" pitchFamily="50" charset="-128"/>
                <a:ea typeface="Meiryo UI" panose="020B0604030504040204" pitchFamily="50" charset="-128"/>
              </a:rPr>
              <a:t>侵入前</a:t>
            </a:r>
          </a:p>
        </p:txBody>
      </p:sp>
      <p:sp>
        <p:nvSpPr>
          <p:cNvPr id="712" name="フローチャート: 代替処理 711"/>
          <p:cNvSpPr/>
          <p:nvPr/>
        </p:nvSpPr>
        <p:spPr>
          <a:xfrm>
            <a:off x="8142988" y="6281379"/>
            <a:ext cx="1853434" cy="447261"/>
          </a:xfrm>
          <a:prstGeom prst="flowChartAlternateProcess">
            <a:avLst/>
          </a:prstGeom>
          <a:solidFill>
            <a:srgbClr val="C00000"/>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tx1">
                    <a:lumMod val="95000"/>
                    <a:lumOff val="5000"/>
                  </a:schemeClr>
                </a:solidFill>
                <a:latin typeface="Meiryo UI" panose="020B0604030504040204" pitchFamily="50" charset="-128"/>
                <a:ea typeface="Meiryo UI" panose="020B0604030504040204" pitchFamily="50" charset="-128"/>
              </a:rPr>
              <a:t>侵入後</a:t>
            </a:r>
          </a:p>
        </p:txBody>
      </p:sp>
      <p:grpSp>
        <p:nvGrpSpPr>
          <p:cNvPr id="30" name="グループ化 29"/>
          <p:cNvGrpSpPr/>
          <p:nvPr/>
        </p:nvGrpSpPr>
        <p:grpSpPr>
          <a:xfrm>
            <a:off x="2286640" y="793722"/>
            <a:ext cx="1567815" cy="1851710"/>
            <a:chOff x="5861685" y="948690"/>
            <a:chExt cx="2002155" cy="2215784"/>
          </a:xfrm>
        </p:grpSpPr>
        <p:sp>
          <p:nvSpPr>
            <p:cNvPr id="12" name="星 10 11"/>
            <p:cNvSpPr/>
            <p:nvPr/>
          </p:nvSpPr>
          <p:spPr>
            <a:xfrm>
              <a:off x="6355080" y="1340368"/>
              <a:ext cx="1089660" cy="1097280"/>
            </a:xfrm>
            <a:prstGeom prst="star10">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4" name="直線コネクタ 13"/>
            <p:cNvCxnSpPr>
              <a:endCxn id="12" idx="8"/>
            </p:cNvCxnSpPr>
            <p:nvPr/>
          </p:nvCxnSpPr>
          <p:spPr>
            <a:xfrm>
              <a:off x="6899910" y="948690"/>
              <a:ext cx="0" cy="391678"/>
            </a:xfrm>
            <a:prstGeom prst="line">
              <a:avLst/>
            </a:prstGeom>
            <a:ln w="28575">
              <a:solidFill>
                <a:srgbClr val="FF0000"/>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713" name="直線コネクタ 712"/>
            <p:cNvCxnSpPr/>
            <p:nvPr/>
          </p:nvCxnSpPr>
          <p:spPr>
            <a:xfrm>
              <a:off x="6899910" y="2448714"/>
              <a:ext cx="0" cy="715760"/>
            </a:xfrm>
            <a:prstGeom prst="line">
              <a:avLst/>
            </a:prstGeom>
            <a:ln w="28575">
              <a:solidFill>
                <a:srgbClr val="FF0000"/>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714" name="直線コネクタ 713"/>
            <p:cNvCxnSpPr/>
            <p:nvPr/>
          </p:nvCxnSpPr>
          <p:spPr>
            <a:xfrm flipV="1">
              <a:off x="7444740" y="1600200"/>
              <a:ext cx="419100" cy="117358"/>
            </a:xfrm>
            <a:prstGeom prst="line">
              <a:avLst/>
            </a:prstGeom>
            <a:ln w="28575">
              <a:solidFill>
                <a:srgbClr val="FF0000"/>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715" name="直線コネクタ 714"/>
            <p:cNvCxnSpPr/>
            <p:nvPr/>
          </p:nvCxnSpPr>
          <p:spPr>
            <a:xfrm>
              <a:off x="7444740" y="2060458"/>
              <a:ext cx="419100" cy="191252"/>
            </a:xfrm>
            <a:prstGeom prst="line">
              <a:avLst/>
            </a:prstGeom>
            <a:ln w="28575">
              <a:solidFill>
                <a:srgbClr val="FF0000"/>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716" name="直線コネクタ 715"/>
            <p:cNvCxnSpPr/>
            <p:nvPr/>
          </p:nvCxnSpPr>
          <p:spPr>
            <a:xfrm>
              <a:off x="5861685" y="1602493"/>
              <a:ext cx="468630" cy="112771"/>
            </a:xfrm>
            <a:prstGeom prst="line">
              <a:avLst/>
            </a:prstGeom>
            <a:ln w="28575">
              <a:solidFill>
                <a:srgbClr val="FF0000"/>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717" name="直線コネクタ 716"/>
            <p:cNvCxnSpPr/>
            <p:nvPr/>
          </p:nvCxnSpPr>
          <p:spPr>
            <a:xfrm flipV="1">
              <a:off x="5861685" y="2060458"/>
              <a:ext cx="468630" cy="189383"/>
            </a:xfrm>
            <a:prstGeom prst="line">
              <a:avLst/>
            </a:prstGeom>
            <a:ln w="28575">
              <a:solidFill>
                <a:srgbClr val="FF0000"/>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718" name="直線コネクタ 717"/>
            <p:cNvCxnSpPr/>
            <p:nvPr/>
          </p:nvCxnSpPr>
          <p:spPr>
            <a:xfrm flipH="1" flipV="1">
              <a:off x="7244115" y="2345477"/>
              <a:ext cx="303930" cy="292526"/>
            </a:xfrm>
            <a:prstGeom prst="line">
              <a:avLst/>
            </a:prstGeom>
            <a:ln w="28575">
              <a:solidFill>
                <a:srgbClr val="002060"/>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719" name="直線コネクタ 718"/>
            <p:cNvCxnSpPr>
              <a:stCxn id="12" idx="4"/>
            </p:cNvCxnSpPr>
            <p:nvPr/>
          </p:nvCxnSpPr>
          <p:spPr>
            <a:xfrm flipH="1">
              <a:off x="6296409" y="2332869"/>
              <a:ext cx="266776" cy="311684"/>
            </a:xfrm>
            <a:prstGeom prst="line">
              <a:avLst/>
            </a:prstGeom>
            <a:ln w="28575">
              <a:solidFill>
                <a:srgbClr val="002060"/>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720" name="直線コネクタ 719"/>
            <p:cNvCxnSpPr/>
            <p:nvPr/>
          </p:nvCxnSpPr>
          <p:spPr>
            <a:xfrm flipH="1">
              <a:off x="7262692" y="1101442"/>
              <a:ext cx="266776" cy="311684"/>
            </a:xfrm>
            <a:prstGeom prst="line">
              <a:avLst/>
            </a:prstGeom>
            <a:ln w="28575">
              <a:solidFill>
                <a:srgbClr val="002060"/>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721" name="直線コネクタ 720"/>
            <p:cNvCxnSpPr/>
            <p:nvPr/>
          </p:nvCxnSpPr>
          <p:spPr>
            <a:xfrm flipH="1" flipV="1">
              <a:off x="6270352" y="1074642"/>
              <a:ext cx="272108" cy="353005"/>
            </a:xfrm>
            <a:prstGeom prst="line">
              <a:avLst/>
            </a:prstGeom>
            <a:ln w="28575">
              <a:solidFill>
                <a:srgbClr val="002060"/>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sp>
        <p:nvSpPr>
          <p:cNvPr id="722" name="テキスト ボックス 721"/>
          <p:cNvSpPr txBox="1"/>
          <p:nvPr/>
        </p:nvSpPr>
        <p:spPr>
          <a:xfrm>
            <a:off x="5155976" y="4458980"/>
            <a:ext cx="994410" cy="369332"/>
          </a:xfrm>
          <a:prstGeom prst="rect">
            <a:avLst/>
          </a:prstGeom>
          <a:noFill/>
        </p:spPr>
        <p:txBody>
          <a:bodyPr wrap="square" rtlCol="0">
            <a:spAutoFit/>
          </a:bodyPr>
          <a:lstStyle/>
          <a:p>
            <a:pPr algn="ctr"/>
            <a:r>
              <a:rPr kumimoji="1" lang="ja-JP" altLang="en-US" b="1" dirty="0">
                <a:latin typeface="Meiryo UI" panose="020B0604030504040204" pitchFamily="50" charset="-128"/>
                <a:ea typeface="Meiryo UI" panose="020B0604030504040204" pitchFamily="50" charset="-128"/>
              </a:rPr>
              <a:t>細胞膜</a:t>
            </a:r>
          </a:p>
        </p:txBody>
      </p:sp>
      <p:cxnSp>
        <p:nvCxnSpPr>
          <p:cNvPr id="32" name="直線矢印コネクタ 31"/>
          <p:cNvCxnSpPr/>
          <p:nvPr/>
        </p:nvCxnSpPr>
        <p:spPr>
          <a:xfrm flipH="1">
            <a:off x="4850168" y="4632961"/>
            <a:ext cx="449874" cy="218211"/>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grpSp>
        <p:nvGrpSpPr>
          <p:cNvPr id="723" name="グループ化 722"/>
          <p:cNvGrpSpPr/>
          <p:nvPr/>
        </p:nvGrpSpPr>
        <p:grpSpPr>
          <a:xfrm>
            <a:off x="8563426" y="574470"/>
            <a:ext cx="797177" cy="791934"/>
            <a:chOff x="5861685" y="948690"/>
            <a:chExt cx="2002155" cy="1891702"/>
          </a:xfrm>
        </p:grpSpPr>
        <p:sp>
          <p:nvSpPr>
            <p:cNvPr id="724" name="星 10 723"/>
            <p:cNvSpPr/>
            <p:nvPr/>
          </p:nvSpPr>
          <p:spPr>
            <a:xfrm>
              <a:off x="6355080" y="1340368"/>
              <a:ext cx="1089660" cy="1097280"/>
            </a:xfrm>
            <a:prstGeom prst="star10">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25" name="直線コネクタ 724"/>
            <p:cNvCxnSpPr>
              <a:endCxn id="724" idx="8"/>
            </p:cNvCxnSpPr>
            <p:nvPr/>
          </p:nvCxnSpPr>
          <p:spPr>
            <a:xfrm>
              <a:off x="6899910" y="948690"/>
              <a:ext cx="0" cy="391678"/>
            </a:xfrm>
            <a:prstGeom prst="line">
              <a:avLst/>
            </a:prstGeom>
            <a:ln w="28575">
              <a:solidFill>
                <a:srgbClr val="FF0000"/>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726" name="直線コネクタ 725"/>
            <p:cNvCxnSpPr/>
            <p:nvPr/>
          </p:nvCxnSpPr>
          <p:spPr>
            <a:xfrm>
              <a:off x="6899910" y="2448714"/>
              <a:ext cx="0" cy="391678"/>
            </a:xfrm>
            <a:prstGeom prst="line">
              <a:avLst/>
            </a:prstGeom>
            <a:ln w="28575">
              <a:solidFill>
                <a:srgbClr val="FF0000"/>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727" name="直線コネクタ 726"/>
            <p:cNvCxnSpPr/>
            <p:nvPr/>
          </p:nvCxnSpPr>
          <p:spPr>
            <a:xfrm flipV="1">
              <a:off x="7444740" y="1600200"/>
              <a:ext cx="419100" cy="117358"/>
            </a:xfrm>
            <a:prstGeom prst="line">
              <a:avLst/>
            </a:prstGeom>
            <a:ln w="28575">
              <a:solidFill>
                <a:srgbClr val="FF0000"/>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728" name="直線コネクタ 727"/>
            <p:cNvCxnSpPr/>
            <p:nvPr/>
          </p:nvCxnSpPr>
          <p:spPr>
            <a:xfrm>
              <a:off x="7444740" y="2060458"/>
              <a:ext cx="419100" cy="191252"/>
            </a:xfrm>
            <a:prstGeom prst="line">
              <a:avLst/>
            </a:prstGeom>
            <a:ln w="28575">
              <a:solidFill>
                <a:srgbClr val="FF0000"/>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729" name="直線コネクタ 728"/>
            <p:cNvCxnSpPr/>
            <p:nvPr/>
          </p:nvCxnSpPr>
          <p:spPr>
            <a:xfrm>
              <a:off x="5861685" y="1602493"/>
              <a:ext cx="468630" cy="112771"/>
            </a:xfrm>
            <a:prstGeom prst="line">
              <a:avLst/>
            </a:prstGeom>
            <a:ln w="28575">
              <a:solidFill>
                <a:srgbClr val="FF0000"/>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730" name="直線コネクタ 729"/>
            <p:cNvCxnSpPr/>
            <p:nvPr/>
          </p:nvCxnSpPr>
          <p:spPr>
            <a:xfrm flipV="1">
              <a:off x="5861685" y="2060458"/>
              <a:ext cx="468630" cy="189383"/>
            </a:xfrm>
            <a:prstGeom prst="line">
              <a:avLst/>
            </a:prstGeom>
            <a:ln w="28575">
              <a:solidFill>
                <a:srgbClr val="FF0000"/>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731" name="直線コネクタ 730"/>
            <p:cNvCxnSpPr/>
            <p:nvPr/>
          </p:nvCxnSpPr>
          <p:spPr>
            <a:xfrm flipH="1" flipV="1">
              <a:off x="7244115" y="2345477"/>
              <a:ext cx="303930" cy="292526"/>
            </a:xfrm>
            <a:prstGeom prst="line">
              <a:avLst/>
            </a:prstGeom>
            <a:ln w="28575">
              <a:solidFill>
                <a:srgbClr val="002060"/>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732" name="直線コネクタ 731"/>
            <p:cNvCxnSpPr>
              <a:stCxn id="724" idx="4"/>
            </p:cNvCxnSpPr>
            <p:nvPr/>
          </p:nvCxnSpPr>
          <p:spPr>
            <a:xfrm flipH="1">
              <a:off x="6296409" y="2332869"/>
              <a:ext cx="266776" cy="311684"/>
            </a:xfrm>
            <a:prstGeom prst="line">
              <a:avLst/>
            </a:prstGeom>
            <a:ln w="28575">
              <a:solidFill>
                <a:srgbClr val="002060"/>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733" name="直線コネクタ 732"/>
            <p:cNvCxnSpPr/>
            <p:nvPr/>
          </p:nvCxnSpPr>
          <p:spPr>
            <a:xfrm flipH="1">
              <a:off x="7262692" y="1101442"/>
              <a:ext cx="266776" cy="311684"/>
            </a:xfrm>
            <a:prstGeom prst="line">
              <a:avLst/>
            </a:prstGeom>
            <a:ln w="28575">
              <a:solidFill>
                <a:srgbClr val="002060"/>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734" name="直線コネクタ 733"/>
            <p:cNvCxnSpPr/>
            <p:nvPr/>
          </p:nvCxnSpPr>
          <p:spPr>
            <a:xfrm flipH="1" flipV="1">
              <a:off x="6270352" y="1074642"/>
              <a:ext cx="272108" cy="353005"/>
            </a:xfrm>
            <a:prstGeom prst="line">
              <a:avLst/>
            </a:prstGeom>
            <a:ln w="28575">
              <a:solidFill>
                <a:srgbClr val="002060"/>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grpSp>
        <p:nvGrpSpPr>
          <p:cNvPr id="735" name="グループ化 734"/>
          <p:cNvGrpSpPr/>
          <p:nvPr/>
        </p:nvGrpSpPr>
        <p:grpSpPr>
          <a:xfrm>
            <a:off x="7590689" y="4562303"/>
            <a:ext cx="797177" cy="791934"/>
            <a:chOff x="5861685" y="948690"/>
            <a:chExt cx="2002155" cy="1891702"/>
          </a:xfrm>
        </p:grpSpPr>
        <p:sp>
          <p:nvSpPr>
            <p:cNvPr id="736" name="星 10 735"/>
            <p:cNvSpPr/>
            <p:nvPr/>
          </p:nvSpPr>
          <p:spPr>
            <a:xfrm>
              <a:off x="6355080" y="1340368"/>
              <a:ext cx="1089660" cy="1097280"/>
            </a:xfrm>
            <a:prstGeom prst="star10">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37" name="直線コネクタ 736"/>
            <p:cNvCxnSpPr>
              <a:endCxn id="736" idx="8"/>
            </p:cNvCxnSpPr>
            <p:nvPr/>
          </p:nvCxnSpPr>
          <p:spPr>
            <a:xfrm>
              <a:off x="6899910" y="948690"/>
              <a:ext cx="0" cy="391678"/>
            </a:xfrm>
            <a:prstGeom prst="line">
              <a:avLst/>
            </a:prstGeom>
            <a:ln w="28575">
              <a:solidFill>
                <a:srgbClr val="FF0000"/>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738" name="直線コネクタ 737"/>
            <p:cNvCxnSpPr/>
            <p:nvPr/>
          </p:nvCxnSpPr>
          <p:spPr>
            <a:xfrm>
              <a:off x="6899910" y="2448714"/>
              <a:ext cx="0" cy="391678"/>
            </a:xfrm>
            <a:prstGeom prst="line">
              <a:avLst/>
            </a:prstGeom>
            <a:ln w="28575">
              <a:solidFill>
                <a:srgbClr val="FF0000"/>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739" name="直線コネクタ 738"/>
            <p:cNvCxnSpPr/>
            <p:nvPr/>
          </p:nvCxnSpPr>
          <p:spPr>
            <a:xfrm flipV="1">
              <a:off x="7444740" y="1600200"/>
              <a:ext cx="419100" cy="117358"/>
            </a:xfrm>
            <a:prstGeom prst="line">
              <a:avLst/>
            </a:prstGeom>
            <a:ln w="28575">
              <a:solidFill>
                <a:srgbClr val="FF0000"/>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740" name="直線コネクタ 739"/>
            <p:cNvCxnSpPr/>
            <p:nvPr/>
          </p:nvCxnSpPr>
          <p:spPr>
            <a:xfrm>
              <a:off x="7444740" y="2060458"/>
              <a:ext cx="419100" cy="191252"/>
            </a:xfrm>
            <a:prstGeom prst="line">
              <a:avLst/>
            </a:prstGeom>
            <a:ln w="28575">
              <a:solidFill>
                <a:srgbClr val="FF0000"/>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741" name="直線コネクタ 740"/>
            <p:cNvCxnSpPr/>
            <p:nvPr/>
          </p:nvCxnSpPr>
          <p:spPr>
            <a:xfrm>
              <a:off x="5861685" y="1602493"/>
              <a:ext cx="468630" cy="112771"/>
            </a:xfrm>
            <a:prstGeom prst="line">
              <a:avLst/>
            </a:prstGeom>
            <a:ln w="28575">
              <a:solidFill>
                <a:srgbClr val="FF0000"/>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742" name="直線コネクタ 741"/>
            <p:cNvCxnSpPr/>
            <p:nvPr/>
          </p:nvCxnSpPr>
          <p:spPr>
            <a:xfrm flipV="1">
              <a:off x="5861685" y="2060458"/>
              <a:ext cx="468630" cy="189383"/>
            </a:xfrm>
            <a:prstGeom prst="line">
              <a:avLst/>
            </a:prstGeom>
            <a:ln w="28575">
              <a:solidFill>
                <a:srgbClr val="FF0000"/>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743" name="直線コネクタ 742"/>
            <p:cNvCxnSpPr/>
            <p:nvPr/>
          </p:nvCxnSpPr>
          <p:spPr>
            <a:xfrm flipH="1" flipV="1">
              <a:off x="7244115" y="2345477"/>
              <a:ext cx="303930" cy="292526"/>
            </a:xfrm>
            <a:prstGeom prst="line">
              <a:avLst/>
            </a:prstGeom>
            <a:ln w="28575">
              <a:solidFill>
                <a:srgbClr val="002060"/>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744" name="直線コネクタ 743"/>
            <p:cNvCxnSpPr>
              <a:stCxn id="736" idx="4"/>
            </p:cNvCxnSpPr>
            <p:nvPr/>
          </p:nvCxnSpPr>
          <p:spPr>
            <a:xfrm flipH="1">
              <a:off x="6296409" y="2332869"/>
              <a:ext cx="266776" cy="311684"/>
            </a:xfrm>
            <a:prstGeom prst="line">
              <a:avLst/>
            </a:prstGeom>
            <a:ln w="28575">
              <a:solidFill>
                <a:srgbClr val="002060"/>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745" name="直線コネクタ 744"/>
            <p:cNvCxnSpPr/>
            <p:nvPr/>
          </p:nvCxnSpPr>
          <p:spPr>
            <a:xfrm flipH="1">
              <a:off x="7262692" y="1101442"/>
              <a:ext cx="266776" cy="311684"/>
            </a:xfrm>
            <a:prstGeom prst="line">
              <a:avLst/>
            </a:prstGeom>
            <a:ln w="28575">
              <a:solidFill>
                <a:srgbClr val="002060"/>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746" name="直線コネクタ 745"/>
            <p:cNvCxnSpPr/>
            <p:nvPr/>
          </p:nvCxnSpPr>
          <p:spPr>
            <a:xfrm flipH="1" flipV="1">
              <a:off x="6270352" y="1074642"/>
              <a:ext cx="272108" cy="353005"/>
            </a:xfrm>
            <a:prstGeom prst="line">
              <a:avLst/>
            </a:prstGeom>
            <a:ln w="28575">
              <a:solidFill>
                <a:srgbClr val="002060"/>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grpSp>
        <p:nvGrpSpPr>
          <p:cNvPr id="747" name="グループ化 746"/>
          <p:cNvGrpSpPr/>
          <p:nvPr/>
        </p:nvGrpSpPr>
        <p:grpSpPr>
          <a:xfrm>
            <a:off x="8671116" y="4530673"/>
            <a:ext cx="797177" cy="791934"/>
            <a:chOff x="5861685" y="948690"/>
            <a:chExt cx="2002155" cy="1891702"/>
          </a:xfrm>
        </p:grpSpPr>
        <p:sp>
          <p:nvSpPr>
            <p:cNvPr id="748" name="星 10 747"/>
            <p:cNvSpPr/>
            <p:nvPr/>
          </p:nvSpPr>
          <p:spPr>
            <a:xfrm>
              <a:off x="6355080" y="1340368"/>
              <a:ext cx="1089660" cy="1097280"/>
            </a:xfrm>
            <a:prstGeom prst="star10">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49" name="直線コネクタ 748"/>
            <p:cNvCxnSpPr>
              <a:endCxn id="748" idx="8"/>
            </p:cNvCxnSpPr>
            <p:nvPr/>
          </p:nvCxnSpPr>
          <p:spPr>
            <a:xfrm>
              <a:off x="6899910" y="948690"/>
              <a:ext cx="0" cy="391678"/>
            </a:xfrm>
            <a:prstGeom prst="line">
              <a:avLst/>
            </a:prstGeom>
            <a:ln w="28575">
              <a:solidFill>
                <a:srgbClr val="FF0000"/>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750" name="直線コネクタ 749"/>
            <p:cNvCxnSpPr/>
            <p:nvPr/>
          </p:nvCxnSpPr>
          <p:spPr>
            <a:xfrm>
              <a:off x="6899910" y="2448714"/>
              <a:ext cx="0" cy="391678"/>
            </a:xfrm>
            <a:prstGeom prst="line">
              <a:avLst/>
            </a:prstGeom>
            <a:ln w="28575">
              <a:solidFill>
                <a:srgbClr val="FF0000"/>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751" name="直線コネクタ 750"/>
            <p:cNvCxnSpPr/>
            <p:nvPr/>
          </p:nvCxnSpPr>
          <p:spPr>
            <a:xfrm flipV="1">
              <a:off x="7444740" y="1600200"/>
              <a:ext cx="419100" cy="117358"/>
            </a:xfrm>
            <a:prstGeom prst="line">
              <a:avLst/>
            </a:prstGeom>
            <a:ln w="28575">
              <a:solidFill>
                <a:srgbClr val="FF0000"/>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752" name="直線コネクタ 751"/>
            <p:cNvCxnSpPr/>
            <p:nvPr/>
          </p:nvCxnSpPr>
          <p:spPr>
            <a:xfrm>
              <a:off x="7444740" y="2060458"/>
              <a:ext cx="419100" cy="191252"/>
            </a:xfrm>
            <a:prstGeom prst="line">
              <a:avLst/>
            </a:prstGeom>
            <a:ln w="28575">
              <a:solidFill>
                <a:srgbClr val="FF0000"/>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753" name="直線コネクタ 752"/>
            <p:cNvCxnSpPr/>
            <p:nvPr/>
          </p:nvCxnSpPr>
          <p:spPr>
            <a:xfrm>
              <a:off x="5861685" y="1602493"/>
              <a:ext cx="468630" cy="112771"/>
            </a:xfrm>
            <a:prstGeom prst="line">
              <a:avLst/>
            </a:prstGeom>
            <a:ln w="28575">
              <a:solidFill>
                <a:srgbClr val="FF0000"/>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754" name="直線コネクタ 753"/>
            <p:cNvCxnSpPr/>
            <p:nvPr/>
          </p:nvCxnSpPr>
          <p:spPr>
            <a:xfrm flipV="1">
              <a:off x="5861685" y="2060458"/>
              <a:ext cx="468630" cy="189383"/>
            </a:xfrm>
            <a:prstGeom prst="line">
              <a:avLst/>
            </a:prstGeom>
            <a:ln w="28575">
              <a:solidFill>
                <a:srgbClr val="FF0000"/>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755" name="直線コネクタ 754"/>
            <p:cNvCxnSpPr/>
            <p:nvPr/>
          </p:nvCxnSpPr>
          <p:spPr>
            <a:xfrm flipH="1" flipV="1">
              <a:off x="7244115" y="2345477"/>
              <a:ext cx="303930" cy="292526"/>
            </a:xfrm>
            <a:prstGeom prst="line">
              <a:avLst/>
            </a:prstGeom>
            <a:ln w="28575">
              <a:solidFill>
                <a:srgbClr val="002060"/>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756" name="直線コネクタ 755"/>
            <p:cNvCxnSpPr>
              <a:stCxn id="748" idx="4"/>
            </p:cNvCxnSpPr>
            <p:nvPr/>
          </p:nvCxnSpPr>
          <p:spPr>
            <a:xfrm flipH="1">
              <a:off x="6296409" y="2332869"/>
              <a:ext cx="266776" cy="311684"/>
            </a:xfrm>
            <a:prstGeom prst="line">
              <a:avLst/>
            </a:prstGeom>
            <a:ln w="28575">
              <a:solidFill>
                <a:srgbClr val="002060"/>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757" name="直線コネクタ 756"/>
            <p:cNvCxnSpPr/>
            <p:nvPr/>
          </p:nvCxnSpPr>
          <p:spPr>
            <a:xfrm flipH="1">
              <a:off x="7262692" y="1101442"/>
              <a:ext cx="266776" cy="311684"/>
            </a:xfrm>
            <a:prstGeom prst="line">
              <a:avLst/>
            </a:prstGeom>
            <a:ln w="28575">
              <a:solidFill>
                <a:srgbClr val="002060"/>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758" name="直線コネクタ 757"/>
            <p:cNvCxnSpPr/>
            <p:nvPr/>
          </p:nvCxnSpPr>
          <p:spPr>
            <a:xfrm flipH="1" flipV="1">
              <a:off x="6270352" y="1074642"/>
              <a:ext cx="272108" cy="353005"/>
            </a:xfrm>
            <a:prstGeom prst="line">
              <a:avLst/>
            </a:prstGeom>
            <a:ln w="28575">
              <a:solidFill>
                <a:srgbClr val="002060"/>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grpSp>
        <p:nvGrpSpPr>
          <p:cNvPr id="759" name="グループ化 758"/>
          <p:cNvGrpSpPr/>
          <p:nvPr/>
        </p:nvGrpSpPr>
        <p:grpSpPr>
          <a:xfrm>
            <a:off x="9713705" y="4530621"/>
            <a:ext cx="797177" cy="791934"/>
            <a:chOff x="5861685" y="948690"/>
            <a:chExt cx="2002155" cy="1891702"/>
          </a:xfrm>
        </p:grpSpPr>
        <p:sp>
          <p:nvSpPr>
            <p:cNvPr id="760" name="星 10 759"/>
            <p:cNvSpPr/>
            <p:nvPr/>
          </p:nvSpPr>
          <p:spPr>
            <a:xfrm>
              <a:off x="6355080" y="1340368"/>
              <a:ext cx="1089660" cy="1097280"/>
            </a:xfrm>
            <a:prstGeom prst="star10">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61" name="直線コネクタ 760"/>
            <p:cNvCxnSpPr>
              <a:endCxn id="760" idx="8"/>
            </p:cNvCxnSpPr>
            <p:nvPr/>
          </p:nvCxnSpPr>
          <p:spPr>
            <a:xfrm>
              <a:off x="6899910" y="948690"/>
              <a:ext cx="0" cy="391678"/>
            </a:xfrm>
            <a:prstGeom prst="line">
              <a:avLst/>
            </a:prstGeom>
            <a:ln w="28575">
              <a:solidFill>
                <a:srgbClr val="FF0000"/>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762" name="直線コネクタ 761"/>
            <p:cNvCxnSpPr/>
            <p:nvPr/>
          </p:nvCxnSpPr>
          <p:spPr>
            <a:xfrm>
              <a:off x="6899910" y="2448714"/>
              <a:ext cx="0" cy="391678"/>
            </a:xfrm>
            <a:prstGeom prst="line">
              <a:avLst/>
            </a:prstGeom>
            <a:ln w="28575">
              <a:solidFill>
                <a:srgbClr val="FF0000"/>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763" name="直線コネクタ 762"/>
            <p:cNvCxnSpPr/>
            <p:nvPr/>
          </p:nvCxnSpPr>
          <p:spPr>
            <a:xfrm flipV="1">
              <a:off x="7444740" y="1600200"/>
              <a:ext cx="419100" cy="117358"/>
            </a:xfrm>
            <a:prstGeom prst="line">
              <a:avLst/>
            </a:prstGeom>
            <a:ln w="28575">
              <a:solidFill>
                <a:srgbClr val="FF0000"/>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764" name="直線コネクタ 763"/>
            <p:cNvCxnSpPr/>
            <p:nvPr/>
          </p:nvCxnSpPr>
          <p:spPr>
            <a:xfrm>
              <a:off x="7444740" y="2060458"/>
              <a:ext cx="419100" cy="191252"/>
            </a:xfrm>
            <a:prstGeom prst="line">
              <a:avLst/>
            </a:prstGeom>
            <a:ln w="28575">
              <a:solidFill>
                <a:srgbClr val="FF0000"/>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765" name="直線コネクタ 764"/>
            <p:cNvCxnSpPr/>
            <p:nvPr/>
          </p:nvCxnSpPr>
          <p:spPr>
            <a:xfrm>
              <a:off x="5861685" y="1602493"/>
              <a:ext cx="468630" cy="112771"/>
            </a:xfrm>
            <a:prstGeom prst="line">
              <a:avLst/>
            </a:prstGeom>
            <a:ln w="28575">
              <a:solidFill>
                <a:srgbClr val="FF0000"/>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766" name="直線コネクタ 765"/>
            <p:cNvCxnSpPr/>
            <p:nvPr/>
          </p:nvCxnSpPr>
          <p:spPr>
            <a:xfrm flipV="1">
              <a:off x="5861685" y="2060458"/>
              <a:ext cx="468630" cy="189383"/>
            </a:xfrm>
            <a:prstGeom prst="line">
              <a:avLst/>
            </a:prstGeom>
            <a:ln w="28575">
              <a:solidFill>
                <a:srgbClr val="FF0000"/>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767" name="直線コネクタ 766"/>
            <p:cNvCxnSpPr/>
            <p:nvPr/>
          </p:nvCxnSpPr>
          <p:spPr>
            <a:xfrm flipH="1" flipV="1">
              <a:off x="7244115" y="2345477"/>
              <a:ext cx="303930" cy="292526"/>
            </a:xfrm>
            <a:prstGeom prst="line">
              <a:avLst/>
            </a:prstGeom>
            <a:ln w="28575">
              <a:solidFill>
                <a:srgbClr val="002060"/>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768" name="直線コネクタ 767"/>
            <p:cNvCxnSpPr>
              <a:stCxn id="760" idx="4"/>
            </p:cNvCxnSpPr>
            <p:nvPr/>
          </p:nvCxnSpPr>
          <p:spPr>
            <a:xfrm flipH="1">
              <a:off x="6296409" y="2332869"/>
              <a:ext cx="266776" cy="311684"/>
            </a:xfrm>
            <a:prstGeom prst="line">
              <a:avLst/>
            </a:prstGeom>
            <a:ln w="28575">
              <a:solidFill>
                <a:srgbClr val="002060"/>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769" name="直線コネクタ 768"/>
            <p:cNvCxnSpPr/>
            <p:nvPr/>
          </p:nvCxnSpPr>
          <p:spPr>
            <a:xfrm flipH="1">
              <a:off x="7262692" y="1101442"/>
              <a:ext cx="266776" cy="311684"/>
            </a:xfrm>
            <a:prstGeom prst="line">
              <a:avLst/>
            </a:prstGeom>
            <a:ln w="28575">
              <a:solidFill>
                <a:srgbClr val="002060"/>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770" name="直線コネクタ 769"/>
            <p:cNvCxnSpPr/>
            <p:nvPr/>
          </p:nvCxnSpPr>
          <p:spPr>
            <a:xfrm flipH="1" flipV="1">
              <a:off x="6270352" y="1074642"/>
              <a:ext cx="272108" cy="353005"/>
            </a:xfrm>
            <a:prstGeom prst="line">
              <a:avLst/>
            </a:prstGeom>
            <a:ln w="28575">
              <a:solidFill>
                <a:srgbClr val="002060"/>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grpSp>
        <p:nvGrpSpPr>
          <p:cNvPr id="772" name="グループ化 771"/>
          <p:cNvGrpSpPr/>
          <p:nvPr/>
        </p:nvGrpSpPr>
        <p:grpSpPr>
          <a:xfrm rot="19694380">
            <a:off x="7089340" y="2617759"/>
            <a:ext cx="733960" cy="1598690"/>
            <a:chOff x="4806314" y="1322115"/>
            <a:chExt cx="964097" cy="2018284"/>
          </a:xfrm>
        </p:grpSpPr>
        <p:sp>
          <p:nvSpPr>
            <p:cNvPr id="773" name="山形 772"/>
            <p:cNvSpPr/>
            <p:nvPr/>
          </p:nvSpPr>
          <p:spPr>
            <a:xfrm rot="5400000">
              <a:off x="4928068" y="2887424"/>
              <a:ext cx="689279" cy="216671"/>
            </a:xfrm>
            <a:prstGeom prst="chevron">
              <a:avLst>
                <a:gd name="adj" fmla="val 52245"/>
              </a:avLst>
            </a:prstGeom>
            <a:solidFill>
              <a:srgbClr val="C00000"/>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74" name="六角形 773"/>
            <p:cNvSpPr/>
            <p:nvPr/>
          </p:nvSpPr>
          <p:spPr>
            <a:xfrm>
              <a:off x="5100016" y="2352946"/>
              <a:ext cx="357809" cy="298174"/>
            </a:xfrm>
            <a:prstGeom prst="hexagon">
              <a:avLst/>
            </a:prstGeom>
            <a:solidFill>
              <a:srgbClr val="00B0F0"/>
            </a:solidFill>
            <a:ln>
              <a:solidFill>
                <a:srgbClr val="C00000"/>
              </a:solidFill>
            </a:ln>
            <a:effectLst>
              <a:glow rad="1397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75" name="六角形 774"/>
            <p:cNvSpPr/>
            <p:nvPr/>
          </p:nvSpPr>
          <p:spPr>
            <a:xfrm>
              <a:off x="5093804" y="2054772"/>
              <a:ext cx="357809" cy="298174"/>
            </a:xfrm>
            <a:prstGeom prst="hexagon">
              <a:avLst/>
            </a:prstGeom>
            <a:solidFill>
              <a:srgbClr val="00B0F0"/>
            </a:solidFill>
            <a:ln>
              <a:solidFill>
                <a:srgbClr val="C00000"/>
              </a:solidFill>
            </a:ln>
            <a:effectLst>
              <a:glow rad="1397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76" name="六角形 775"/>
            <p:cNvSpPr/>
            <p:nvPr/>
          </p:nvSpPr>
          <p:spPr>
            <a:xfrm>
              <a:off x="5100016" y="1769376"/>
              <a:ext cx="357809" cy="298174"/>
            </a:xfrm>
            <a:prstGeom prst="hexagon">
              <a:avLst/>
            </a:prstGeom>
            <a:solidFill>
              <a:srgbClr val="00B0F0"/>
            </a:solidFill>
            <a:ln>
              <a:solidFill>
                <a:srgbClr val="C00000"/>
              </a:solidFill>
            </a:ln>
            <a:effectLst>
              <a:glow rad="1397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77" name="六角形 776"/>
            <p:cNvSpPr/>
            <p:nvPr/>
          </p:nvSpPr>
          <p:spPr>
            <a:xfrm>
              <a:off x="4806314" y="1620289"/>
              <a:ext cx="357809" cy="298174"/>
            </a:xfrm>
            <a:prstGeom prst="hexagon">
              <a:avLst/>
            </a:prstGeom>
            <a:solidFill>
              <a:srgbClr val="00B0F0"/>
            </a:solidFill>
            <a:ln>
              <a:solidFill>
                <a:srgbClr val="C00000"/>
              </a:solidFill>
            </a:ln>
            <a:effectLst>
              <a:glow rad="1397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78" name="六角形 777"/>
            <p:cNvSpPr/>
            <p:nvPr/>
          </p:nvSpPr>
          <p:spPr>
            <a:xfrm>
              <a:off x="5393718" y="1620289"/>
              <a:ext cx="357809" cy="298174"/>
            </a:xfrm>
            <a:prstGeom prst="hexagon">
              <a:avLst/>
            </a:prstGeom>
            <a:solidFill>
              <a:srgbClr val="00B0F0"/>
            </a:solidFill>
            <a:ln>
              <a:solidFill>
                <a:srgbClr val="C00000"/>
              </a:solidFill>
            </a:ln>
            <a:effectLst>
              <a:glow rad="1397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79" name="六角形 778"/>
            <p:cNvSpPr/>
            <p:nvPr/>
          </p:nvSpPr>
          <p:spPr>
            <a:xfrm>
              <a:off x="4806314" y="1322115"/>
              <a:ext cx="357809" cy="298174"/>
            </a:xfrm>
            <a:prstGeom prst="hexagon">
              <a:avLst/>
            </a:prstGeom>
            <a:solidFill>
              <a:srgbClr val="FFFF00"/>
            </a:solidFill>
            <a:ln>
              <a:solidFill>
                <a:srgbClr val="C00000"/>
              </a:solidFill>
            </a:ln>
            <a:effectLst>
              <a:glow rad="1397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80" name="六角形 779"/>
            <p:cNvSpPr/>
            <p:nvPr/>
          </p:nvSpPr>
          <p:spPr>
            <a:xfrm>
              <a:off x="5412602" y="1322115"/>
              <a:ext cx="357809" cy="298174"/>
            </a:xfrm>
            <a:prstGeom prst="hexagon">
              <a:avLst/>
            </a:prstGeom>
            <a:solidFill>
              <a:srgbClr val="FFFF00"/>
            </a:solidFill>
            <a:ln>
              <a:solidFill>
                <a:srgbClr val="C00000"/>
              </a:solidFill>
            </a:ln>
            <a:effectLst>
              <a:glow rad="1397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7" name="グループ化 36"/>
          <p:cNvGrpSpPr/>
          <p:nvPr/>
        </p:nvGrpSpPr>
        <p:grpSpPr>
          <a:xfrm>
            <a:off x="8606953" y="2012361"/>
            <a:ext cx="733960" cy="1598690"/>
            <a:chOff x="8606953" y="2012361"/>
            <a:chExt cx="733960" cy="1598690"/>
          </a:xfrm>
        </p:grpSpPr>
        <p:sp>
          <p:nvSpPr>
            <p:cNvPr id="782" name="山形 781"/>
            <p:cNvSpPr/>
            <p:nvPr/>
          </p:nvSpPr>
          <p:spPr>
            <a:xfrm rot="5400000">
              <a:off x="8689025" y="3255586"/>
              <a:ext cx="545980" cy="164950"/>
            </a:xfrm>
            <a:prstGeom prst="chevron">
              <a:avLst>
                <a:gd name="adj" fmla="val 52245"/>
              </a:avLst>
            </a:prstGeom>
            <a:solidFill>
              <a:srgbClr val="C00000"/>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83" name="六角形 782"/>
            <p:cNvSpPr/>
            <p:nvPr/>
          </p:nvSpPr>
          <p:spPr>
            <a:xfrm>
              <a:off x="8830546" y="2828886"/>
              <a:ext cx="272397" cy="236185"/>
            </a:xfrm>
            <a:prstGeom prst="hexagon">
              <a:avLst/>
            </a:prstGeom>
            <a:solidFill>
              <a:srgbClr val="00B0F0"/>
            </a:solidFill>
            <a:ln>
              <a:solidFill>
                <a:srgbClr val="C00000"/>
              </a:solidFill>
            </a:ln>
            <a:effectLst>
              <a:glow rad="1397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84" name="六角形 783"/>
            <p:cNvSpPr/>
            <p:nvPr/>
          </p:nvSpPr>
          <p:spPr>
            <a:xfrm>
              <a:off x="8825817" y="2592701"/>
              <a:ext cx="272397" cy="236185"/>
            </a:xfrm>
            <a:prstGeom prst="hexagon">
              <a:avLst/>
            </a:prstGeom>
            <a:solidFill>
              <a:srgbClr val="00B0F0"/>
            </a:solidFill>
            <a:ln>
              <a:solidFill>
                <a:srgbClr val="C00000"/>
              </a:solidFill>
            </a:ln>
            <a:effectLst>
              <a:glow rad="1397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85" name="六角形 784"/>
            <p:cNvSpPr/>
            <p:nvPr/>
          </p:nvSpPr>
          <p:spPr>
            <a:xfrm>
              <a:off x="8830546" y="2366638"/>
              <a:ext cx="272397" cy="236185"/>
            </a:xfrm>
            <a:prstGeom prst="hexagon">
              <a:avLst/>
            </a:prstGeom>
            <a:solidFill>
              <a:srgbClr val="00B0F0"/>
            </a:solidFill>
            <a:ln>
              <a:solidFill>
                <a:srgbClr val="C00000"/>
              </a:solidFill>
            </a:ln>
            <a:effectLst>
              <a:glow rad="1397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86" name="六角形 785"/>
            <p:cNvSpPr/>
            <p:nvPr/>
          </p:nvSpPr>
          <p:spPr>
            <a:xfrm>
              <a:off x="8606953" y="2248546"/>
              <a:ext cx="272397" cy="236185"/>
            </a:xfrm>
            <a:prstGeom prst="hexagon">
              <a:avLst/>
            </a:prstGeom>
            <a:solidFill>
              <a:srgbClr val="00B0F0"/>
            </a:solidFill>
            <a:ln>
              <a:solidFill>
                <a:srgbClr val="C00000"/>
              </a:solidFill>
            </a:ln>
            <a:effectLst>
              <a:glow rad="1397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87" name="六角形 786"/>
            <p:cNvSpPr/>
            <p:nvPr/>
          </p:nvSpPr>
          <p:spPr>
            <a:xfrm>
              <a:off x="9054139" y="2248546"/>
              <a:ext cx="272397" cy="236185"/>
            </a:xfrm>
            <a:prstGeom prst="hexagon">
              <a:avLst/>
            </a:prstGeom>
            <a:solidFill>
              <a:srgbClr val="00B0F0"/>
            </a:solidFill>
            <a:ln>
              <a:solidFill>
                <a:srgbClr val="C00000"/>
              </a:solidFill>
            </a:ln>
            <a:effectLst>
              <a:glow rad="1397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88" name="六角形 787"/>
            <p:cNvSpPr/>
            <p:nvPr/>
          </p:nvSpPr>
          <p:spPr>
            <a:xfrm>
              <a:off x="8606953" y="2012361"/>
              <a:ext cx="272397" cy="236185"/>
            </a:xfrm>
            <a:prstGeom prst="hexagon">
              <a:avLst/>
            </a:prstGeom>
            <a:solidFill>
              <a:srgbClr val="00B0F0"/>
            </a:solidFill>
            <a:ln>
              <a:solidFill>
                <a:srgbClr val="C00000"/>
              </a:solidFill>
            </a:ln>
            <a:effectLst>
              <a:glow rad="1397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89" name="六角形 788"/>
            <p:cNvSpPr/>
            <p:nvPr/>
          </p:nvSpPr>
          <p:spPr>
            <a:xfrm>
              <a:off x="9068516" y="2012361"/>
              <a:ext cx="272397" cy="236185"/>
            </a:xfrm>
            <a:prstGeom prst="hexagon">
              <a:avLst/>
            </a:prstGeom>
            <a:solidFill>
              <a:srgbClr val="00B0F0"/>
            </a:solidFill>
            <a:ln>
              <a:solidFill>
                <a:srgbClr val="C00000"/>
              </a:solidFill>
            </a:ln>
            <a:effectLst>
              <a:glow rad="1397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790" name="グループ化 789"/>
          <p:cNvGrpSpPr/>
          <p:nvPr/>
        </p:nvGrpSpPr>
        <p:grpSpPr>
          <a:xfrm rot="2057129">
            <a:off x="10136139" y="2388060"/>
            <a:ext cx="733960" cy="1598690"/>
            <a:chOff x="4806314" y="1322115"/>
            <a:chExt cx="964097" cy="2018284"/>
          </a:xfrm>
        </p:grpSpPr>
        <p:sp>
          <p:nvSpPr>
            <p:cNvPr id="791" name="山形 790"/>
            <p:cNvSpPr/>
            <p:nvPr/>
          </p:nvSpPr>
          <p:spPr>
            <a:xfrm rot="5400000">
              <a:off x="4928068" y="2887424"/>
              <a:ext cx="689279" cy="216671"/>
            </a:xfrm>
            <a:prstGeom prst="chevron">
              <a:avLst>
                <a:gd name="adj" fmla="val 52245"/>
              </a:avLst>
            </a:prstGeom>
            <a:solidFill>
              <a:srgbClr val="C00000"/>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92" name="六角形 791"/>
            <p:cNvSpPr/>
            <p:nvPr/>
          </p:nvSpPr>
          <p:spPr>
            <a:xfrm>
              <a:off x="5100016" y="2352946"/>
              <a:ext cx="357809" cy="298174"/>
            </a:xfrm>
            <a:prstGeom prst="hexagon">
              <a:avLst/>
            </a:prstGeom>
            <a:solidFill>
              <a:srgbClr val="00B0F0"/>
            </a:solidFill>
            <a:ln>
              <a:solidFill>
                <a:srgbClr val="C00000"/>
              </a:solidFill>
            </a:ln>
            <a:effectLst>
              <a:glow rad="1397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93" name="六角形 792"/>
            <p:cNvSpPr/>
            <p:nvPr/>
          </p:nvSpPr>
          <p:spPr>
            <a:xfrm>
              <a:off x="5093804" y="2054772"/>
              <a:ext cx="357809" cy="298174"/>
            </a:xfrm>
            <a:prstGeom prst="hexagon">
              <a:avLst/>
            </a:prstGeom>
            <a:solidFill>
              <a:srgbClr val="00B0F0"/>
            </a:solidFill>
            <a:ln>
              <a:solidFill>
                <a:srgbClr val="C00000"/>
              </a:solidFill>
            </a:ln>
            <a:effectLst>
              <a:glow rad="1397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94" name="六角形 793"/>
            <p:cNvSpPr/>
            <p:nvPr/>
          </p:nvSpPr>
          <p:spPr>
            <a:xfrm>
              <a:off x="5100016" y="1769376"/>
              <a:ext cx="357809" cy="298174"/>
            </a:xfrm>
            <a:prstGeom prst="hexagon">
              <a:avLst/>
            </a:prstGeom>
            <a:solidFill>
              <a:srgbClr val="00B0F0"/>
            </a:solidFill>
            <a:ln>
              <a:solidFill>
                <a:srgbClr val="C00000"/>
              </a:solidFill>
            </a:ln>
            <a:effectLst>
              <a:glow rad="1397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95" name="六角形 794"/>
            <p:cNvSpPr/>
            <p:nvPr/>
          </p:nvSpPr>
          <p:spPr>
            <a:xfrm>
              <a:off x="4806314" y="1620289"/>
              <a:ext cx="357809" cy="298174"/>
            </a:xfrm>
            <a:prstGeom prst="hexagon">
              <a:avLst/>
            </a:prstGeom>
            <a:solidFill>
              <a:srgbClr val="00B0F0"/>
            </a:solidFill>
            <a:ln>
              <a:solidFill>
                <a:srgbClr val="C00000"/>
              </a:solidFill>
            </a:ln>
            <a:effectLst>
              <a:glow rad="1397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96" name="六角形 795"/>
            <p:cNvSpPr/>
            <p:nvPr/>
          </p:nvSpPr>
          <p:spPr>
            <a:xfrm>
              <a:off x="5393718" y="1620289"/>
              <a:ext cx="357809" cy="298174"/>
            </a:xfrm>
            <a:prstGeom prst="hexagon">
              <a:avLst/>
            </a:prstGeom>
            <a:solidFill>
              <a:srgbClr val="00B0F0"/>
            </a:solidFill>
            <a:ln>
              <a:solidFill>
                <a:srgbClr val="C00000"/>
              </a:solidFill>
            </a:ln>
            <a:effectLst>
              <a:glow rad="1397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97" name="六角形 796"/>
            <p:cNvSpPr/>
            <p:nvPr/>
          </p:nvSpPr>
          <p:spPr>
            <a:xfrm>
              <a:off x="4806314" y="1322115"/>
              <a:ext cx="357809" cy="298174"/>
            </a:xfrm>
            <a:prstGeom prst="hexagon">
              <a:avLst/>
            </a:prstGeom>
            <a:solidFill>
              <a:srgbClr val="FFFF00"/>
            </a:solidFill>
            <a:ln>
              <a:solidFill>
                <a:srgbClr val="C00000"/>
              </a:solidFill>
            </a:ln>
            <a:effectLst>
              <a:glow rad="1397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98" name="六角形 797"/>
            <p:cNvSpPr/>
            <p:nvPr/>
          </p:nvSpPr>
          <p:spPr>
            <a:xfrm>
              <a:off x="5412602" y="1322115"/>
              <a:ext cx="357809" cy="298174"/>
            </a:xfrm>
            <a:prstGeom prst="hexagon">
              <a:avLst/>
            </a:prstGeom>
            <a:solidFill>
              <a:srgbClr val="FFFF00"/>
            </a:solidFill>
            <a:ln>
              <a:solidFill>
                <a:srgbClr val="C00000"/>
              </a:solidFill>
            </a:ln>
            <a:effectLst>
              <a:glow rad="1397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35" name="直線矢印コネクタ 34"/>
          <p:cNvCxnSpPr/>
          <p:nvPr/>
        </p:nvCxnSpPr>
        <p:spPr>
          <a:xfrm flipH="1">
            <a:off x="3962830" y="1862860"/>
            <a:ext cx="402513" cy="29537"/>
          </a:xfrm>
          <a:prstGeom prst="straightConnector1">
            <a:avLst/>
          </a:prstGeom>
          <a:ln>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8" name="上矢印 37"/>
          <p:cNvSpPr/>
          <p:nvPr/>
        </p:nvSpPr>
        <p:spPr>
          <a:xfrm>
            <a:off x="8842882" y="1424062"/>
            <a:ext cx="243312" cy="532216"/>
          </a:xfrm>
          <a:prstGeom prst="upArrow">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00" name="直線矢印コネクタ 799"/>
          <p:cNvCxnSpPr/>
          <p:nvPr/>
        </p:nvCxnSpPr>
        <p:spPr>
          <a:xfrm flipV="1">
            <a:off x="1870768" y="921375"/>
            <a:ext cx="633596" cy="115813"/>
          </a:xfrm>
          <a:prstGeom prst="straightConnector1">
            <a:avLst/>
          </a:prstGeom>
          <a:ln>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01" name="テキスト ボックス 800"/>
          <p:cNvSpPr txBox="1"/>
          <p:nvPr/>
        </p:nvSpPr>
        <p:spPr>
          <a:xfrm>
            <a:off x="1892304" y="385204"/>
            <a:ext cx="2434713" cy="369332"/>
          </a:xfrm>
          <a:prstGeom prst="rect">
            <a:avLst/>
          </a:prstGeom>
          <a:noFill/>
        </p:spPr>
        <p:txBody>
          <a:bodyPr wrap="square" rtlCol="0">
            <a:spAutoFit/>
          </a:bodyPr>
          <a:lstStyle/>
          <a:p>
            <a:pPr algn="ctr"/>
            <a:r>
              <a:rPr kumimoji="1" lang="ja-JP" altLang="en-US" b="1" dirty="0">
                <a:latin typeface="Meiryo UI" panose="020B0604030504040204" pitchFamily="50" charset="-128"/>
                <a:ea typeface="Meiryo UI" panose="020B0604030504040204" pitchFamily="50" charset="-128"/>
              </a:rPr>
              <a:t>インフルエンザ・ウィルス</a:t>
            </a:r>
          </a:p>
        </p:txBody>
      </p:sp>
      <p:cxnSp>
        <p:nvCxnSpPr>
          <p:cNvPr id="42" name="直線矢印コネクタ 41"/>
          <p:cNvCxnSpPr/>
          <p:nvPr/>
        </p:nvCxnSpPr>
        <p:spPr>
          <a:xfrm flipV="1">
            <a:off x="6012180" y="4626250"/>
            <a:ext cx="1191612" cy="1739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02" name="テキスト ボックス 801"/>
          <p:cNvSpPr txBox="1"/>
          <p:nvPr/>
        </p:nvSpPr>
        <p:spPr>
          <a:xfrm>
            <a:off x="6034186" y="2374600"/>
            <a:ext cx="994410" cy="369332"/>
          </a:xfrm>
          <a:prstGeom prst="rect">
            <a:avLst/>
          </a:prstGeom>
          <a:noFill/>
        </p:spPr>
        <p:txBody>
          <a:bodyPr wrap="square" rtlCol="0">
            <a:spAutoFit/>
          </a:bodyPr>
          <a:lstStyle/>
          <a:p>
            <a:pPr algn="ctr"/>
            <a:r>
              <a:rPr kumimoji="1" lang="ja-JP" altLang="en-US" b="1" dirty="0">
                <a:latin typeface="Meiryo UI" panose="020B0604030504040204" pitchFamily="50" charset="-128"/>
                <a:ea typeface="Meiryo UI" panose="020B0604030504040204" pitchFamily="50" charset="-128"/>
              </a:rPr>
              <a:t>シアル酸</a:t>
            </a:r>
          </a:p>
        </p:txBody>
      </p:sp>
      <p:sp>
        <p:nvSpPr>
          <p:cNvPr id="803" name="テキスト ボックス 802"/>
          <p:cNvSpPr txBox="1"/>
          <p:nvPr/>
        </p:nvSpPr>
        <p:spPr>
          <a:xfrm>
            <a:off x="10904893" y="2220305"/>
            <a:ext cx="994410" cy="369332"/>
          </a:xfrm>
          <a:prstGeom prst="rect">
            <a:avLst/>
          </a:prstGeom>
          <a:noFill/>
        </p:spPr>
        <p:txBody>
          <a:bodyPr wrap="square" rtlCol="0">
            <a:spAutoFit/>
          </a:bodyPr>
          <a:lstStyle/>
          <a:p>
            <a:pPr algn="ctr"/>
            <a:r>
              <a:rPr kumimoji="1" lang="ja-JP" altLang="en-US" b="1" dirty="0">
                <a:latin typeface="Meiryo UI" panose="020B0604030504040204" pitchFamily="50" charset="-128"/>
                <a:ea typeface="Meiryo UI" panose="020B0604030504040204" pitchFamily="50" charset="-128"/>
              </a:rPr>
              <a:t>シアル酸</a:t>
            </a:r>
          </a:p>
        </p:txBody>
      </p:sp>
      <p:sp>
        <p:nvSpPr>
          <p:cNvPr id="805" name="テキスト ボックス 804"/>
          <p:cNvSpPr txBox="1"/>
          <p:nvPr/>
        </p:nvSpPr>
        <p:spPr>
          <a:xfrm>
            <a:off x="216368" y="855230"/>
            <a:ext cx="1738862" cy="369332"/>
          </a:xfrm>
          <a:prstGeom prst="rect">
            <a:avLst/>
          </a:prstGeom>
          <a:noFill/>
        </p:spPr>
        <p:txBody>
          <a:bodyPr wrap="square" rtlCol="0">
            <a:spAutoFit/>
          </a:bodyPr>
          <a:lstStyle/>
          <a:p>
            <a:pPr algn="r"/>
            <a:r>
              <a:rPr kumimoji="1" lang="ja-JP" altLang="en-US" b="1" dirty="0">
                <a:latin typeface="Meiryo UI" panose="020B0604030504040204" pitchFamily="50" charset="-128"/>
                <a:ea typeface="Meiryo UI" panose="020B0604030504040204" pitchFamily="50" charset="-128"/>
              </a:rPr>
              <a:t>ノイラミニダーゼ</a:t>
            </a:r>
          </a:p>
        </p:txBody>
      </p:sp>
      <p:sp>
        <p:nvSpPr>
          <p:cNvPr id="806" name="テキスト ボックス 805"/>
          <p:cNvSpPr txBox="1"/>
          <p:nvPr/>
        </p:nvSpPr>
        <p:spPr>
          <a:xfrm>
            <a:off x="4122731" y="1690893"/>
            <a:ext cx="1723206" cy="369332"/>
          </a:xfrm>
          <a:prstGeom prst="rect">
            <a:avLst/>
          </a:prstGeom>
          <a:noFill/>
        </p:spPr>
        <p:txBody>
          <a:bodyPr wrap="square" rtlCol="0">
            <a:spAutoFit/>
          </a:bodyPr>
          <a:lstStyle/>
          <a:p>
            <a:pPr algn="r"/>
            <a:r>
              <a:rPr kumimoji="1" lang="ja-JP" altLang="en-US" b="1" dirty="0">
                <a:latin typeface="Meiryo UI" panose="020B0604030504040204" pitchFamily="50" charset="-128"/>
                <a:ea typeface="Meiryo UI" panose="020B0604030504040204" pitchFamily="50" charset="-128"/>
              </a:rPr>
              <a:t>ヘマグルチニン</a:t>
            </a:r>
          </a:p>
        </p:txBody>
      </p:sp>
      <p:sp>
        <p:nvSpPr>
          <p:cNvPr id="135" name="テキスト ボックス 134"/>
          <p:cNvSpPr txBox="1"/>
          <p:nvPr/>
        </p:nvSpPr>
        <p:spPr>
          <a:xfrm>
            <a:off x="0" y="148590"/>
            <a:ext cx="12192000" cy="461665"/>
          </a:xfrm>
          <a:prstGeom prst="rect">
            <a:avLst/>
          </a:prstGeom>
          <a:noFill/>
        </p:spPr>
        <p:txBody>
          <a:bodyPr wrap="square" rtlCol="0">
            <a:spAutoFit/>
          </a:bodyPr>
          <a:lstStyle/>
          <a:p>
            <a:pPr algn="ctr"/>
            <a:r>
              <a:rPr kumimoji="1" lang="ja-JP" altLang="en-US" sz="2400" b="1" dirty="0">
                <a:latin typeface="Meiryo UI" panose="020B0604030504040204" pitchFamily="50" charset="-128"/>
                <a:ea typeface="Meiryo UI" panose="020B0604030504040204" pitchFamily="50" charset="-128"/>
              </a:rPr>
              <a:t>インフルエンザと糖鎖</a:t>
            </a:r>
          </a:p>
        </p:txBody>
      </p:sp>
    </p:spTree>
    <p:extLst>
      <p:ext uri="{BB962C8B-B14F-4D97-AF65-F5344CB8AC3E}">
        <p14:creationId xmlns:p14="http://schemas.microsoft.com/office/powerpoint/2010/main" val="2959367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http://news.harvard.edu/gazette/wp-content/uploads/2012/01/Broad_605.jpg"/>
          <p:cNvPicPr>
            <a:picLocks noChangeAspect="1" noChangeArrowheads="1"/>
          </p:cNvPicPr>
          <p:nvPr/>
        </p:nvPicPr>
        <p:blipFill>
          <a:blip r:embed="rId2"/>
          <a:srcRect/>
          <a:stretch>
            <a:fillRect/>
          </a:stretch>
        </p:blipFill>
        <p:spPr bwMode="auto">
          <a:xfrm>
            <a:off x="565354" y="3950191"/>
            <a:ext cx="3952875" cy="2633663"/>
          </a:xfrm>
          <a:prstGeom prst="rect">
            <a:avLst/>
          </a:prstGeom>
          <a:ln>
            <a:noFill/>
          </a:ln>
          <a:effectLst>
            <a:outerShdw blurRad="292100" dist="139700" dir="2700000" algn="tl" rotWithShape="0">
              <a:srgbClr val="333333">
                <a:alpha val="65000"/>
              </a:srgbClr>
            </a:outerShdw>
          </a:effectLst>
        </p:spPr>
      </p:pic>
      <p:sp>
        <p:nvSpPr>
          <p:cNvPr id="5" name="テキスト ボックス 4"/>
          <p:cNvSpPr txBox="1"/>
          <p:nvPr/>
        </p:nvSpPr>
        <p:spPr>
          <a:xfrm>
            <a:off x="1101520" y="167131"/>
            <a:ext cx="10058400" cy="584775"/>
          </a:xfrm>
          <a:prstGeom prst="rect">
            <a:avLst/>
          </a:prstGeom>
          <a:noFill/>
        </p:spPr>
        <p:txBody>
          <a:bodyPr wrap="square" rtlCol="0">
            <a:spAutoFit/>
          </a:bodyPr>
          <a:lstStyle/>
          <a:p>
            <a:pPr algn="ctr"/>
            <a:r>
              <a:rPr kumimoji="1" lang="ja-JP" altLang="en-US" sz="3200" b="1" dirty="0">
                <a:latin typeface="Meiryo UI" panose="020B0604030504040204" pitchFamily="50" charset="-128"/>
                <a:ea typeface="Meiryo UI" panose="020B0604030504040204" pitchFamily="50" charset="-128"/>
              </a:rPr>
              <a:t>プライム編集とかミトコンドリア</a:t>
            </a:r>
            <a:r>
              <a:rPr kumimoji="1" lang="en-US" altLang="ja-JP" sz="3200" b="1" dirty="0">
                <a:latin typeface="Meiryo UI" panose="020B0604030504040204" pitchFamily="50" charset="-128"/>
                <a:ea typeface="Meiryo UI" panose="020B0604030504040204" pitchFamily="50" charset="-128"/>
              </a:rPr>
              <a:t>DNA</a:t>
            </a:r>
            <a:r>
              <a:rPr kumimoji="1" lang="ja-JP" altLang="en-US" sz="3200" b="1" dirty="0">
                <a:latin typeface="Meiryo UI" panose="020B0604030504040204" pitchFamily="50" charset="-128"/>
                <a:ea typeface="Meiryo UI" panose="020B0604030504040204" pitchFamily="50" charset="-128"/>
              </a:rPr>
              <a:t>編集を開発したキーマン</a:t>
            </a:r>
          </a:p>
        </p:txBody>
      </p:sp>
      <p:pic>
        <p:nvPicPr>
          <p:cNvPr id="6" name="Picture 7"/>
          <p:cNvPicPr>
            <a:picLocks noChangeAspect="1"/>
          </p:cNvPicPr>
          <p:nvPr/>
        </p:nvPicPr>
        <p:blipFill>
          <a:blip r:embed="rId3"/>
          <a:stretch>
            <a:fillRect/>
          </a:stretch>
        </p:blipFill>
        <p:spPr>
          <a:xfrm>
            <a:off x="974928" y="883518"/>
            <a:ext cx="3133725" cy="2894013"/>
          </a:xfrm>
          <a:prstGeom prst="rect">
            <a:avLst/>
          </a:prstGeom>
          <a:ln>
            <a:noFill/>
          </a:ln>
          <a:effectLst>
            <a:outerShdw blurRad="292100" dist="139700" dir="2700000" algn="tl" rotWithShape="0">
              <a:srgbClr val="333333">
                <a:alpha val="65000"/>
              </a:srgbClr>
            </a:outerShdw>
          </a:effectLst>
        </p:spPr>
      </p:pic>
      <p:pic>
        <p:nvPicPr>
          <p:cNvPr id="6146" name="Picture 2" descr="David Liu launches Beam Therapeutics to treat genetic diseases with CRISPR  base editi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60195" y="1847606"/>
            <a:ext cx="6667500" cy="4448175"/>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5368413" y="6273225"/>
            <a:ext cx="6459282" cy="584775"/>
          </a:xfrm>
          <a:prstGeom prst="rect">
            <a:avLst/>
          </a:prstGeom>
        </p:spPr>
        <p:txBody>
          <a:bodyPr wrap="square">
            <a:spAutoFit/>
          </a:bodyPr>
          <a:lstStyle/>
          <a:p>
            <a:r>
              <a:rPr lang="en-US" altLang="ja-JP" sz="1600" dirty="0">
                <a:solidFill>
                  <a:srgbClr val="030303"/>
                </a:solidFill>
                <a:latin typeface="Mongolian Baiti" panose="03000500000000000000" pitchFamily="66" charset="0"/>
                <a:cs typeface="Mongolian Baiti" panose="03000500000000000000" pitchFamily="66" charset="0"/>
              </a:rPr>
              <a:t>David R. Liu, Professor of Chemistry and Chemical Biology at Harvard University and Vice-Chair of the Faculty at the Broad Institute,</a:t>
            </a:r>
            <a:endParaRPr lang="ja-JP" altLang="en-US" sz="1600" dirty="0">
              <a:latin typeface="Mongolian Baiti" panose="03000500000000000000" pitchFamily="66" charset="0"/>
              <a:cs typeface="Mongolian Baiti" panose="03000500000000000000" pitchFamily="66" charset="0"/>
            </a:endParaRPr>
          </a:p>
        </p:txBody>
      </p:sp>
      <p:sp>
        <p:nvSpPr>
          <p:cNvPr id="8" name="下矢印 7"/>
          <p:cNvSpPr/>
          <p:nvPr/>
        </p:nvSpPr>
        <p:spPr>
          <a:xfrm>
            <a:off x="7364361" y="1415844"/>
            <a:ext cx="540774" cy="43176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p:cNvSpPr/>
          <p:nvPr/>
        </p:nvSpPr>
        <p:spPr>
          <a:xfrm>
            <a:off x="6917248" y="1081646"/>
            <a:ext cx="1434999" cy="369332"/>
          </a:xfrm>
          <a:prstGeom prst="rect">
            <a:avLst/>
          </a:prstGeom>
        </p:spPr>
        <p:txBody>
          <a:bodyPr wrap="square">
            <a:spAutoFit/>
          </a:bodyPr>
          <a:lstStyle/>
          <a:p>
            <a:r>
              <a:rPr lang="en-US" altLang="ja-JP" dirty="0">
                <a:solidFill>
                  <a:srgbClr val="030303"/>
                </a:solidFill>
                <a:latin typeface="Mongolian Baiti" panose="03000500000000000000" pitchFamily="66" charset="0"/>
                <a:cs typeface="Mongolian Baiti" panose="03000500000000000000" pitchFamily="66" charset="0"/>
              </a:rPr>
              <a:t>David R. Liu</a:t>
            </a:r>
            <a:endParaRPr lang="ja-JP" altLang="en-US" dirty="0">
              <a:latin typeface="Mongolian Baiti" panose="03000500000000000000" pitchFamily="66" charset="0"/>
              <a:cs typeface="Mongolian Baiti" panose="03000500000000000000" pitchFamily="66" charset="0"/>
            </a:endParaRPr>
          </a:p>
        </p:txBody>
      </p:sp>
      <p:sp>
        <p:nvSpPr>
          <p:cNvPr id="10" name="正方形/長方形 9"/>
          <p:cNvSpPr/>
          <p:nvPr/>
        </p:nvSpPr>
        <p:spPr>
          <a:xfrm>
            <a:off x="1557866" y="5397198"/>
            <a:ext cx="1584088" cy="369332"/>
          </a:xfrm>
          <a:prstGeom prst="rect">
            <a:avLst/>
          </a:prstGeom>
        </p:spPr>
        <p:txBody>
          <a:bodyPr wrap="none">
            <a:spAutoFit/>
          </a:bodyPr>
          <a:lstStyle/>
          <a:p>
            <a:r>
              <a:rPr lang="en-US" altLang="ja-JP" dirty="0" err="1">
                <a:solidFill>
                  <a:srgbClr val="222222"/>
                </a:solidFill>
                <a:latin typeface="Palatino"/>
              </a:rPr>
              <a:t>PrimeMedicine</a:t>
            </a:r>
            <a:endParaRPr lang="ja-JP" altLang="en-US" dirty="0"/>
          </a:p>
        </p:txBody>
      </p:sp>
    </p:spTree>
    <p:extLst>
      <p:ext uri="{BB962C8B-B14F-4D97-AF65-F5344CB8AC3E}">
        <p14:creationId xmlns:p14="http://schemas.microsoft.com/office/powerpoint/2010/main" val="369611534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テキスト ボックス 12"/>
          <p:cNvSpPr txBox="1"/>
          <p:nvPr/>
        </p:nvSpPr>
        <p:spPr>
          <a:xfrm>
            <a:off x="3268713" y="0"/>
            <a:ext cx="5675586" cy="400110"/>
          </a:xfrm>
          <a:prstGeom prst="rect">
            <a:avLst/>
          </a:prstGeom>
          <a:noFill/>
        </p:spPr>
        <p:txBody>
          <a:bodyPr wrap="square" rtlCol="0">
            <a:spAutoFit/>
          </a:bodyPr>
          <a:lstStyle/>
          <a:p>
            <a:pPr algn="ctr"/>
            <a:r>
              <a:rPr kumimoji="1" lang="ja-JP" altLang="en-US" sz="2000" b="1" dirty="0">
                <a:latin typeface="Meiryo UI" panose="020B0604030504040204" pitchFamily="50" charset="-128"/>
                <a:ea typeface="Meiryo UI" panose="020B0604030504040204" pitchFamily="50" charset="-128"/>
              </a:rPr>
              <a:t>ヒト免疫不全ウィルス（</a:t>
            </a:r>
            <a:r>
              <a:rPr kumimoji="1" lang="en-US" altLang="ja-JP" sz="2000" b="1" dirty="0">
                <a:latin typeface="Meiryo UI" panose="020B0604030504040204" pitchFamily="50" charset="-128"/>
                <a:ea typeface="Meiryo UI" panose="020B0604030504040204" pitchFamily="50" charset="-128"/>
              </a:rPr>
              <a:t>HIV</a:t>
            </a:r>
            <a:r>
              <a:rPr kumimoji="1" lang="ja-JP" altLang="en-US" sz="2000" b="1" dirty="0">
                <a:latin typeface="Meiryo UI" panose="020B0604030504040204" pitchFamily="50" charset="-128"/>
                <a:ea typeface="Meiryo UI" panose="020B0604030504040204" pitchFamily="50" charset="-128"/>
              </a:rPr>
              <a:t>）の糖鎖の「楯」</a:t>
            </a:r>
          </a:p>
        </p:txBody>
      </p:sp>
      <p:pic>
        <p:nvPicPr>
          <p:cNvPr id="15" name="図 14"/>
          <p:cNvPicPr>
            <a:picLocks noChangeAspect="1"/>
          </p:cNvPicPr>
          <p:nvPr/>
        </p:nvPicPr>
        <p:blipFill>
          <a:blip r:embed="rId3"/>
          <a:stretch>
            <a:fillRect/>
          </a:stretch>
        </p:blipFill>
        <p:spPr>
          <a:xfrm>
            <a:off x="3529012" y="331404"/>
            <a:ext cx="5133975" cy="6153150"/>
          </a:xfrm>
          <a:prstGeom prst="rect">
            <a:avLst/>
          </a:prstGeom>
        </p:spPr>
      </p:pic>
      <p:sp>
        <p:nvSpPr>
          <p:cNvPr id="16" name="正方形/長方形 15"/>
          <p:cNvSpPr/>
          <p:nvPr/>
        </p:nvSpPr>
        <p:spPr>
          <a:xfrm>
            <a:off x="1177159" y="6496832"/>
            <a:ext cx="9837680" cy="369332"/>
          </a:xfrm>
          <a:prstGeom prst="rect">
            <a:avLst/>
          </a:prstGeom>
        </p:spPr>
        <p:txBody>
          <a:bodyPr wrap="square">
            <a:spAutoFit/>
          </a:bodyPr>
          <a:lstStyle/>
          <a:p>
            <a:pPr algn="ctr"/>
            <a:r>
              <a:rPr lang="ja-JP" altLang="en-US" sz="900" dirty="0">
                <a:latin typeface="Meiryo UI" panose="020B0604030504040204" pitchFamily="50" charset="-128"/>
                <a:ea typeface="Meiryo UI" panose="020B0604030504040204" pitchFamily="50" charset="-128"/>
              </a:rPr>
              <a:t>「</a:t>
            </a:r>
            <a:r>
              <a:rPr lang="en-US" altLang="ja-JP" sz="900" dirty="0">
                <a:latin typeface="Meiryo UI" panose="020B0604030504040204" pitchFamily="50" charset="-128"/>
                <a:ea typeface="Meiryo UI" panose="020B0604030504040204" pitchFamily="50" charset="-128"/>
              </a:rPr>
              <a:t>Global site-specific N-glycosylation analysis of HIV envelope glycoprotein</a:t>
            </a:r>
            <a:r>
              <a:rPr lang="ja-JP" altLang="en-US" sz="900" dirty="0">
                <a:latin typeface="Meiryo UI" panose="020B0604030504040204" pitchFamily="50" charset="-128"/>
                <a:ea typeface="Meiryo UI" panose="020B0604030504040204" pitchFamily="50" charset="-128"/>
              </a:rPr>
              <a:t>」（</a:t>
            </a:r>
            <a:r>
              <a:rPr lang="fr-FR" altLang="ja-JP" sz="900" dirty="0">
                <a:latin typeface="Meiryo UI" panose="020B0604030504040204" pitchFamily="50" charset="-128"/>
                <a:ea typeface="Meiryo UI" panose="020B0604030504040204" pitchFamily="50" charset="-128"/>
              </a:rPr>
              <a:t>Nature Communications volume 8, Article </a:t>
            </a:r>
            <a:r>
              <a:rPr lang="fr-FR" altLang="ja-JP" sz="900" dirty="0" err="1">
                <a:latin typeface="Meiryo UI" panose="020B0604030504040204" pitchFamily="50" charset="-128"/>
                <a:ea typeface="Meiryo UI" panose="020B0604030504040204" pitchFamily="50" charset="-128"/>
              </a:rPr>
              <a:t>number</a:t>
            </a:r>
            <a:r>
              <a:rPr lang="fr-FR" altLang="ja-JP" sz="900" dirty="0">
                <a:latin typeface="Meiryo UI" panose="020B0604030504040204" pitchFamily="50" charset="-128"/>
                <a:ea typeface="Meiryo UI" panose="020B0604030504040204" pitchFamily="50" charset="-128"/>
              </a:rPr>
              <a:t>: 14954 (2017) </a:t>
            </a:r>
            <a:r>
              <a:rPr lang="fr-FR" altLang="ja-JP" sz="900" dirty="0"/>
              <a:t> </a:t>
            </a:r>
            <a:endParaRPr lang="ja-JP" altLang="en-US" sz="900" dirty="0">
              <a:latin typeface="Meiryo UI" panose="020B0604030504040204" pitchFamily="50" charset="-128"/>
              <a:ea typeface="Meiryo UI" panose="020B0604030504040204" pitchFamily="50" charset="-128"/>
            </a:endParaRPr>
          </a:p>
          <a:p>
            <a:pPr algn="ctr"/>
            <a:r>
              <a:rPr lang="en-US" altLang="ja-JP" sz="900" dirty="0">
                <a:latin typeface="Meiryo UI" panose="020B0604030504040204" pitchFamily="50" charset="-128"/>
                <a:ea typeface="Meiryo UI" panose="020B0604030504040204" pitchFamily="50" charset="-128"/>
              </a:rPr>
              <a:t>https://www.researchgate.net/figure/Structure-and-Antibody-Recognition-of-the-HIV-Envelope-Spike_fig4_232530660</a:t>
            </a:r>
            <a:endParaRPr lang="ja-JP" altLang="en-US" sz="900" dirty="0">
              <a:latin typeface="Meiryo UI" panose="020B0604030504040204" pitchFamily="50" charset="-128"/>
              <a:ea typeface="Meiryo UI" panose="020B0604030504040204" pitchFamily="50" charset="-128"/>
            </a:endParaRPr>
          </a:p>
        </p:txBody>
      </p:sp>
      <p:sp>
        <p:nvSpPr>
          <p:cNvPr id="18" name="テキスト ボックス 17"/>
          <p:cNvSpPr txBox="1"/>
          <p:nvPr/>
        </p:nvSpPr>
        <p:spPr>
          <a:xfrm>
            <a:off x="5612524" y="4929351"/>
            <a:ext cx="1408384" cy="307777"/>
          </a:xfrm>
          <a:prstGeom prst="rect">
            <a:avLst/>
          </a:prstGeom>
          <a:noFill/>
        </p:spPr>
        <p:txBody>
          <a:bodyPr wrap="square" rtlCol="0">
            <a:spAutoFit/>
          </a:bodyPr>
          <a:lstStyle/>
          <a:p>
            <a:r>
              <a:rPr kumimoji="1" lang="ja-JP" altLang="en-US" sz="1400" dirty="0">
                <a:latin typeface="Meiryo UI" panose="020B0604030504040204" pitchFamily="50" charset="-128"/>
                <a:ea typeface="Meiryo UI" panose="020B0604030504040204" pitchFamily="50" charset="-128"/>
              </a:rPr>
              <a:t>ウィルス膜</a:t>
            </a:r>
          </a:p>
        </p:txBody>
      </p:sp>
      <p:sp>
        <p:nvSpPr>
          <p:cNvPr id="145" name="テキスト ボックス 144"/>
          <p:cNvSpPr txBox="1"/>
          <p:nvPr/>
        </p:nvSpPr>
        <p:spPr>
          <a:xfrm>
            <a:off x="8320557" y="2283383"/>
            <a:ext cx="924132" cy="307777"/>
          </a:xfrm>
          <a:prstGeom prst="rect">
            <a:avLst/>
          </a:prstGeom>
          <a:noFill/>
        </p:spPr>
        <p:txBody>
          <a:bodyPr wrap="square" rtlCol="0">
            <a:spAutoFit/>
          </a:bodyPr>
          <a:lstStyle/>
          <a:p>
            <a:r>
              <a:rPr lang="en-US" altLang="ja-JP" sz="1400" b="1" dirty="0">
                <a:solidFill>
                  <a:srgbClr val="C00000"/>
                </a:solidFill>
                <a:latin typeface="Meiryo UI" panose="020B0604030504040204" pitchFamily="50" charset="-128"/>
                <a:ea typeface="Meiryo UI" panose="020B0604030504040204" pitchFamily="50" charset="-128"/>
              </a:rPr>
              <a:t>gp120</a:t>
            </a:r>
            <a:endParaRPr kumimoji="1" lang="ja-JP" altLang="en-US" sz="1400" b="1" dirty="0">
              <a:solidFill>
                <a:srgbClr val="C00000"/>
              </a:solidFill>
              <a:latin typeface="Meiryo UI" panose="020B0604030504040204" pitchFamily="50" charset="-128"/>
              <a:ea typeface="Meiryo UI" panose="020B0604030504040204" pitchFamily="50" charset="-128"/>
            </a:endParaRPr>
          </a:p>
        </p:txBody>
      </p:sp>
      <p:sp>
        <p:nvSpPr>
          <p:cNvPr id="146" name="テキスト ボックス 145"/>
          <p:cNvSpPr txBox="1"/>
          <p:nvPr/>
        </p:nvSpPr>
        <p:spPr>
          <a:xfrm>
            <a:off x="7883544" y="3467749"/>
            <a:ext cx="692897" cy="307777"/>
          </a:xfrm>
          <a:prstGeom prst="rect">
            <a:avLst/>
          </a:prstGeom>
          <a:noFill/>
        </p:spPr>
        <p:txBody>
          <a:bodyPr wrap="square" rtlCol="0">
            <a:spAutoFit/>
          </a:bodyPr>
          <a:lstStyle/>
          <a:p>
            <a:r>
              <a:rPr lang="en-US" altLang="ja-JP" sz="1400" b="1" dirty="0">
                <a:solidFill>
                  <a:srgbClr val="C00000"/>
                </a:solidFill>
                <a:latin typeface="Meiryo UI" panose="020B0604030504040204" pitchFamily="50" charset="-128"/>
                <a:ea typeface="Meiryo UI" panose="020B0604030504040204" pitchFamily="50" charset="-128"/>
              </a:rPr>
              <a:t>gp41</a:t>
            </a:r>
            <a:endParaRPr kumimoji="1" lang="ja-JP" altLang="en-US" sz="1400" b="1" dirty="0">
              <a:solidFill>
                <a:srgbClr val="C00000"/>
              </a:solidFill>
              <a:latin typeface="Meiryo UI" panose="020B0604030504040204" pitchFamily="50" charset="-128"/>
              <a:ea typeface="Meiryo UI" panose="020B0604030504040204" pitchFamily="50" charset="-128"/>
            </a:endParaRPr>
          </a:p>
        </p:txBody>
      </p:sp>
      <p:sp>
        <p:nvSpPr>
          <p:cNvPr id="147" name="テキスト ボックス 146"/>
          <p:cNvSpPr txBox="1"/>
          <p:nvPr/>
        </p:nvSpPr>
        <p:spPr>
          <a:xfrm>
            <a:off x="2405187" y="2388483"/>
            <a:ext cx="1291987" cy="492443"/>
          </a:xfrm>
          <a:prstGeom prst="rect">
            <a:avLst/>
          </a:prstGeom>
          <a:noFill/>
        </p:spPr>
        <p:txBody>
          <a:bodyPr wrap="square" rtlCol="0">
            <a:spAutoFit/>
          </a:bodyPr>
          <a:lstStyle/>
          <a:p>
            <a:pPr algn="r"/>
            <a:r>
              <a:rPr lang="en-US" altLang="ja-JP" sz="1400" dirty="0">
                <a:latin typeface="Meiryo UI" panose="020B0604030504040204" pitchFamily="50" charset="-128"/>
                <a:ea typeface="Meiryo UI" panose="020B0604030504040204" pitchFamily="50" charset="-128"/>
              </a:rPr>
              <a:t>CD4</a:t>
            </a:r>
            <a:r>
              <a:rPr lang="ja-JP" altLang="en-US" sz="1400" dirty="0">
                <a:latin typeface="Meiryo UI" panose="020B0604030504040204" pitchFamily="50" charset="-128"/>
                <a:ea typeface="Meiryo UI" panose="020B0604030504040204" pitchFamily="50" charset="-128"/>
              </a:rPr>
              <a:t>結合部位</a:t>
            </a:r>
            <a:endParaRPr lang="en-US" altLang="ja-JP" sz="1400" dirty="0">
              <a:latin typeface="Meiryo UI" panose="020B0604030504040204" pitchFamily="50" charset="-128"/>
              <a:ea typeface="Meiryo UI" panose="020B0604030504040204" pitchFamily="50" charset="-128"/>
            </a:endParaRPr>
          </a:p>
          <a:p>
            <a:pPr algn="ctr"/>
            <a:r>
              <a:rPr kumimoji="1" lang="en-US" altLang="ja-JP" sz="1200" dirty="0">
                <a:latin typeface="Meiryo UI" panose="020B0604030504040204" pitchFamily="50" charset="-128"/>
                <a:ea typeface="Meiryo UI" panose="020B0604030504040204" pitchFamily="50" charset="-128"/>
              </a:rPr>
              <a:t>CD4bs</a:t>
            </a:r>
            <a:endParaRPr kumimoji="1" lang="ja-JP" altLang="en-US" sz="1200" dirty="0">
              <a:latin typeface="Meiryo UI" panose="020B0604030504040204" pitchFamily="50" charset="-128"/>
              <a:ea typeface="Meiryo UI" panose="020B0604030504040204" pitchFamily="50" charset="-128"/>
            </a:endParaRPr>
          </a:p>
        </p:txBody>
      </p:sp>
      <p:sp>
        <p:nvSpPr>
          <p:cNvPr id="148" name="テキスト ボックス 147"/>
          <p:cNvSpPr txBox="1"/>
          <p:nvPr/>
        </p:nvSpPr>
        <p:spPr>
          <a:xfrm>
            <a:off x="3084787" y="3593869"/>
            <a:ext cx="804369" cy="307777"/>
          </a:xfrm>
          <a:prstGeom prst="rect">
            <a:avLst/>
          </a:prstGeom>
          <a:noFill/>
        </p:spPr>
        <p:txBody>
          <a:bodyPr wrap="square" rtlCol="0">
            <a:spAutoFit/>
          </a:bodyPr>
          <a:lstStyle/>
          <a:p>
            <a:pPr algn="r"/>
            <a:r>
              <a:rPr lang="en-US" altLang="ja-JP" sz="1400" dirty="0">
                <a:latin typeface="Meiryo UI" panose="020B0604030504040204" pitchFamily="50" charset="-128"/>
                <a:ea typeface="Meiryo UI" panose="020B0604030504040204" pitchFamily="50" charset="-128"/>
              </a:rPr>
              <a:t>MPER</a:t>
            </a:r>
            <a:endParaRPr kumimoji="1" lang="ja-JP" altLang="en-US" sz="1400" dirty="0">
              <a:latin typeface="Meiryo UI" panose="020B0604030504040204" pitchFamily="50" charset="-128"/>
              <a:ea typeface="Meiryo UI" panose="020B0604030504040204" pitchFamily="50" charset="-128"/>
            </a:endParaRPr>
          </a:p>
        </p:txBody>
      </p:sp>
      <p:sp>
        <p:nvSpPr>
          <p:cNvPr id="149" name="テキスト ボックス 148"/>
          <p:cNvSpPr txBox="1"/>
          <p:nvPr/>
        </p:nvSpPr>
        <p:spPr>
          <a:xfrm>
            <a:off x="7401228" y="497111"/>
            <a:ext cx="2720235" cy="307777"/>
          </a:xfrm>
          <a:prstGeom prst="rect">
            <a:avLst/>
          </a:prstGeom>
          <a:noFill/>
        </p:spPr>
        <p:txBody>
          <a:bodyPr wrap="square" rtlCol="0">
            <a:spAutoFit/>
          </a:bodyPr>
          <a:lstStyle/>
          <a:p>
            <a:r>
              <a:rPr kumimoji="1" lang="en-US" altLang="ja-JP" sz="1400" b="1" dirty="0">
                <a:solidFill>
                  <a:srgbClr val="7030A0"/>
                </a:solidFill>
                <a:latin typeface="Meiryo UI" panose="020B0604030504040204" pitchFamily="50" charset="-128"/>
                <a:ea typeface="Meiryo UI" panose="020B0604030504040204" pitchFamily="50" charset="-128"/>
              </a:rPr>
              <a:t>Glycan shield</a:t>
            </a:r>
            <a:r>
              <a:rPr kumimoji="1" lang="ja-JP" altLang="en-US" sz="1400" dirty="0">
                <a:latin typeface="Meiryo UI" panose="020B0604030504040204" pitchFamily="50" charset="-128"/>
                <a:ea typeface="Meiryo UI" panose="020B0604030504040204" pitchFamily="50" charset="-128"/>
              </a:rPr>
              <a:t>（</a:t>
            </a:r>
            <a:r>
              <a:rPr kumimoji="1" lang="ja-JP" altLang="en-US" sz="1400" b="1" dirty="0">
                <a:solidFill>
                  <a:srgbClr val="7030A0"/>
                </a:solidFill>
                <a:latin typeface="Meiryo UI" panose="020B0604030504040204" pitchFamily="50" charset="-128"/>
                <a:ea typeface="Meiryo UI" panose="020B0604030504040204" pitchFamily="50" charset="-128"/>
              </a:rPr>
              <a:t>糖鎖の「楯」</a:t>
            </a:r>
            <a:r>
              <a:rPr kumimoji="1" lang="ja-JP" altLang="en-US" sz="1400" dirty="0">
                <a:latin typeface="Meiryo UI" panose="020B0604030504040204" pitchFamily="50" charset="-128"/>
                <a:ea typeface="Meiryo UI" panose="020B0604030504040204" pitchFamily="50" charset="-128"/>
              </a:rPr>
              <a:t>）</a:t>
            </a:r>
            <a:endParaRPr kumimoji="1" lang="en-US" altLang="ja-JP" sz="1400" dirty="0">
              <a:latin typeface="Meiryo UI" panose="020B0604030504040204" pitchFamily="50" charset="-128"/>
              <a:ea typeface="Meiryo UI" panose="020B0604030504040204" pitchFamily="50" charset="-128"/>
            </a:endParaRPr>
          </a:p>
        </p:txBody>
      </p:sp>
      <p:sp>
        <p:nvSpPr>
          <p:cNvPr id="150" name="テキスト ボックス 149"/>
          <p:cNvSpPr txBox="1"/>
          <p:nvPr/>
        </p:nvSpPr>
        <p:spPr>
          <a:xfrm>
            <a:off x="7930447" y="1467367"/>
            <a:ext cx="3935732" cy="307777"/>
          </a:xfrm>
          <a:prstGeom prst="rect">
            <a:avLst/>
          </a:prstGeom>
          <a:noFill/>
        </p:spPr>
        <p:txBody>
          <a:bodyPr wrap="square" rtlCol="0">
            <a:spAutoFit/>
          </a:bodyPr>
          <a:lstStyle/>
          <a:p>
            <a:r>
              <a:rPr lang="en-US" altLang="ja-JP" sz="1400" dirty="0">
                <a:latin typeface="Meiryo UI" panose="020B0604030504040204" pitchFamily="50" charset="-128"/>
                <a:ea typeface="Meiryo UI" panose="020B0604030504040204" pitchFamily="50" charset="-128"/>
              </a:rPr>
              <a:t>CD4</a:t>
            </a:r>
            <a:r>
              <a:rPr lang="ja-JP" altLang="en-US" sz="1400" dirty="0">
                <a:latin typeface="Meiryo UI" panose="020B0604030504040204" pitchFamily="50" charset="-128"/>
                <a:ea typeface="Meiryo UI" panose="020B0604030504040204" pitchFamily="50" charset="-128"/>
              </a:rPr>
              <a:t>　</a:t>
            </a:r>
            <a:r>
              <a:rPr lang="en-US" altLang="ja-JP" sz="1400" dirty="0">
                <a:latin typeface="Meiryo UI" panose="020B0604030504040204" pitchFamily="50" charset="-128"/>
                <a:ea typeface="Meiryo UI" panose="020B0604030504040204" pitchFamily="50" charset="-128"/>
              </a:rPr>
              <a:t>binding site</a:t>
            </a:r>
            <a:r>
              <a:rPr lang="ja-JP" altLang="en-US" sz="1400" dirty="0">
                <a:latin typeface="Meiryo UI" panose="020B0604030504040204" pitchFamily="50" charset="-128"/>
                <a:ea typeface="Meiryo UI" panose="020B0604030504040204" pitchFamily="50" charset="-128"/>
              </a:rPr>
              <a:t>（</a:t>
            </a:r>
            <a:r>
              <a:rPr lang="en-US" altLang="ja-JP" sz="1400" dirty="0">
                <a:latin typeface="Meiryo UI" panose="020B0604030504040204" pitchFamily="50" charset="-128"/>
                <a:ea typeface="Meiryo UI" panose="020B0604030504040204" pitchFamily="50" charset="-128"/>
              </a:rPr>
              <a:t>CD4</a:t>
            </a:r>
            <a:r>
              <a:rPr lang="ja-JP" altLang="en-US" sz="1400" dirty="0">
                <a:latin typeface="Meiryo UI" panose="020B0604030504040204" pitchFamily="50" charset="-128"/>
                <a:ea typeface="Meiryo UI" panose="020B0604030504040204" pitchFamily="50" charset="-128"/>
              </a:rPr>
              <a:t>結合部位）</a:t>
            </a:r>
            <a:r>
              <a:rPr lang="en-US" altLang="ja-JP" sz="1400" dirty="0">
                <a:latin typeface="Meiryo UI" panose="020B0604030504040204" pitchFamily="50" charset="-128"/>
                <a:ea typeface="Meiryo UI" panose="020B0604030504040204" pitchFamily="50" charset="-128"/>
              </a:rPr>
              <a:t>CD4bs</a:t>
            </a:r>
          </a:p>
        </p:txBody>
      </p:sp>
      <p:sp>
        <p:nvSpPr>
          <p:cNvPr id="152" name="テキスト ボックス 151"/>
          <p:cNvSpPr txBox="1"/>
          <p:nvPr/>
        </p:nvSpPr>
        <p:spPr>
          <a:xfrm>
            <a:off x="3138127" y="935912"/>
            <a:ext cx="943784" cy="492443"/>
          </a:xfrm>
          <a:prstGeom prst="rect">
            <a:avLst/>
          </a:prstGeom>
          <a:noFill/>
        </p:spPr>
        <p:txBody>
          <a:bodyPr wrap="square" rtlCol="0">
            <a:spAutoFit/>
          </a:bodyPr>
          <a:lstStyle/>
          <a:p>
            <a:pPr algn="r"/>
            <a:r>
              <a:rPr kumimoji="1" lang="en-US" altLang="ja-JP" sz="1400" b="1" dirty="0" err="1">
                <a:solidFill>
                  <a:srgbClr val="7030A0"/>
                </a:solidFill>
                <a:latin typeface="Meiryo UI" panose="020B0604030504040204" pitchFamily="50" charset="-128"/>
                <a:ea typeface="Meiryo UI" panose="020B0604030504040204" pitchFamily="50" charset="-128"/>
              </a:rPr>
              <a:t>Glycans</a:t>
            </a:r>
            <a:endParaRPr kumimoji="1" lang="en-US" altLang="ja-JP" sz="1400" b="1" dirty="0">
              <a:solidFill>
                <a:srgbClr val="7030A0"/>
              </a:solidFill>
              <a:latin typeface="Meiryo UI" panose="020B0604030504040204" pitchFamily="50" charset="-128"/>
              <a:ea typeface="Meiryo UI" panose="020B0604030504040204" pitchFamily="50" charset="-128"/>
            </a:endParaRPr>
          </a:p>
          <a:p>
            <a:pPr algn="r"/>
            <a:r>
              <a:rPr lang="en-US" altLang="ja-JP" sz="1200" dirty="0">
                <a:latin typeface="Meiryo UI" panose="020B0604030504040204" pitchFamily="50" charset="-128"/>
                <a:ea typeface="Meiryo UI" panose="020B0604030504040204" pitchFamily="50" charset="-128"/>
              </a:rPr>
              <a:t>(</a:t>
            </a:r>
            <a:r>
              <a:rPr kumimoji="1" lang="en-US" altLang="ja-JP" sz="1200" dirty="0">
                <a:latin typeface="Meiryo UI" panose="020B0604030504040204" pitchFamily="50" charset="-128"/>
                <a:ea typeface="Meiryo UI" panose="020B0604030504040204" pitchFamily="50" charset="-128"/>
              </a:rPr>
              <a:t>2G12)</a:t>
            </a:r>
            <a:endParaRPr kumimoji="1" lang="ja-JP" altLang="en-US" sz="1200" dirty="0">
              <a:latin typeface="Meiryo UI" panose="020B0604030504040204" pitchFamily="50" charset="-128"/>
              <a:ea typeface="Meiryo UI" panose="020B0604030504040204" pitchFamily="50" charset="-128"/>
            </a:endParaRPr>
          </a:p>
        </p:txBody>
      </p:sp>
      <p:sp>
        <p:nvSpPr>
          <p:cNvPr id="153" name="テキスト ボックス 152"/>
          <p:cNvSpPr txBox="1"/>
          <p:nvPr/>
        </p:nvSpPr>
        <p:spPr>
          <a:xfrm>
            <a:off x="646545" y="469904"/>
            <a:ext cx="3424163" cy="492443"/>
          </a:xfrm>
          <a:prstGeom prst="rect">
            <a:avLst/>
          </a:prstGeom>
          <a:noFill/>
        </p:spPr>
        <p:txBody>
          <a:bodyPr wrap="square" rtlCol="0">
            <a:spAutoFit/>
          </a:bodyPr>
          <a:lstStyle/>
          <a:p>
            <a:pPr algn="r"/>
            <a:r>
              <a:rPr kumimoji="1" lang="en-US" altLang="ja-JP" sz="1400" b="1" dirty="0">
                <a:solidFill>
                  <a:srgbClr val="7030A0"/>
                </a:solidFill>
                <a:latin typeface="Meiryo UI" panose="020B0604030504040204" pitchFamily="50" charset="-128"/>
                <a:ea typeface="Meiryo UI" panose="020B0604030504040204" pitchFamily="50" charset="-128"/>
              </a:rPr>
              <a:t>V2/</a:t>
            </a:r>
            <a:r>
              <a:rPr kumimoji="1" lang="en-US" altLang="ja-JP" sz="1400" b="1" dirty="0" err="1">
                <a:solidFill>
                  <a:srgbClr val="7030A0"/>
                </a:solidFill>
                <a:latin typeface="Meiryo UI" panose="020B0604030504040204" pitchFamily="50" charset="-128"/>
                <a:ea typeface="Meiryo UI" panose="020B0604030504040204" pitchFamily="50" charset="-128"/>
              </a:rPr>
              <a:t>Glycans</a:t>
            </a:r>
            <a:endParaRPr kumimoji="1" lang="en-US" altLang="ja-JP" sz="1400" b="1" dirty="0">
              <a:solidFill>
                <a:srgbClr val="7030A0"/>
              </a:solidFill>
              <a:latin typeface="Meiryo UI" panose="020B0604030504040204" pitchFamily="50" charset="-128"/>
              <a:ea typeface="Meiryo UI" panose="020B0604030504040204" pitchFamily="50" charset="-128"/>
            </a:endParaRPr>
          </a:p>
          <a:p>
            <a:pPr algn="r"/>
            <a:r>
              <a:rPr kumimoji="1" lang="ja-JP" altLang="en-US" sz="1200" dirty="0">
                <a:latin typeface="Meiryo UI" panose="020B0604030504040204" pitchFamily="50" charset="-128"/>
                <a:ea typeface="Meiryo UI" panose="020B0604030504040204" pitchFamily="50" charset="-128"/>
              </a:rPr>
              <a:t>（</a:t>
            </a:r>
            <a:r>
              <a:rPr kumimoji="1" lang="en-US" altLang="ja-JP" sz="1200" dirty="0">
                <a:latin typeface="Meiryo UI" panose="020B0604030504040204" pitchFamily="50" charset="-128"/>
                <a:ea typeface="Meiryo UI" panose="020B0604030504040204" pitchFamily="50" charset="-128"/>
              </a:rPr>
              <a:t>PG9</a:t>
            </a:r>
            <a:r>
              <a:rPr kumimoji="1" lang="ja-JP" altLang="en-US" sz="1200" dirty="0" err="1">
                <a:latin typeface="Meiryo UI" panose="020B0604030504040204" pitchFamily="50" charset="-128"/>
                <a:ea typeface="Meiryo UI" panose="020B0604030504040204" pitchFamily="50" charset="-128"/>
              </a:rPr>
              <a:t>、</a:t>
            </a:r>
            <a:r>
              <a:rPr kumimoji="1" lang="en-US" altLang="ja-JP" sz="1200" dirty="0">
                <a:latin typeface="Meiryo UI" panose="020B0604030504040204" pitchFamily="50" charset="-128"/>
                <a:ea typeface="Meiryo UI" panose="020B0604030504040204" pitchFamily="50" charset="-128"/>
              </a:rPr>
              <a:t>PG16</a:t>
            </a:r>
            <a:r>
              <a:rPr kumimoji="1" lang="ja-JP" altLang="en-US" sz="1200" dirty="0" err="1">
                <a:latin typeface="Meiryo UI" panose="020B0604030504040204" pitchFamily="50" charset="-128"/>
                <a:ea typeface="Meiryo UI" panose="020B0604030504040204" pitchFamily="50" charset="-128"/>
              </a:rPr>
              <a:t>、</a:t>
            </a:r>
            <a:r>
              <a:rPr kumimoji="1" lang="en-US" altLang="ja-JP" sz="1200" dirty="0">
                <a:latin typeface="Meiryo UI" panose="020B0604030504040204" pitchFamily="50" charset="-128"/>
                <a:ea typeface="Meiryo UI" panose="020B0604030504040204" pitchFamily="50" charset="-128"/>
              </a:rPr>
              <a:t>CH01-04</a:t>
            </a:r>
            <a:r>
              <a:rPr kumimoji="1" lang="ja-JP" altLang="en-US" sz="1200" dirty="0" err="1">
                <a:latin typeface="Meiryo UI" panose="020B0604030504040204" pitchFamily="50" charset="-128"/>
                <a:ea typeface="Meiryo UI" panose="020B0604030504040204" pitchFamily="50" charset="-128"/>
              </a:rPr>
              <a:t>、</a:t>
            </a:r>
            <a:r>
              <a:rPr kumimoji="1" lang="en-US" altLang="ja-JP" sz="1200" dirty="0">
                <a:latin typeface="Meiryo UI" panose="020B0604030504040204" pitchFamily="50" charset="-128"/>
                <a:ea typeface="Meiryo UI" panose="020B0604030504040204" pitchFamily="50" charset="-128"/>
              </a:rPr>
              <a:t>PGT140s</a:t>
            </a:r>
            <a:r>
              <a:rPr kumimoji="1" lang="ja-JP" altLang="en-US" sz="1200" dirty="0">
                <a:latin typeface="Meiryo UI" panose="020B0604030504040204" pitchFamily="50" charset="-128"/>
                <a:ea typeface="Meiryo UI" panose="020B0604030504040204" pitchFamily="50" charset="-128"/>
              </a:rPr>
              <a:t>）</a:t>
            </a:r>
          </a:p>
        </p:txBody>
      </p:sp>
      <p:cxnSp>
        <p:nvCxnSpPr>
          <p:cNvPr id="21" name="直線矢印コネクタ 20"/>
          <p:cNvCxnSpPr/>
          <p:nvPr/>
        </p:nvCxnSpPr>
        <p:spPr>
          <a:xfrm flipV="1">
            <a:off x="2890982" y="1671782"/>
            <a:ext cx="1179726" cy="1847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6" name="テキスト ボックス 155"/>
          <p:cNvSpPr txBox="1"/>
          <p:nvPr/>
        </p:nvSpPr>
        <p:spPr>
          <a:xfrm>
            <a:off x="0" y="1524180"/>
            <a:ext cx="2945449" cy="307777"/>
          </a:xfrm>
          <a:prstGeom prst="rect">
            <a:avLst/>
          </a:prstGeom>
          <a:noFill/>
        </p:spPr>
        <p:txBody>
          <a:bodyPr wrap="square" rtlCol="0">
            <a:spAutoFit/>
          </a:bodyPr>
          <a:lstStyle/>
          <a:p>
            <a:pPr algn="r"/>
            <a:r>
              <a:rPr kumimoji="1" lang="en-US" altLang="ja-JP" sz="1400" b="1" dirty="0">
                <a:solidFill>
                  <a:srgbClr val="7030A0"/>
                </a:solidFill>
                <a:latin typeface="Meiryo UI" panose="020B0604030504040204" pitchFamily="50" charset="-128"/>
                <a:ea typeface="Meiryo UI" panose="020B0604030504040204" pitchFamily="50" charset="-128"/>
              </a:rPr>
              <a:t>V3V4/</a:t>
            </a:r>
            <a:r>
              <a:rPr kumimoji="1" lang="en-US" altLang="ja-JP" sz="1400" b="1" dirty="0" err="1">
                <a:solidFill>
                  <a:srgbClr val="7030A0"/>
                </a:solidFill>
                <a:latin typeface="Meiryo UI" panose="020B0604030504040204" pitchFamily="50" charset="-128"/>
                <a:ea typeface="Meiryo UI" panose="020B0604030504040204" pitchFamily="50" charset="-128"/>
              </a:rPr>
              <a:t>Glycans</a:t>
            </a:r>
            <a:endParaRPr kumimoji="1" lang="en-US" altLang="ja-JP" sz="1400" b="1" dirty="0">
              <a:solidFill>
                <a:srgbClr val="7030A0"/>
              </a:solidFill>
              <a:latin typeface="Meiryo UI" panose="020B0604030504040204" pitchFamily="50" charset="-128"/>
              <a:ea typeface="Meiryo UI" panose="020B0604030504040204" pitchFamily="50" charset="-128"/>
            </a:endParaRPr>
          </a:p>
        </p:txBody>
      </p:sp>
      <p:sp>
        <p:nvSpPr>
          <p:cNvPr id="22" name="テキスト ボックス 21"/>
          <p:cNvSpPr txBox="1"/>
          <p:nvPr/>
        </p:nvSpPr>
        <p:spPr>
          <a:xfrm>
            <a:off x="8581980" y="4775161"/>
            <a:ext cx="3610020" cy="1077218"/>
          </a:xfrm>
          <a:prstGeom prst="rect">
            <a:avLst/>
          </a:prstGeom>
          <a:noFill/>
        </p:spPr>
        <p:txBody>
          <a:bodyPr wrap="square" rtlCol="0">
            <a:spAutoFit/>
          </a:bodyPr>
          <a:lstStyle/>
          <a:p>
            <a:r>
              <a:rPr lang="ja-JP" altLang="en-US" sz="1600" b="1" dirty="0">
                <a:latin typeface="Meiryo UI" panose="020B0604030504040204" pitchFamily="50" charset="-128"/>
                <a:ea typeface="Meiryo UI" panose="020B0604030504040204" pitchFamily="50" charset="-128"/>
              </a:rPr>
              <a:t>エイズ（</a:t>
            </a:r>
            <a:r>
              <a:rPr kumimoji="1" lang="en-US" altLang="ja-JP" sz="1600" b="1" dirty="0">
                <a:latin typeface="Meiryo UI" panose="020B0604030504040204" pitchFamily="50" charset="-128"/>
                <a:ea typeface="Meiryo UI" panose="020B0604030504040204" pitchFamily="50" charset="-128"/>
              </a:rPr>
              <a:t>AIDS</a:t>
            </a:r>
            <a:r>
              <a:rPr kumimoji="1" lang="en-US" altLang="ja-JP" sz="1600" b="1" baseline="30000" dirty="0">
                <a:latin typeface="Meiryo UI" panose="020B0604030504040204" pitchFamily="50" charset="-128"/>
                <a:ea typeface="Meiryo UI" panose="020B0604030504040204" pitchFamily="50" charset="-128"/>
              </a:rPr>
              <a:t>※1</a:t>
            </a:r>
            <a:r>
              <a:rPr kumimoji="1" lang="ja-JP" altLang="en-US" sz="1600" b="1" dirty="0">
                <a:latin typeface="Meiryo UI" panose="020B0604030504040204" pitchFamily="50" charset="-128"/>
                <a:ea typeface="Meiryo UI" panose="020B0604030504040204" pitchFamily="50" charset="-128"/>
              </a:rPr>
              <a:t>）を引き起こす</a:t>
            </a:r>
            <a:r>
              <a:rPr kumimoji="1" lang="en-US" altLang="ja-JP" sz="1600" b="1" dirty="0">
                <a:latin typeface="Meiryo UI" panose="020B0604030504040204" pitchFamily="50" charset="-128"/>
                <a:ea typeface="Meiryo UI" panose="020B0604030504040204" pitchFamily="50" charset="-128"/>
              </a:rPr>
              <a:t>HIV</a:t>
            </a:r>
            <a:r>
              <a:rPr kumimoji="1" lang="ja-JP" altLang="en-US" sz="1600" b="1" dirty="0" err="1">
                <a:latin typeface="Meiryo UI" panose="020B0604030504040204" pitchFamily="50" charset="-128"/>
                <a:ea typeface="Meiryo UI" panose="020B0604030504040204" pitchFamily="50" charset="-128"/>
              </a:rPr>
              <a:t>の外被</a:t>
            </a:r>
            <a:r>
              <a:rPr kumimoji="1" lang="ja-JP" altLang="en-US" sz="1600" b="1" dirty="0">
                <a:latin typeface="Meiryo UI" panose="020B0604030504040204" pitchFamily="50" charset="-128"/>
                <a:ea typeface="Meiryo UI" panose="020B0604030504040204" pitchFamily="50" charset="-128"/>
              </a:rPr>
              <a:t>糖タンパク質（</a:t>
            </a:r>
            <a:r>
              <a:rPr kumimoji="1" lang="en-US" altLang="ja-JP" sz="1600" b="1" dirty="0">
                <a:latin typeface="Meiryo UI" panose="020B0604030504040204" pitchFamily="50" charset="-128"/>
                <a:ea typeface="Meiryo UI" panose="020B0604030504040204" pitchFamily="50" charset="-128"/>
              </a:rPr>
              <a:t>gp41</a:t>
            </a:r>
            <a:r>
              <a:rPr kumimoji="1" lang="ja-JP" altLang="en-US" sz="1600" b="1" dirty="0">
                <a:latin typeface="Meiryo UI" panose="020B0604030504040204" pitchFamily="50" charset="-128"/>
                <a:ea typeface="Meiryo UI" panose="020B0604030504040204" pitchFamily="50" charset="-128"/>
              </a:rPr>
              <a:t>と</a:t>
            </a:r>
            <a:r>
              <a:rPr kumimoji="1" lang="en-US" altLang="ja-JP" sz="1600" b="1" dirty="0">
                <a:latin typeface="Meiryo UI" panose="020B0604030504040204" pitchFamily="50" charset="-128"/>
                <a:ea typeface="Meiryo UI" panose="020B0604030504040204" pitchFamily="50" charset="-128"/>
              </a:rPr>
              <a:t>gp120</a:t>
            </a:r>
            <a:r>
              <a:rPr kumimoji="1" lang="ja-JP" altLang="en-US" sz="1600" b="1" dirty="0">
                <a:latin typeface="Meiryo UI" panose="020B0604030504040204" pitchFamily="50" charset="-128"/>
                <a:ea typeface="Meiryo UI" panose="020B0604030504040204" pitchFamily="50" charset="-128"/>
              </a:rPr>
              <a:t>）は、</a:t>
            </a:r>
            <a:r>
              <a:rPr kumimoji="1" lang="ja-JP" altLang="en-US" sz="1600" b="1" dirty="0">
                <a:solidFill>
                  <a:srgbClr val="C00000"/>
                </a:solidFill>
                <a:latin typeface="Meiryo UI" panose="020B0604030504040204" pitchFamily="50" charset="-128"/>
                <a:ea typeface="Meiryo UI" panose="020B0604030504040204" pitchFamily="50" charset="-128"/>
              </a:rPr>
              <a:t>知られる限り最も高度に糖鎖修飾されたタンパク質</a:t>
            </a:r>
            <a:r>
              <a:rPr kumimoji="1" lang="ja-JP" altLang="en-US" sz="1600" b="1" dirty="0">
                <a:latin typeface="Meiryo UI" panose="020B0604030504040204" pitchFamily="50" charset="-128"/>
                <a:ea typeface="Meiryo UI" panose="020B0604030504040204" pitchFamily="50" charset="-128"/>
              </a:rPr>
              <a:t>の一つ。</a:t>
            </a:r>
          </a:p>
        </p:txBody>
      </p:sp>
      <p:sp>
        <p:nvSpPr>
          <p:cNvPr id="23" name="正方形/長方形 22"/>
          <p:cNvSpPr/>
          <p:nvPr/>
        </p:nvSpPr>
        <p:spPr>
          <a:xfrm>
            <a:off x="646545" y="1777129"/>
            <a:ext cx="3186898" cy="276999"/>
          </a:xfrm>
          <a:prstGeom prst="rect">
            <a:avLst/>
          </a:prstGeom>
        </p:spPr>
        <p:txBody>
          <a:bodyPr wrap="none">
            <a:spAutoFit/>
          </a:bodyPr>
          <a:lstStyle/>
          <a:p>
            <a:pPr algn="r"/>
            <a:r>
              <a:rPr lang="en-US" altLang="ja-JP" sz="1200" dirty="0">
                <a:latin typeface="Meiryo UI" panose="020B0604030504040204" pitchFamily="50" charset="-128"/>
                <a:ea typeface="Meiryo UI" panose="020B0604030504040204" pitchFamily="50" charset="-128"/>
              </a:rPr>
              <a:t>(cluster of targets:PGT120s</a:t>
            </a:r>
            <a:r>
              <a:rPr lang="ja-JP" altLang="en-US" sz="1200" dirty="0" err="1">
                <a:latin typeface="Meiryo UI" panose="020B0604030504040204" pitchFamily="50" charset="-128"/>
                <a:ea typeface="Meiryo UI" panose="020B0604030504040204" pitchFamily="50" charset="-128"/>
              </a:rPr>
              <a:t>、</a:t>
            </a:r>
            <a:r>
              <a:rPr lang="en-US" altLang="ja-JP" sz="1200" dirty="0">
                <a:latin typeface="Meiryo UI" panose="020B0604030504040204" pitchFamily="50" charset="-128"/>
                <a:ea typeface="Meiryo UI" panose="020B0604030504040204" pitchFamily="50" charset="-128"/>
              </a:rPr>
              <a:t>PGT130s</a:t>
            </a:r>
            <a:r>
              <a:rPr lang="ja-JP" altLang="en-US" sz="1200" dirty="0">
                <a:latin typeface="Meiryo UI" panose="020B0604030504040204" pitchFamily="50" charset="-128"/>
                <a:ea typeface="Meiryo UI" panose="020B0604030504040204" pitchFamily="50" charset="-128"/>
              </a:rPr>
              <a:t>）</a:t>
            </a:r>
          </a:p>
        </p:txBody>
      </p:sp>
      <p:sp>
        <p:nvSpPr>
          <p:cNvPr id="24" name="正方形/長方形 23"/>
          <p:cNvSpPr/>
          <p:nvPr/>
        </p:nvSpPr>
        <p:spPr>
          <a:xfrm>
            <a:off x="8023852" y="6018619"/>
            <a:ext cx="4173974" cy="215444"/>
          </a:xfrm>
          <a:prstGeom prst="rect">
            <a:avLst/>
          </a:prstGeom>
        </p:spPr>
        <p:txBody>
          <a:bodyPr wrap="square">
            <a:spAutoFit/>
          </a:bodyPr>
          <a:lstStyle/>
          <a:p>
            <a:pPr algn="ctr"/>
            <a:r>
              <a:rPr lang="en-US" altLang="ja-JP" sz="800" dirty="0">
                <a:latin typeface="Meiryo UI" panose="020B0604030504040204" pitchFamily="50" charset="-128"/>
                <a:ea typeface="Meiryo UI" panose="020B0604030504040204" pitchFamily="50" charset="-128"/>
              </a:rPr>
              <a:t>※1:AIDS</a:t>
            </a:r>
            <a:r>
              <a:rPr lang="ja-JP" altLang="en-US" sz="800" dirty="0">
                <a:latin typeface="Meiryo UI" panose="020B0604030504040204" pitchFamily="50" charset="-128"/>
                <a:ea typeface="Meiryo UI" panose="020B0604030504040204" pitchFamily="50" charset="-128"/>
              </a:rPr>
              <a:t>＝後天性免疫不全症候群（</a:t>
            </a:r>
            <a:r>
              <a:rPr lang="en-US" altLang="ja-JP" sz="800" dirty="0">
                <a:latin typeface="Meiryo UI" panose="020B0604030504040204" pitchFamily="50" charset="-128"/>
                <a:ea typeface="Meiryo UI" panose="020B0604030504040204" pitchFamily="50" charset="-128"/>
              </a:rPr>
              <a:t>acquired immunodeficiency syndrome</a:t>
            </a:r>
            <a:r>
              <a:rPr lang="ja-JP" altLang="en-US" sz="800" dirty="0">
                <a:latin typeface="Meiryo UI" panose="020B0604030504040204" pitchFamily="50" charset="-128"/>
                <a:ea typeface="Meiryo UI" panose="020B0604030504040204" pitchFamily="50" charset="-128"/>
              </a:rPr>
              <a:t>）</a:t>
            </a:r>
          </a:p>
        </p:txBody>
      </p:sp>
      <p:pic>
        <p:nvPicPr>
          <p:cNvPr id="25" name="図 2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26" y="3342023"/>
            <a:ext cx="3307114" cy="2309617"/>
          </a:xfrm>
          <a:prstGeom prst="rect">
            <a:avLst/>
          </a:prstGeom>
        </p:spPr>
      </p:pic>
      <p:sp>
        <p:nvSpPr>
          <p:cNvPr id="159" name="テキスト ボックス 158"/>
          <p:cNvSpPr txBox="1"/>
          <p:nvPr/>
        </p:nvSpPr>
        <p:spPr>
          <a:xfrm>
            <a:off x="77971" y="5626143"/>
            <a:ext cx="3755472" cy="646331"/>
          </a:xfrm>
          <a:prstGeom prst="rect">
            <a:avLst/>
          </a:prstGeom>
          <a:noFill/>
        </p:spPr>
        <p:txBody>
          <a:bodyPr wrap="square" rtlCol="0">
            <a:spAutoFit/>
          </a:bodyPr>
          <a:lstStyle/>
          <a:p>
            <a:pPr algn="ctr"/>
            <a:r>
              <a:rPr kumimoji="1" lang="en-US" altLang="ja-JP" b="1" dirty="0">
                <a:latin typeface="Meiryo UI" panose="020B0604030504040204" pitchFamily="50" charset="-128"/>
                <a:ea typeface="Meiryo UI" panose="020B0604030504040204" pitchFamily="50" charset="-128"/>
              </a:rPr>
              <a:t>HIV</a:t>
            </a:r>
            <a:r>
              <a:rPr kumimoji="1" lang="en-US" altLang="ja-JP" b="1" baseline="30000" dirty="0">
                <a:latin typeface="Meiryo UI" panose="020B0604030504040204" pitchFamily="50" charset="-128"/>
                <a:ea typeface="Meiryo UI" panose="020B0604030504040204" pitchFamily="50" charset="-128"/>
              </a:rPr>
              <a:t>※2</a:t>
            </a:r>
            <a:r>
              <a:rPr kumimoji="1" lang="ja-JP" altLang="en-US" b="1" dirty="0">
                <a:latin typeface="Meiryo UI" panose="020B0604030504040204" pitchFamily="50" charset="-128"/>
                <a:ea typeface="Meiryo UI" panose="020B0604030504040204" pitchFamily="50" charset="-128"/>
              </a:rPr>
              <a:t>は、ヒトの免疫系からの攻撃を</a:t>
            </a:r>
            <a:endParaRPr kumimoji="1" lang="en-US" altLang="ja-JP" b="1" dirty="0">
              <a:latin typeface="Meiryo UI" panose="020B0604030504040204" pitchFamily="50" charset="-128"/>
              <a:ea typeface="Meiryo UI" panose="020B0604030504040204" pitchFamily="50" charset="-128"/>
            </a:endParaRPr>
          </a:p>
          <a:p>
            <a:pPr algn="ctr"/>
            <a:r>
              <a:rPr kumimoji="1" lang="ja-JP" altLang="en-US" b="1" dirty="0">
                <a:solidFill>
                  <a:srgbClr val="7030A0"/>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rPr>
              <a:t>糖鎖の「楯」</a:t>
            </a:r>
            <a:r>
              <a:rPr kumimoji="1" lang="ja-JP" altLang="en-US" b="1" dirty="0">
                <a:latin typeface="Meiryo UI" panose="020B0604030504040204" pitchFamily="50" charset="-128"/>
                <a:ea typeface="Meiryo UI" panose="020B0604030504040204" pitchFamily="50" charset="-128"/>
              </a:rPr>
              <a:t>で防御している。</a:t>
            </a:r>
          </a:p>
        </p:txBody>
      </p:sp>
      <p:sp>
        <p:nvSpPr>
          <p:cNvPr id="26" name="円/楕円 25"/>
          <p:cNvSpPr/>
          <p:nvPr/>
        </p:nvSpPr>
        <p:spPr>
          <a:xfrm>
            <a:off x="1367073" y="3511038"/>
            <a:ext cx="445472" cy="474657"/>
          </a:xfrm>
          <a:prstGeom prst="ellipse">
            <a:avLst/>
          </a:prstGeom>
          <a:noFill/>
          <a:ln w="38100">
            <a:solidFill>
              <a:srgbClr val="C0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角丸四角形吹き出し 26"/>
          <p:cNvSpPr/>
          <p:nvPr/>
        </p:nvSpPr>
        <p:spPr>
          <a:xfrm>
            <a:off x="646545" y="2627372"/>
            <a:ext cx="1010238" cy="496072"/>
          </a:xfrm>
          <a:prstGeom prst="wedgeRoundRectCallout">
            <a:avLst>
              <a:gd name="adj1" fmla="val 40107"/>
              <a:gd name="adj2" fmla="val 15375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latin typeface="Meiryo UI" panose="020B0604030504040204" pitchFamily="50" charset="-128"/>
                <a:ea typeface="Meiryo UI" panose="020B0604030504040204" pitchFamily="50" charset="-128"/>
              </a:rPr>
              <a:t>HIV</a:t>
            </a:r>
            <a:r>
              <a:rPr kumimoji="1" lang="ja-JP" altLang="en-US" sz="1200" dirty="0">
                <a:latin typeface="Meiryo UI" panose="020B0604030504040204" pitchFamily="50" charset="-128"/>
                <a:ea typeface="Meiryo UI" panose="020B0604030504040204" pitchFamily="50" charset="-128"/>
              </a:rPr>
              <a:t>ウィルスのこの部分</a:t>
            </a:r>
          </a:p>
        </p:txBody>
      </p:sp>
      <p:sp>
        <p:nvSpPr>
          <p:cNvPr id="28" name="正方形/長方形 27"/>
          <p:cNvSpPr/>
          <p:nvPr/>
        </p:nvSpPr>
        <p:spPr>
          <a:xfrm>
            <a:off x="342778" y="6211102"/>
            <a:ext cx="3382657" cy="215444"/>
          </a:xfrm>
          <a:prstGeom prst="rect">
            <a:avLst/>
          </a:prstGeom>
        </p:spPr>
        <p:txBody>
          <a:bodyPr wrap="none">
            <a:spAutoFit/>
          </a:bodyPr>
          <a:lstStyle/>
          <a:p>
            <a:r>
              <a:rPr lang="en-US" altLang="ja-JP" sz="800" dirty="0">
                <a:latin typeface="Meiryo UI" panose="020B0604030504040204" pitchFamily="50" charset="-128"/>
                <a:ea typeface="Meiryo UI" panose="020B0604030504040204" pitchFamily="50" charset="-128"/>
              </a:rPr>
              <a:t>※2</a:t>
            </a:r>
            <a:r>
              <a:rPr lang="ja-JP" altLang="en-US" sz="800" dirty="0">
                <a:latin typeface="Meiryo UI" panose="020B0604030504040204" pitchFamily="50" charset="-128"/>
                <a:ea typeface="Meiryo UI" panose="020B0604030504040204" pitchFamily="50" charset="-128"/>
              </a:rPr>
              <a:t>：</a:t>
            </a:r>
            <a:r>
              <a:rPr lang="en-US" altLang="ja-JP" sz="800" dirty="0">
                <a:latin typeface="Meiryo UI" panose="020B0604030504040204" pitchFamily="50" charset="-128"/>
                <a:ea typeface="Meiryo UI" panose="020B0604030504040204" pitchFamily="50" charset="-128"/>
              </a:rPr>
              <a:t>HIV</a:t>
            </a:r>
            <a:r>
              <a:rPr lang="ja-JP" altLang="en-US" sz="800" dirty="0">
                <a:latin typeface="Meiryo UI" panose="020B0604030504040204" pitchFamily="50" charset="-128"/>
                <a:ea typeface="Meiryo UI" panose="020B0604030504040204" pitchFamily="50" charset="-128"/>
              </a:rPr>
              <a:t>（</a:t>
            </a:r>
            <a:r>
              <a:rPr lang="en-US" altLang="ja-JP" sz="800" dirty="0">
                <a:latin typeface="Meiryo UI" panose="020B0604030504040204" pitchFamily="50" charset="-128"/>
                <a:ea typeface="Meiryo UI" panose="020B0604030504040204" pitchFamily="50" charset="-128"/>
              </a:rPr>
              <a:t>Human Immunodeficiency Virus</a:t>
            </a:r>
            <a:r>
              <a:rPr lang="ja-JP" altLang="en-US" sz="800" dirty="0" err="1">
                <a:latin typeface="Meiryo UI" panose="020B0604030504040204" pitchFamily="50" charset="-128"/>
                <a:ea typeface="Meiryo UI" panose="020B0604030504040204" pitchFamily="50" charset="-128"/>
              </a:rPr>
              <a:t>、</a:t>
            </a:r>
            <a:r>
              <a:rPr lang="ja-JP" altLang="en-US" sz="800" dirty="0">
                <a:latin typeface="Meiryo UI" panose="020B0604030504040204" pitchFamily="50" charset="-128"/>
                <a:ea typeface="Meiryo UI" panose="020B0604030504040204" pitchFamily="50" charset="-128"/>
              </a:rPr>
              <a:t>ヒト免疫不全ウイルス）</a:t>
            </a:r>
          </a:p>
        </p:txBody>
      </p:sp>
      <p:sp>
        <p:nvSpPr>
          <p:cNvPr id="29" name="正方形/長方形 28"/>
          <p:cNvSpPr/>
          <p:nvPr/>
        </p:nvSpPr>
        <p:spPr>
          <a:xfrm>
            <a:off x="9093878" y="2849293"/>
            <a:ext cx="2631154" cy="461665"/>
          </a:xfrm>
          <a:prstGeom prst="rect">
            <a:avLst/>
          </a:prstGeom>
        </p:spPr>
        <p:txBody>
          <a:bodyPr wrap="square">
            <a:spAutoFit/>
          </a:bodyPr>
          <a:lstStyle/>
          <a:p>
            <a:r>
              <a:rPr lang="ja-JP" altLang="en-US" sz="1200" b="1" dirty="0">
                <a:latin typeface="Meiryo UI" panose="020B0604030504040204" pitchFamily="50" charset="-128"/>
                <a:ea typeface="Meiryo UI" panose="020B0604030504040204" pitchFamily="50" charset="-128"/>
              </a:rPr>
              <a:t>外被糖タンパク質</a:t>
            </a:r>
            <a:endParaRPr lang="en-US" altLang="ja-JP" sz="1200" b="1" dirty="0">
              <a:latin typeface="Meiryo UI" panose="020B0604030504040204" pitchFamily="50" charset="-128"/>
              <a:ea typeface="Meiryo UI" panose="020B0604030504040204" pitchFamily="50" charset="-128"/>
            </a:endParaRPr>
          </a:p>
          <a:p>
            <a:r>
              <a:rPr lang="ja-JP" altLang="en-US" sz="1200" dirty="0">
                <a:latin typeface="Meiryo UI" panose="020B0604030504040204" pitchFamily="50" charset="-128"/>
                <a:ea typeface="Meiryo UI" panose="020B0604030504040204" pitchFamily="50" charset="-128"/>
              </a:rPr>
              <a:t> </a:t>
            </a:r>
            <a:r>
              <a:rPr lang="en-US" altLang="ja-JP" sz="1200" dirty="0">
                <a:latin typeface="Meiryo UI" panose="020B0604030504040204" pitchFamily="50" charset="-128"/>
                <a:ea typeface="Meiryo UI" panose="020B0604030504040204" pitchFamily="50" charset="-128"/>
              </a:rPr>
              <a:t>(envelope glycoprotein</a:t>
            </a:r>
            <a:r>
              <a:rPr lang="ja-JP" altLang="en-US" sz="1200" dirty="0" err="1">
                <a:latin typeface="Meiryo UI" panose="020B0604030504040204" pitchFamily="50" charset="-128"/>
                <a:ea typeface="Meiryo UI" panose="020B0604030504040204" pitchFamily="50" charset="-128"/>
              </a:rPr>
              <a:t>、</a:t>
            </a:r>
            <a:r>
              <a:rPr lang="en-US" altLang="ja-JP" sz="1200" dirty="0" err="1">
                <a:latin typeface="Meiryo UI" panose="020B0604030504040204" pitchFamily="50" charset="-128"/>
                <a:ea typeface="Meiryo UI" panose="020B0604030504040204" pitchFamily="50" charset="-128"/>
              </a:rPr>
              <a:t>Env</a:t>
            </a:r>
            <a:r>
              <a:rPr lang="en-US" altLang="ja-JP" sz="1200" dirty="0">
                <a:latin typeface="Meiryo UI" panose="020B0604030504040204" pitchFamily="50" charset="-128"/>
                <a:ea typeface="Meiryo UI" panose="020B0604030504040204" pitchFamily="50" charset="-128"/>
              </a:rPr>
              <a:t>)</a:t>
            </a:r>
            <a:endParaRPr lang="ja-JP" altLang="en-US" sz="1200" dirty="0">
              <a:latin typeface="Meiryo UI" panose="020B0604030504040204" pitchFamily="50" charset="-128"/>
              <a:ea typeface="Meiryo UI" panose="020B0604030504040204" pitchFamily="50" charset="-128"/>
            </a:endParaRPr>
          </a:p>
        </p:txBody>
      </p:sp>
      <p:cxnSp>
        <p:nvCxnSpPr>
          <p:cNvPr id="33" name="直線矢印コネクタ 32"/>
          <p:cNvCxnSpPr>
            <a:endCxn id="145" idx="2"/>
          </p:cNvCxnSpPr>
          <p:nvPr/>
        </p:nvCxnSpPr>
        <p:spPr>
          <a:xfrm flipH="1" flipV="1">
            <a:off x="8782623" y="2591160"/>
            <a:ext cx="419304" cy="304898"/>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矢印コネクタ 35"/>
          <p:cNvCxnSpPr/>
          <p:nvPr/>
        </p:nvCxnSpPr>
        <p:spPr>
          <a:xfrm flipH="1">
            <a:off x="8413753" y="3025808"/>
            <a:ext cx="761602" cy="493601"/>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3" name="正方形/長方形 42"/>
          <p:cNvSpPr/>
          <p:nvPr/>
        </p:nvSpPr>
        <p:spPr>
          <a:xfrm>
            <a:off x="3219412" y="3789582"/>
            <a:ext cx="991987" cy="523220"/>
          </a:xfrm>
          <a:prstGeom prst="rect">
            <a:avLst/>
          </a:prstGeom>
        </p:spPr>
        <p:txBody>
          <a:bodyPr wrap="square">
            <a:spAutoFit/>
          </a:bodyPr>
          <a:lstStyle/>
          <a:p>
            <a:r>
              <a:rPr lang="ja-JP" altLang="en-US" sz="700" dirty="0">
                <a:latin typeface="Meiryo UI" panose="020B0604030504040204" pitchFamily="50" charset="-128"/>
                <a:ea typeface="Meiryo UI" panose="020B0604030504040204" pitchFamily="50" charset="-128"/>
              </a:rPr>
              <a:t>膜貫通部位近傍</a:t>
            </a:r>
            <a:r>
              <a:rPr lang="en-US" altLang="ja-JP" sz="700" dirty="0">
                <a:latin typeface="Meiryo UI" panose="020B0604030504040204" pitchFamily="50" charset="-128"/>
                <a:ea typeface="Meiryo UI" panose="020B0604030504040204" pitchFamily="50" charset="-128"/>
              </a:rPr>
              <a:t>(membrane proximal external region</a:t>
            </a:r>
            <a:r>
              <a:rPr lang="ja-JP" altLang="en-US" sz="700" dirty="0">
                <a:latin typeface="Meiryo UI" panose="020B0604030504040204" pitchFamily="50" charset="-128"/>
                <a:ea typeface="Meiryo UI" panose="020B0604030504040204" pitchFamily="50" charset="-128"/>
              </a:rPr>
              <a:t>）</a:t>
            </a:r>
          </a:p>
        </p:txBody>
      </p:sp>
    </p:spTree>
    <p:extLst>
      <p:ext uri="{BB962C8B-B14F-4D97-AF65-F5344CB8AC3E}">
        <p14:creationId xmlns:p14="http://schemas.microsoft.com/office/powerpoint/2010/main" val="330023749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3203942" y="280438"/>
            <a:ext cx="5784112" cy="523220"/>
          </a:xfrm>
          <a:prstGeom prst="rect">
            <a:avLst/>
          </a:prstGeom>
          <a:noFill/>
        </p:spPr>
        <p:txBody>
          <a:bodyPr wrap="square" rtlCol="0">
            <a:spAutoFit/>
          </a:bodyPr>
          <a:lstStyle/>
          <a:p>
            <a:pPr algn="ctr"/>
            <a:r>
              <a:rPr kumimoji="1" lang="ja-JP" altLang="en-US" sz="2800" dirty="0">
                <a:latin typeface="Meiryo UI" panose="020B0604030504040204" pitchFamily="50" charset="-128"/>
                <a:ea typeface="Meiryo UI" panose="020B0604030504040204" pitchFamily="50" charset="-128"/>
              </a:rPr>
              <a:t>細胞間のコミュニケーションや物質移動</a:t>
            </a:r>
          </a:p>
        </p:txBody>
      </p:sp>
      <p:sp>
        <p:nvSpPr>
          <p:cNvPr id="5" name="テキスト ボックス 4"/>
          <p:cNvSpPr txBox="1"/>
          <p:nvPr/>
        </p:nvSpPr>
        <p:spPr>
          <a:xfrm>
            <a:off x="4618892" y="1290708"/>
            <a:ext cx="2954216" cy="1200329"/>
          </a:xfrm>
          <a:prstGeom prst="rect">
            <a:avLst/>
          </a:prstGeom>
          <a:noFill/>
        </p:spPr>
        <p:txBody>
          <a:bodyPr wrap="square" rtlCol="0">
            <a:spAutoFit/>
          </a:bodyPr>
          <a:lstStyle/>
          <a:p>
            <a:pPr algn="ctr"/>
            <a:r>
              <a:rPr kumimoji="1" lang="ja-JP" altLang="en-US" sz="7200" dirty="0">
                <a:latin typeface="Meiryo UI" panose="020B0604030504040204" pitchFamily="50" charset="-128"/>
                <a:ea typeface="Meiryo UI" panose="020B0604030504040204" pitchFamily="50" charset="-128"/>
              </a:rPr>
              <a:t>糖鎖</a:t>
            </a:r>
          </a:p>
        </p:txBody>
      </p:sp>
      <p:sp>
        <p:nvSpPr>
          <p:cNvPr id="42" name="テキスト ボックス 41"/>
          <p:cNvSpPr txBox="1"/>
          <p:nvPr/>
        </p:nvSpPr>
        <p:spPr>
          <a:xfrm>
            <a:off x="11724" y="2833407"/>
            <a:ext cx="12180275" cy="1200329"/>
          </a:xfrm>
          <a:prstGeom prst="rect">
            <a:avLst/>
          </a:prstGeom>
          <a:noFill/>
        </p:spPr>
        <p:txBody>
          <a:bodyPr wrap="square" rtlCol="0">
            <a:spAutoFit/>
          </a:bodyPr>
          <a:lstStyle/>
          <a:p>
            <a:pPr algn="ctr"/>
            <a:r>
              <a:rPr kumimoji="1" lang="ja-JP" altLang="en-US" sz="7200" dirty="0">
                <a:latin typeface="Meiryo UI" panose="020B0604030504040204" pitchFamily="50" charset="-128"/>
                <a:ea typeface="Meiryo UI" panose="020B0604030504040204" pitchFamily="50" charset="-128"/>
              </a:rPr>
              <a:t>エクソソームなど細胞外小胞体</a:t>
            </a:r>
          </a:p>
        </p:txBody>
      </p:sp>
      <p:sp>
        <p:nvSpPr>
          <p:cNvPr id="44" name="テキスト ボックス 43"/>
          <p:cNvSpPr txBox="1"/>
          <p:nvPr/>
        </p:nvSpPr>
        <p:spPr>
          <a:xfrm>
            <a:off x="2379783" y="4399552"/>
            <a:ext cx="7455877" cy="1200329"/>
          </a:xfrm>
          <a:prstGeom prst="rect">
            <a:avLst/>
          </a:prstGeom>
          <a:noFill/>
        </p:spPr>
        <p:txBody>
          <a:bodyPr wrap="square" rtlCol="0">
            <a:spAutoFit/>
          </a:bodyPr>
          <a:lstStyle/>
          <a:p>
            <a:pPr algn="ctr"/>
            <a:r>
              <a:rPr kumimoji="1" lang="ja-JP" altLang="en-US" sz="7200" dirty="0">
                <a:latin typeface="Meiryo UI" panose="020B0604030504040204" pitchFamily="50" charset="-128"/>
                <a:ea typeface="Meiryo UI" panose="020B0604030504040204" pitchFamily="50" charset="-128"/>
              </a:rPr>
              <a:t>細胞膜ナノチューブ</a:t>
            </a:r>
          </a:p>
        </p:txBody>
      </p:sp>
      <p:sp>
        <p:nvSpPr>
          <p:cNvPr id="15" name="テキスト ボックス 14"/>
          <p:cNvSpPr txBox="1"/>
          <p:nvPr/>
        </p:nvSpPr>
        <p:spPr>
          <a:xfrm>
            <a:off x="4094284" y="5430894"/>
            <a:ext cx="4003430" cy="369332"/>
          </a:xfrm>
          <a:prstGeom prst="rect">
            <a:avLst/>
          </a:prstGeom>
          <a:noFill/>
        </p:spPr>
        <p:txBody>
          <a:bodyPr wrap="square" rtlCol="0">
            <a:spAutoFit/>
          </a:bodyPr>
          <a:lstStyle/>
          <a:p>
            <a:pPr algn="ctr"/>
            <a:r>
              <a:rPr kumimoji="1" lang="ja-JP" altLang="en-US" dirty="0">
                <a:latin typeface="Meiryo UI" panose="020B0604030504040204" pitchFamily="50" charset="-128"/>
                <a:ea typeface="Meiryo UI" panose="020B0604030504040204" pitchFamily="50" charset="-128"/>
              </a:rPr>
              <a:t>サイトネーム：</a:t>
            </a:r>
            <a:r>
              <a:rPr kumimoji="1" lang="en-US" altLang="ja-JP" dirty="0" err="1">
                <a:latin typeface="Meiryo UI" panose="020B0604030504040204" pitchFamily="50" charset="-128"/>
                <a:ea typeface="Meiryo UI" panose="020B0604030504040204" pitchFamily="50" charset="-128"/>
              </a:rPr>
              <a:t>Cytoneme</a:t>
            </a:r>
            <a:endParaRPr kumimoji="1" lang="ja-JP" altLang="en-US" dirty="0">
              <a:latin typeface="Meiryo UI" panose="020B0604030504040204" pitchFamily="50" charset="-128"/>
              <a:ea typeface="Meiryo UI" panose="020B0604030504040204" pitchFamily="50" charset="-128"/>
            </a:endParaRPr>
          </a:p>
        </p:txBody>
      </p:sp>
      <p:sp>
        <p:nvSpPr>
          <p:cNvPr id="17" name="正方形/長方形 16"/>
          <p:cNvSpPr/>
          <p:nvPr/>
        </p:nvSpPr>
        <p:spPr>
          <a:xfrm>
            <a:off x="4838314" y="5781031"/>
            <a:ext cx="2515369" cy="369332"/>
          </a:xfrm>
          <a:prstGeom prst="rect">
            <a:avLst/>
          </a:prstGeom>
        </p:spPr>
        <p:txBody>
          <a:bodyPr wrap="none">
            <a:spAutoFit/>
          </a:bodyPr>
          <a:lstStyle/>
          <a:p>
            <a:r>
              <a:rPr lang="en-US" altLang="ja-JP" dirty="0">
                <a:latin typeface="Meiryo UI" panose="020B0604030504040204" pitchFamily="50" charset="-128"/>
                <a:ea typeface="Meiryo UI" panose="020B0604030504040204" pitchFamily="50" charset="-128"/>
              </a:rPr>
              <a:t>Membrane nanotube</a:t>
            </a:r>
            <a:endParaRPr lang="ja-JP" altLang="en-US"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93217964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ytoneme　エクソソーム」の画像検索結果">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53698" y="750277"/>
            <a:ext cx="8084604" cy="5610227"/>
          </a:xfrm>
          <a:prstGeom prst="rect">
            <a:avLst/>
          </a:prstGeom>
          <a:noFill/>
          <a:extLst>
            <a:ext uri="{909E8E84-426E-40DD-AFC4-6F175D3DCCD1}">
              <a14:hiddenFill xmlns:a14="http://schemas.microsoft.com/office/drawing/2010/main">
                <a:solidFill>
                  <a:srgbClr val="FFFFFF"/>
                </a:solidFill>
              </a14:hiddenFill>
            </a:ext>
          </a:extLst>
        </p:spPr>
      </p:pic>
      <p:sp>
        <p:nvSpPr>
          <p:cNvPr id="3" name="円/楕円 2"/>
          <p:cNvSpPr/>
          <p:nvPr/>
        </p:nvSpPr>
        <p:spPr>
          <a:xfrm>
            <a:off x="1812324" y="3596514"/>
            <a:ext cx="2619000" cy="2137021"/>
          </a:xfrm>
          <a:prstGeom prst="ellipse">
            <a:avLst/>
          </a:prstGeom>
          <a:noFill/>
          <a:ln w="571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 name="直線矢印コネクタ 6"/>
          <p:cNvCxnSpPr>
            <a:endCxn id="3" idx="1"/>
          </p:cNvCxnSpPr>
          <p:nvPr/>
        </p:nvCxnSpPr>
        <p:spPr>
          <a:xfrm>
            <a:off x="1371600" y="2989385"/>
            <a:ext cx="824268" cy="920088"/>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8" name="テキスト ボックス 7"/>
          <p:cNvSpPr txBox="1"/>
          <p:nvPr/>
        </p:nvSpPr>
        <p:spPr>
          <a:xfrm>
            <a:off x="749744" y="2804719"/>
            <a:ext cx="726831" cy="369332"/>
          </a:xfrm>
          <a:prstGeom prst="rect">
            <a:avLst/>
          </a:prstGeom>
          <a:noFill/>
        </p:spPr>
        <p:txBody>
          <a:bodyPr wrap="square" rtlCol="0">
            <a:spAutoFit/>
          </a:bodyPr>
          <a:lstStyle/>
          <a:p>
            <a:pPr algn="ctr"/>
            <a:r>
              <a:rPr kumimoji="1" lang="ja-JP" altLang="en-US" dirty="0">
                <a:latin typeface="Meiryo UI" panose="020B0604030504040204" pitchFamily="50" charset="-128"/>
                <a:ea typeface="Meiryo UI" panose="020B0604030504040204" pitchFamily="50" charset="-128"/>
              </a:rPr>
              <a:t>糖鎖</a:t>
            </a:r>
          </a:p>
        </p:txBody>
      </p:sp>
      <p:sp>
        <p:nvSpPr>
          <p:cNvPr id="13" name="テキスト ボックス 12"/>
          <p:cNvSpPr txBox="1"/>
          <p:nvPr/>
        </p:nvSpPr>
        <p:spPr>
          <a:xfrm>
            <a:off x="209206" y="1597242"/>
            <a:ext cx="1442472" cy="369332"/>
          </a:xfrm>
          <a:prstGeom prst="rect">
            <a:avLst/>
          </a:prstGeom>
          <a:noFill/>
        </p:spPr>
        <p:txBody>
          <a:bodyPr wrap="square" rtlCol="0">
            <a:spAutoFit/>
          </a:bodyPr>
          <a:lstStyle/>
          <a:p>
            <a:pPr algn="ctr"/>
            <a:r>
              <a:rPr kumimoji="1" lang="ja-JP" altLang="en-US" dirty="0">
                <a:latin typeface="Meiryo UI" panose="020B0604030504040204" pitchFamily="50" charset="-128"/>
                <a:ea typeface="Meiryo UI" panose="020B0604030504040204" pitchFamily="50" charset="-128"/>
              </a:rPr>
              <a:t>エクソソーム</a:t>
            </a:r>
          </a:p>
        </p:txBody>
      </p:sp>
      <p:sp>
        <p:nvSpPr>
          <p:cNvPr id="14" name="円/楕円 13"/>
          <p:cNvSpPr/>
          <p:nvPr/>
        </p:nvSpPr>
        <p:spPr>
          <a:xfrm>
            <a:off x="2497014" y="911137"/>
            <a:ext cx="2661139" cy="1790251"/>
          </a:xfrm>
          <a:prstGeom prst="ellipse">
            <a:avLst/>
          </a:prstGeom>
          <a:noFill/>
          <a:ln w="571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0" name="直線矢印コネクタ 9"/>
          <p:cNvCxnSpPr>
            <a:endCxn id="14" idx="2"/>
          </p:cNvCxnSpPr>
          <p:nvPr/>
        </p:nvCxnSpPr>
        <p:spPr>
          <a:xfrm flipV="1">
            <a:off x="1476575" y="1806263"/>
            <a:ext cx="1020439" cy="22538"/>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17" name="テキスト ボックス 16"/>
          <p:cNvSpPr txBox="1"/>
          <p:nvPr/>
        </p:nvSpPr>
        <p:spPr>
          <a:xfrm>
            <a:off x="10138302" y="2666219"/>
            <a:ext cx="1936117" cy="646331"/>
          </a:xfrm>
          <a:prstGeom prst="rect">
            <a:avLst/>
          </a:prstGeom>
          <a:noFill/>
        </p:spPr>
        <p:txBody>
          <a:bodyPr wrap="square" rtlCol="0">
            <a:spAutoFit/>
          </a:bodyPr>
          <a:lstStyle/>
          <a:p>
            <a:pPr algn="ctr"/>
            <a:r>
              <a:rPr lang="ja-JP" altLang="en-US" dirty="0">
                <a:latin typeface="Meiryo UI" panose="020B0604030504040204" pitchFamily="50" charset="-128"/>
                <a:ea typeface="Meiryo UI" panose="020B0604030504040204" pitchFamily="50" charset="-128"/>
              </a:rPr>
              <a:t>細胞膜ナノチューブ</a:t>
            </a:r>
            <a:endParaRPr lang="en-US" altLang="ja-JP" dirty="0">
              <a:latin typeface="Meiryo UI" panose="020B0604030504040204" pitchFamily="50" charset="-128"/>
              <a:ea typeface="Meiryo UI" panose="020B0604030504040204" pitchFamily="50" charset="-128"/>
            </a:endParaRPr>
          </a:p>
          <a:p>
            <a:pPr algn="ctr"/>
            <a:r>
              <a:rPr kumimoji="1" lang="ja-JP" altLang="en-US" dirty="0">
                <a:latin typeface="Meiryo UI" panose="020B0604030504040204" pitchFamily="50" charset="-128"/>
                <a:ea typeface="Meiryo UI" panose="020B0604030504040204" pitchFamily="50" charset="-128"/>
              </a:rPr>
              <a:t>（サイトネーム）</a:t>
            </a:r>
          </a:p>
        </p:txBody>
      </p:sp>
      <p:sp>
        <p:nvSpPr>
          <p:cNvPr id="18" name="円/楕円 17"/>
          <p:cNvSpPr/>
          <p:nvPr/>
        </p:nvSpPr>
        <p:spPr>
          <a:xfrm>
            <a:off x="7486611" y="3358717"/>
            <a:ext cx="2810686" cy="2933672"/>
          </a:xfrm>
          <a:prstGeom prst="ellipse">
            <a:avLst/>
          </a:prstGeom>
          <a:noFill/>
          <a:ln w="571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2" name="直線矢印コネクタ 11"/>
          <p:cNvCxnSpPr>
            <a:endCxn id="18" idx="7"/>
          </p:cNvCxnSpPr>
          <p:nvPr/>
        </p:nvCxnSpPr>
        <p:spPr>
          <a:xfrm flipH="1">
            <a:off x="9885682" y="3174051"/>
            <a:ext cx="555146" cy="614292"/>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21" name="テキスト ボックス 20"/>
          <p:cNvSpPr txBox="1"/>
          <p:nvPr/>
        </p:nvSpPr>
        <p:spPr>
          <a:xfrm>
            <a:off x="3458386" y="149976"/>
            <a:ext cx="5275227" cy="461665"/>
          </a:xfrm>
          <a:prstGeom prst="rect">
            <a:avLst/>
          </a:prstGeom>
          <a:noFill/>
        </p:spPr>
        <p:txBody>
          <a:bodyPr wrap="square" rtlCol="0">
            <a:spAutoFit/>
          </a:bodyPr>
          <a:lstStyle/>
          <a:p>
            <a:pPr algn="ctr"/>
            <a:r>
              <a:rPr kumimoji="1" lang="ja-JP" altLang="en-US" sz="2400" dirty="0">
                <a:latin typeface="Meiryo UI" panose="020B0604030504040204" pitchFamily="50" charset="-128"/>
                <a:ea typeface="Meiryo UI" panose="020B0604030504040204" pitchFamily="50" charset="-128"/>
              </a:rPr>
              <a:t>細胞間のコミュニケーション＆物質移動</a:t>
            </a:r>
          </a:p>
        </p:txBody>
      </p:sp>
      <p:sp>
        <p:nvSpPr>
          <p:cNvPr id="16" name="正方形/長方形 15"/>
          <p:cNvSpPr/>
          <p:nvPr/>
        </p:nvSpPr>
        <p:spPr>
          <a:xfrm>
            <a:off x="0" y="6356452"/>
            <a:ext cx="12192001" cy="307777"/>
          </a:xfrm>
          <a:prstGeom prst="rect">
            <a:avLst/>
          </a:prstGeom>
        </p:spPr>
        <p:txBody>
          <a:bodyPr wrap="square">
            <a:spAutoFit/>
          </a:bodyPr>
          <a:lstStyle/>
          <a:p>
            <a:r>
              <a:rPr lang="ja-JP" altLang="en-US" sz="1200" dirty="0">
                <a:latin typeface="Meiryo UI" panose="020B0604030504040204" pitchFamily="50" charset="-128"/>
                <a:ea typeface="Meiryo UI" panose="020B0604030504040204" pitchFamily="50" charset="-128"/>
              </a:rPr>
              <a:t>（出典）</a:t>
            </a:r>
            <a:r>
              <a:rPr lang="en-US" altLang="ja-JP" sz="1400" dirty="0"/>
              <a:t>Schematic of </a:t>
            </a:r>
            <a:r>
              <a:rPr lang="en-US" altLang="ja-JP" sz="1400" dirty="0" err="1"/>
              <a:t>Wnt</a:t>
            </a:r>
            <a:r>
              <a:rPr lang="en-US" altLang="ja-JP" sz="1400" dirty="0"/>
              <a:t> processing and intra- and extracellular transport.</a:t>
            </a:r>
            <a:r>
              <a:rPr lang="ja-JP" altLang="en-US" sz="1200" dirty="0">
                <a:latin typeface="Meiryo UI" panose="020B0604030504040204" pitchFamily="50" charset="-128"/>
                <a:ea typeface="Meiryo UI" panose="020B0604030504040204" pitchFamily="50" charset="-128"/>
              </a:rPr>
              <a:t>　　</a:t>
            </a:r>
            <a:r>
              <a:rPr lang="en-US" altLang="ja-JP" sz="1200" dirty="0">
                <a:latin typeface="Meiryo UI" panose="020B0604030504040204" pitchFamily="50" charset="-128"/>
                <a:ea typeface="Meiryo UI" panose="020B0604030504040204" pitchFamily="50" charset="-128"/>
                <a:hlinkClick r:id="rId5"/>
              </a:rPr>
              <a:t>https://royalsocietypublishing.org/doi/pdf/10.1098/rsob.170140</a:t>
            </a:r>
            <a:r>
              <a:rPr lang="ja-JP" altLang="en-US" sz="1200" dirty="0">
                <a:latin typeface="Meiryo UI" panose="020B0604030504040204" pitchFamily="50" charset="-128"/>
                <a:ea typeface="Meiryo UI" panose="020B0604030504040204" pitchFamily="50" charset="-128"/>
              </a:rPr>
              <a:t>　</a:t>
            </a:r>
          </a:p>
        </p:txBody>
      </p:sp>
    </p:spTree>
    <p:extLst>
      <p:ext uri="{BB962C8B-B14F-4D97-AF65-F5344CB8AC3E}">
        <p14:creationId xmlns:p14="http://schemas.microsoft.com/office/powerpoint/2010/main" val="185748971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図 14"/>
          <p:cNvPicPr>
            <a:picLocks noChangeAspect="1"/>
          </p:cNvPicPr>
          <p:nvPr/>
        </p:nvPicPr>
        <p:blipFill>
          <a:blip r:embed="rId3"/>
          <a:stretch>
            <a:fillRect/>
          </a:stretch>
        </p:blipFill>
        <p:spPr>
          <a:xfrm>
            <a:off x="375835" y="1513770"/>
            <a:ext cx="5057421" cy="4101901"/>
          </a:xfrm>
          <a:prstGeom prst="rect">
            <a:avLst/>
          </a:prstGeom>
        </p:spPr>
      </p:pic>
      <p:pic>
        <p:nvPicPr>
          <p:cNvPr id="19" name="図 18"/>
          <p:cNvPicPr>
            <a:picLocks noChangeAspect="1"/>
          </p:cNvPicPr>
          <p:nvPr/>
        </p:nvPicPr>
        <p:blipFill>
          <a:blip r:embed="rId4"/>
          <a:stretch>
            <a:fillRect/>
          </a:stretch>
        </p:blipFill>
        <p:spPr>
          <a:xfrm>
            <a:off x="5607392" y="1513771"/>
            <a:ext cx="6045346" cy="4101901"/>
          </a:xfrm>
          <a:prstGeom prst="rect">
            <a:avLst/>
          </a:prstGeom>
        </p:spPr>
      </p:pic>
      <p:sp>
        <p:nvSpPr>
          <p:cNvPr id="2" name="テキスト ボックス 1"/>
          <p:cNvSpPr txBox="1"/>
          <p:nvPr/>
        </p:nvSpPr>
        <p:spPr>
          <a:xfrm>
            <a:off x="3826566" y="397565"/>
            <a:ext cx="4552122" cy="584775"/>
          </a:xfrm>
          <a:prstGeom prst="rect">
            <a:avLst/>
          </a:prstGeom>
          <a:noFill/>
        </p:spPr>
        <p:txBody>
          <a:bodyPr wrap="square" rtlCol="0">
            <a:spAutoFit/>
          </a:bodyPr>
          <a:lstStyle/>
          <a:p>
            <a:pPr algn="ctr"/>
            <a:r>
              <a:rPr kumimoji="1" lang="ja-JP" altLang="en-US" sz="3200" dirty="0">
                <a:solidFill>
                  <a:srgbClr val="C00000"/>
                </a:solidFill>
                <a:latin typeface="UD デジタル 教科書体 NK-B" panose="02020700000000000000" pitchFamily="18" charset="-128"/>
                <a:ea typeface="UD デジタル 教科書体 NK-B" panose="02020700000000000000" pitchFamily="18" charset="-128"/>
              </a:rPr>
              <a:t>細胞膜ナノチューブ</a:t>
            </a:r>
          </a:p>
        </p:txBody>
      </p:sp>
    </p:spTree>
    <p:extLst>
      <p:ext uri="{BB962C8B-B14F-4D97-AF65-F5344CB8AC3E}">
        <p14:creationId xmlns:p14="http://schemas.microsoft.com/office/powerpoint/2010/main" val="195680060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1" name="直線コネクタ 20"/>
          <p:cNvCxnSpPr>
            <a:endCxn id="19" idx="0"/>
          </p:cNvCxnSpPr>
          <p:nvPr/>
        </p:nvCxnSpPr>
        <p:spPr>
          <a:xfrm flipV="1">
            <a:off x="5157774" y="1854358"/>
            <a:ext cx="3844958" cy="553178"/>
          </a:xfrm>
          <a:prstGeom prst="line">
            <a:avLst/>
          </a:prstGeom>
          <a:ln w="38100">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25" name="直線コネクタ 24"/>
          <p:cNvCxnSpPr>
            <a:endCxn id="19" idx="3"/>
          </p:cNvCxnSpPr>
          <p:nvPr/>
        </p:nvCxnSpPr>
        <p:spPr>
          <a:xfrm>
            <a:off x="5157774" y="2667964"/>
            <a:ext cx="2560929" cy="2347868"/>
          </a:xfrm>
          <a:prstGeom prst="line">
            <a:avLst/>
          </a:prstGeom>
          <a:ln w="38100">
            <a:solidFill>
              <a:srgbClr val="C00000"/>
            </a:solidFill>
            <a:prstDash val="dash"/>
          </a:ln>
        </p:spPr>
        <p:style>
          <a:lnRef idx="1">
            <a:schemeClr val="accent1"/>
          </a:lnRef>
          <a:fillRef idx="0">
            <a:schemeClr val="accent1"/>
          </a:fillRef>
          <a:effectRef idx="0">
            <a:schemeClr val="accent1"/>
          </a:effectRef>
          <a:fontRef idx="minor">
            <a:schemeClr val="tx1"/>
          </a:fontRef>
        </p:style>
      </p:cxnSp>
      <p:pic>
        <p:nvPicPr>
          <p:cNvPr id="4" name="Picture 17" descr="第01章03-013p_細胞の構造"/>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9984" y="1741608"/>
            <a:ext cx="4031470" cy="3918411"/>
          </a:xfrm>
          <a:prstGeom prst="rect">
            <a:avLst/>
          </a:prstGeom>
          <a:noFill/>
          <a:ln>
            <a:noFill/>
          </a:ln>
          <a:effectLst>
            <a:glow rad="228600">
              <a:schemeClr val="accent2">
                <a:satMod val="175000"/>
                <a:alpha val="40000"/>
              </a:schemeClr>
            </a:glo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円/楕円 6"/>
          <p:cNvSpPr/>
          <p:nvPr/>
        </p:nvSpPr>
        <p:spPr>
          <a:xfrm>
            <a:off x="5042028" y="2407534"/>
            <a:ext cx="231493" cy="231493"/>
          </a:xfrm>
          <a:prstGeom prst="ellipse">
            <a:avLst/>
          </a:prstGeom>
          <a:solidFill>
            <a:schemeClr val="accent4">
              <a:lumMod val="60000"/>
              <a:lumOff val="40000"/>
            </a:schemeClr>
          </a:solidFill>
          <a:ln>
            <a:solidFill>
              <a:srgbClr val="C00000"/>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C00000"/>
              </a:solidFill>
            </a:endParaRPr>
          </a:p>
        </p:txBody>
      </p:sp>
      <p:sp>
        <p:nvSpPr>
          <p:cNvPr id="9" name="円/楕円 8"/>
          <p:cNvSpPr/>
          <p:nvPr/>
        </p:nvSpPr>
        <p:spPr>
          <a:xfrm>
            <a:off x="4586487" y="1808354"/>
            <a:ext cx="231493" cy="231493"/>
          </a:xfrm>
          <a:prstGeom prst="ellipse">
            <a:avLst/>
          </a:prstGeom>
          <a:solidFill>
            <a:schemeClr val="accent4">
              <a:lumMod val="60000"/>
              <a:lumOff val="40000"/>
            </a:schemeClr>
          </a:solidFill>
          <a:ln>
            <a:solidFill>
              <a:srgbClr val="C00000"/>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C00000"/>
              </a:solidFill>
            </a:endParaRPr>
          </a:p>
        </p:txBody>
      </p:sp>
      <p:sp>
        <p:nvSpPr>
          <p:cNvPr id="10" name="円/楕円 9"/>
          <p:cNvSpPr/>
          <p:nvPr/>
        </p:nvSpPr>
        <p:spPr>
          <a:xfrm>
            <a:off x="5092455" y="1957664"/>
            <a:ext cx="231493" cy="231493"/>
          </a:xfrm>
          <a:prstGeom prst="ellipse">
            <a:avLst/>
          </a:prstGeom>
          <a:solidFill>
            <a:schemeClr val="accent4">
              <a:lumMod val="60000"/>
              <a:lumOff val="40000"/>
            </a:schemeClr>
          </a:solidFill>
          <a:ln>
            <a:solidFill>
              <a:srgbClr val="C00000"/>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C00000"/>
              </a:solidFill>
            </a:endParaRPr>
          </a:p>
        </p:txBody>
      </p:sp>
      <p:cxnSp>
        <p:nvCxnSpPr>
          <p:cNvPr id="12" name="直線矢印コネクタ 11"/>
          <p:cNvCxnSpPr/>
          <p:nvPr/>
        </p:nvCxnSpPr>
        <p:spPr>
          <a:xfrm flipV="1">
            <a:off x="4817980" y="2581158"/>
            <a:ext cx="228177" cy="154902"/>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矢印コネクタ 13"/>
          <p:cNvCxnSpPr/>
          <p:nvPr/>
        </p:nvCxnSpPr>
        <p:spPr>
          <a:xfrm flipV="1">
            <a:off x="4631164" y="2155593"/>
            <a:ext cx="461291" cy="328526"/>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線矢印コネクタ 17"/>
          <p:cNvCxnSpPr/>
          <p:nvPr/>
        </p:nvCxnSpPr>
        <p:spPr>
          <a:xfrm flipV="1">
            <a:off x="4327107" y="2010912"/>
            <a:ext cx="238738" cy="173617"/>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19" name="円/楕円 18"/>
          <p:cNvSpPr/>
          <p:nvPr/>
        </p:nvSpPr>
        <p:spPr>
          <a:xfrm>
            <a:off x="7186841" y="1854358"/>
            <a:ext cx="3631782" cy="3703897"/>
          </a:xfrm>
          <a:prstGeom prst="ellipse">
            <a:avLst/>
          </a:prstGeom>
          <a:solidFill>
            <a:schemeClr val="accent2">
              <a:lumMod val="20000"/>
              <a:lumOff val="80000"/>
            </a:schemeClr>
          </a:solidFill>
          <a:ln w="28575">
            <a:solidFill>
              <a:srgbClr val="C00000"/>
            </a:solidFill>
            <a:prstDash val="sysDash"/>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テキスト ボックス 29"/>
          <p:cNvSpPr txBox="1"/>
          <p:nvPr/>
        </p:nvSpPr>
        <p:spPr>
          <a:xfrm>
            <a:off x="7104689" y="1022897"/>
            <a:ext cx="3729977" cy="830997"/>
          </a:xfrm>
          <a:prstGeom prst="rect">
            <a:avLst/>
          </a:prstGeom>
          <a:noFill/>
        </p:spPr>
        <p:txBody>
          <a:bodyPr wrap="square" rtlCol="0">
            <a:spAutoFit/>
          </a:bodyPr>
          <a:lstStyle/>
          <a:p>
            <a:pPr algn="ctr"/>
            <a:r>
              <a:rPr kumimoji="1" lang="ja-JP" altLang="en-US" sz="4800" b="1" u="sng" dirty="0">
                <a:solidFill>
                  <a:srgbClr val="C00000"/>
                </a:solidFill>
                <a:latin typeface="Meiryo UI" panose="020B0604030504040204" pitchFamily="50" charset="-128"/>
                <a:ea typeface="Meiryo UI" panose="020B0604030504040204" pitchFamily="50" charset="-128"/>
              </a:rPr>
              <a:t>エクソソーム</a:t>
            </a:r>
          </a:p>
        </p:txBody>
      </p:sp>
      <p:sp>
        <p:nvSpPr>
          <p:cNvPr id="32" name="テキスト ボックス 31"/>
          <p:cNvSpPr txBox="1"/>
          <p:nvPr/>
        </p:nvSpPr>
        <p:spPr>
          <a:xfrm>
            <a:off x="2021270" y="399489"/>
            <a:ext cx="2222013" cy="1200329"/>
          </a:xfrm>
          <a:prstGeom prst="rect">
            <a:avLst/>
          </a:prstGeom>
          <a:noFill/>
        </p:spPr>
        <p:txBody>
          <a:bodyPr wrap="square" rtlCol="0">
            <a:spAutoFit/>
          </a:bodyPr>
          <a:lstStyle/>
          <a:p>
            <a:pPr algn="ctr"/>
            <a:r>
              <a:rPr kumimoji="1" lang="ja-JP" altLang="en-US" sz="7200" b="1" dirty="0">
                <a:latin typeface="Meiryo UI" panose="020B0604030504040204" pitchFamily="50" charset="-128"/>
                <a:ea typeface="Meiryo UI" panose="020B0604030504040204" pitchFamily="50" charset="-128"/>
              </a:rPr>
              <a:t>細胞</a:t>
            </a:r>
          </a:p>
        </p:txBody>
      </p:sp>
      <p:sp>
        <p:nvSpPr>
          <p:cNvPr id="33" name="テキスト ボックス 32"/>
          <p:cNvSpPr txBox="1"/>
          <p:nvPr/>
        </p:nvSpPr>
        <p:spPr>
          <a:xfrm>
            <a:off x="7718703" y="538740"/>
            <a:ext cx="2817606" cy="707886"/>
          </a:xfrm>
          <a:prstGeom prst="rect">
            <a:avLst/>
          </a:prstGeom>
          <a:noFill/>
        </p:spPr>
        <p:txBody>
          <a:bodyPr wrap="square" rtlCol="0">
            <a:spAutoFit/>
          </a:bodyPr>
          <a:lstStyle/>
          <a:p>
            <a:pPr algn="ctr"/>
            <a:r>
              <a:rPr kumimoji="1" lang="en-US" altLang="ja-JP" sz="4000" dirty="0" err="1"/>
              <a:t>Exosomes</a:t>
            </a:r>
            <a:endParaRPr kumimoji="1" lang="ja-JP" altLang="en-US" sz="4000" dirty="0"/>
          </a:p>
        </p:txBody>
      </p:sp>
      <p:cxnSp>
        <p:nvCxnSpPr>
          <p:cNvPr id="38" name="直線矢印コネクタ 37"/>
          <p:cNvCxnSpPr/>
          <p:nvPr/>
        </p:nvCxnSpPr>
        <p:spPr>
          <a:xfrm flipV="1">
            <a:off x="2789274" y="3935393"/>
            <a:ext cx="256445" cy="61636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9" name="テキスト ボックス 38"/>
          <p:cNvSpPr txBox="1"/>
          <p:nvPr/>
        </p:nvSpPr>
        <p:spPr>
          <a:xfrm>
            <a:off x="2157606" y="4467302"/>
            <a:ext cx="894162" cy="400110"/>
          </a:xfrm>
          <a:prstGeom prst="rect">
            <a:avLst/>
          </a:prstGeom>
          <a:noFill/>
        </p:spPr>
        <p:txBody>
          <a:bodyPr wrap="square" rtlCol="0">
            <a:spAutoFit/>
          </a:bodyPr>
          <a:lstStyle/>
          <a:p>
            <a:pPr algn="ctr"/>
            <a:r>
              <a:rPr kumimoji="1" lang="en-US" altLang="ja-JP" sz="2000" b="1" dirty="0">
                <a:latin typeface="Meiryo UI" panose="020B0604030504040204" pitchFamily="50" charset="-128"/>
                <a:ea typeface="Meiryo UI" panose="020B0604030504040204" pitchFamily="50" charset="-128"/>
              </a:rPr>
              <a:t>DNA</a:t>
            </a:r>
            <a:endParaRPr kumimoji="1" lang="ja-JP" altLang="en-US" sz="2000" b="1" dirty="0">
              <a:latin typeface="Meiryo UI" panose="020B0604030504040204" pitchFamily="50" charset="-128"/>
              <a:ea typeface="Meiryo UI" panose="020B0604030504040204" pitchFamily="50" charset="-128"/>
            </a:endParaRPr>
          </a:p>
        </p:txBody>
      </p:sp>
      <p:cxnSp>
        <p:nvCxnSpPr>
          <p:cNvPr id="43" name="直線矢印コネクタ 42"/>
          <p:cNvCxnSpPr>
            <a:stCxn id="44" idx="0"/>
          </p:cNvCxnSpPr>
          <p:nvPr/>
        </p:nvCxnSpPr>
        <p:spPr>
          <a:xfrm flipH="1" flipV="1">
            <a:off x="3276292" y="5431443"/>
            <a:ext cx="1881" cy="8107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4" name="テキスト ボックス 43"/>
          <p:cNvSpPr txBox="1"/>
          <p:nvPr/>
        </p:nvSpPr>
        <p:spPr>
          <a:xfrm>
            <a:off x="2439008" y="6242197"/>
            <a:ext cx="1678329" cy="369332"/>
          </a:xfrm>
          <a:prstGeom prst="rect">
            <a:avLst/>
          </a:prstGeom>
          <a:noFill/>
        </p:spPr>
        <p:txBody>
          <a:bodyPr wrap="square" rtlCol="0">
            <a:spAutoFit/>
          </a:bodyPr>
          <a:lstStyle/>
          <a:p>
            <a:pPr algn="ctr"/>
            <a:r>
              <a:rPr kumimoji="1" lang="ja-JP" altLang="en-US" b="1" dirty="0">
                <a:latin typeface="Meiryo UI" panose="020B0604030504040204" pitchFamily="50" charset="-128"/>
                <a:ea typeface="Meiryo UI" panose="020B0604030504040204" pitchFamily="50" charset="-128"/>
              </a:rPr>
              <a:t>ミトコンドリア</a:t>
            </a:r>
          </a:p>
        </p:txBody>
      </p:sp>
      <p:sp>
        <p:nvSpPr>
          <p:cNvPr id="45" name="テキスト ボックス 44"/>
          <p:cNvSpPr txBox="1"/>
          <p:nvPr/>
        </p:nvSpPr>
        <p:spPr>
          <a:xfrm>
            <a:off x="4277895" y="5572392"/>
            <a:ext cx="1308345" cy="369332"/>
          </a:xfrm>
          <a:prstGeom prst="rect">
            <a:avLst/>
          </a:prstGeom>
          <a:noFill/>
        </p:spPr>
        <p:txBody>
          <a:bodyPr wrap="square" rtlCol="0">
            <a:spAutoFit/>
          </a:bodyPr>
          <a:lstStyle/>
          <a:p>
            <a:pPr algn="ctr"/>
            <a:r>
              <a:rPr kumimoji="1" lang="ja-JP" altLang="en-US" b="1" dirty="0">
                <a:latin typeface="Meiryo UI" panose="020B0604030504040204" pitchFamily="50" charset="-128"/>
                <a:ea typeface="Meiryo UI" panose="020B0604030504040204" pitchFamily="50" charset="-128"/>
              </a:rPr>
              <a:t>ゴルジ体</a:t>
            </a:r>
          </a:p>
        </p:txBody>
      </p:sp>
      <p:cxnSp>
        <p:nvCxnSpPr>
          <p:cNvPr id="49" name="直線矢印コネクタ 48"/>
          <p:cNvCxnSpPr>
            <a:stCxn id="45" idx="0"/>
          </p:cNvCxnSpPr>
          <p:nvPr/>
        </p:nvCxnSpPr>
        <p:spPr>
          <a:xfrm flipH="1" flipV="1">
            <a:off x="4446476" y="3345084"/>
            <a:ext cx="485592" cy="222730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線矢印コネクタ 50"/>
          <p:cNvCxnSpPr/>
          <p:nvPr/>
        </p:nvCxnSpPr>
        <p:spPr>
          <a:xfrm>
            <a:off x="689773" y="2071746"/>
            <a:ext cx="617587" cy="36768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2" name="テキスト ボックス 51"/>
          <p:cNvSpPr txBox="1"/>
          <p:nvPr/>
        </p:nvSpPr>
        <p:spPr>
          <a:xfrm>
            <a:off x="66" y="1886257"/>
            <a:ext cx="871016" cy="369332"/>
          </a:xfrm>
          <a:prstGeom prst="rect">
            <a:avLst/>
          </a:prstGeom>
          <a:noFill/>
        </p:spPr>
        <p:txBody>
          <a:bodyPr wrap="square" rtlCol="0">
            <a:spAutoFit/>
          </a:bodyPr>
          <a:lstStyle/>
          <a:p>
            <a:pPr algn="ctr"/>
            <a:r>
              <a:rPr kumimoji="1" lang="ja-JP" altLang="en-US" b="1" dirty="0">
                <a:solidFill>
                  <a:srgbClr val="C00000"/>
                </a:solidFill>
                <a:latin typeface="Meiryo UI" panose="020B0604030504040204" pitchFamily="50" charset="-128"/>
                <a:ea typeface="Meiryo UI" panose="020B0604030504040204" pitchFamily="50" charset="-128"/>
              </a:rPr>
              <a:t>糖鎖</a:t>
            </a:r>
          </a:p>
        </p:txBody>
      </p:sp>
      <p:cxnSp>
        <p:nvCxnSpPr>
          <p:cNvPr id="54" name="直線矢印コネクタ 53"/>
          <p:cNvCxnSpPr/>
          <p:nvPr/>
        </p:nvCxnSpPr>
        <p:spPr>
          <a:xfrm>
            <a:off x="1435261" y="1314738"/>
            <a:ext cx="447081" cy="77993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5" name="テキスト ボックス 54"/>
          <p:cNvSpPr txBox="1"/>
          <p:nvPr/>
        </p:nvSpPr>
        <p:spPr>
          <a:xfrm>
            <a:off x="612688" y="1088697"/>
            <a:ext cx="871016" cy="369332"/>
          </a:xfrm>
          <a:prstGeom prst="rect">
            <a:avLst/>
          </a:prstGeom>
          <a:noFill/>
        </p:spPr>
        <p:txBody>
          <a:bodyPr wrap="square" rtlCol="0">
            <a:spAutoFit/>
          </a:bodyPr>
          <a:lstStyle/>
          <a:p>
            <a:pPr algn="ctr"/>
            <a:r>
              <a:rPr kumimoji="1" lang="ja-JP" altLang="en-US" b="1" dirty="0">
                <a:latin typeface="Meiryo UI" panose="020B0604030504040204" pitchFamily="50" charset="-128"/>
                <a:ea typeface="Meiryo UI" panose="020B0604030504040204" pitchFamily="50" charset="-128"/>
              </a:rPr>
              <a:t>細胞膜</a:t>
            </a:r>
          </a:p>
        </p:txBody>
      </p:sp>
      <p:cxnSp>
        <p:nvCxnSpPr>
          <p:cNvPr id="58" name="直線矢印コネクタ 57"/>
          <p:cNvCxnSpPr/>
          <p:nvPr/>
        </p:nvCxnSpPr>
        <p:spPr>
          <a:xfrm flipV="1">
            <a:off x="474562" y="3530811"/>
            <a:ext cx="1275866" cy="61292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9" name="テキスト ボックス 58"/>
          <p:cNvSpPr txBox="1"/>
          <p:nvPr/>
        </p:nvSpPr>
        <p:spPr>
          <a:xfrm>
            <a:off x="55365" y="4097970"/>
            <a:ext cx="871016" cy="369332"/>
          </a:xfrm>
          <a:prstGeom prst="rect">
            <a:avLst/>
          </a:prstGeom>
          <a:noFill/>
        </p:spPr>
        <p:txBody>
          <a:bodyPr wrap="square" rtlCol="0">
            <a:spAutoFit/>
          </a:bodyPr>
          <a:lstStyle/>
          <a:p>
            <a:pPr algn="ctr"/>
            <a:r>
              <a:rPr kumimoji="1" lang="ja-JP" altLang="en-US" b="1" dirty="0">
                <a:latin typeface="Meiryo UI" panose="020B0604030504040204" pitchFamily="50" charset="-128"/>
                <a:ea typeface="Meiryo UI" panose="020B0604030504040204" pitchFamily="50" charset="-128"/>
              </a:rPr>
              <a:t>小胞体</a:t>
            </a:r>
          </a:p>
        </p:txBody>
      </p:sp>
      <p:sp>
        <p:nvSpPr>
          <p:cNvPr id="60" name="角丸四角形吹き出し 59"/>
          <p:cNvSpPr/>
          <p:nvPr/>
        </p:nvSpPr>
        <p:spPr>
          <a:xfrm>
            <a:off x="5157773" y="585585"/>
            <a:ext cx="1763887" cy="676055"/>
          </a:xfrm>
          <a:prstGeom prst="wedgeRoundRectCallout">
            <a:avLst>
              <a:gd name="adj1" fmla="val -70501"/>
              <a:gd name="adj2" fmla="val 128728"/>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solidFill>
                  <a:schemeClr val="tx1"/>
                </a:solidFill>
                <a:latin typeface="Meiryo UI" panose="020B0604030504040204" pitchFamily="50" charset="-128"/>
                <a:ea typeface="Meiryo UI" panose="020B0604030504040204" pitchFamily="50" charset="-128"/>
              </a:rPr>
              <a:t>細胞内部から</a:t>
            </a:r>
            <a:endParaRPr kumimoji="1" lang="en-US" altLang="ja-JP" sz="1600" dirty="0">
              <a:solidFill>
                <a:schemeClr val="tx1"/>
              </a:solidFill>
              <a:latin typeface="Meiryo UI" panose="020B0604030504040204" pitchFamily="50" charset="-128"/>
              <a:ea typeface="Meiryo UI" panose="020B0604030504040204" pitchFamily="50" charset="-128"/>
            </a:endParaRPr>
          </a:p>
          <a:p>
            <a:pPr algn="ctr"/>
            <a:r>
              <a:rPr kumimoji="1" lang="ja-JP" altLang="en-US" sz="1600" dirty="0">
                <a:solidFill>
                  <a:schemeClr val="tx1"/>
                </a:solidFill>
                <a:latin typeface="Meiryo UI" panose="020B0604030504040204" pitchFamily="50" charset="-128"/>
                <a:ea typeface="Meiryo UI" panose="020B0604030504040204" pitchFamily="50" charset="-128"/>
              </a:rPr>
              <a:t>放出される物質</a:t>
            </a:r>
          </a:p>
        </p:txBody>
      </p:sp>
      <p:sp>
        <p:nvSpPr>
          <p:cNvPr id="62" name="角丸四角形吹き出し 61"/>
          <p:cNvSpPr/>
          <p:nvPr/>
        </p:nvSpPr>
        <p:spPr>
          <a:xfrm>
            <a:off x="5157772" y="585585"/>
            <a:ext cx="1763887" cy="676055"/>
          </a:xfrm>
          <a:prstGeom prst="wedgeRoundRectCallout">
            <a:avLst>
              <a:gd name="adj1" fmla="val -42941"/>
              <a:gd name="adj2" fmla="val 148823"/>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3" name="右矢印 62"/>
          <p:cNvSpPr/>
          <p:nvPr/>
        </p:nvSpPr>
        <p:spPr>
          <a:xfrm>
            <a:off x="6921659" y="746636"/>
            <a:ext cx="960700" cy="275959"/>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5" name="テキスト ボックス 64"/>
          <p:cNvSpPr txBox="1"/>
          <p:nvPr/>
        </p:nvSpPr>
        <p:spPr>
          <a:xfrm>
            <a:off x="2982655" y="2038202"/>
            <a:ext cx="1308345" cy="369332"/>
          </a:xfrm>
          <a:prstGeom prst="rect">
            <a:avLst/>
          </a:prstGeom>
          <a:noFill/>
        </p:spPr>
        <p:txBody>
          <a:bodyPr wrap="square" rtlCol="0">
            <a:spAutoFit/>
          </a:bodyPr>
          <a:lstStyle/>
          <a:p>
            <a:pPr algn="ctr"/>
            <a:r>
              <a:rPr lang="ja-JP" altLang="en-US" b="1" dirty="0">
                <a:latin typeface="Meiryo UI" panose="020B0604030504040204" pitchFamily="50" charset="-128"/>
                <a:ea typeface="Meiryo UI" panose="020B0604030504040204" pitchFamily="50" charset="-128"/>
              </a:rPr>
              <a:t>リソソーム</a:t>
            </a:r>
            <a:endParaRPr kumimoji="1" lang="ja-JP" altLang="en-US" b="1" dirty="0">
              <a:latin typeface="Meiryo UI" panose="020B0604030504040204" pitchFamily="50" charset="-128"/>
              <a:ea typeface="Meiryo UI" panose="020B0604030504040204" pitchFamily="50" charset="-128"/>
            </a:endParaRPr>
          </a:p>
        </p:txBody>
      </p:sp>
      <p:pic>
        <p:nvPicPr>
          <p:cNvPr id="72" name="Picture 200" descr="figure-01-02.jpg                                               0002D558projects                       B63F167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0800000">
            <a:off x="8010995" y="2241899"/>
            <a:ext cx="1983472" cy="614775"/>
          </a:xfrm>
          <a:prstGeom prst="rect">
            <a:avLst/>
          </a:prstGeom>
          <a:noFill/>
          <a:extLst>
            <a:ext uri="{909E8E84-426E-40DD-AFC4-6F175D3DCCD1}">
              <a14:hiddenFill xmlns:a14="http://schemas.microsoft.com/office/drawing/2010/main">
                <a:solidFill>
                  <a:srgbClr val="FFFFFF"/>
                </a:solidFill>
              </a14:hiddenFill>
            </a:ext>
          </a:extLst>
        </p:spPr>
      </p:pic>
      <p:pic>
        <p:nvPicPr>
          <p:cNvPr id="73" name="図 72"/>
          <p:cNvPicPr>
            <a:picLocks noChangeAspect="1"/>
          </p:cNvPicPr>
          <p:nvPr/>
        </p:nvPicPr>
        <p:blipFill>
          <a:blip r:embed="rId4"/>
          <a:stretch>
            <a:fillRect/>
          </a:stretch>
        </p:blipFill>
        <p:spPr>
          <a:xfrm rot="5400000">
            <a:off x="8667525" y="2301143"/>
            <a:ext cx="670409" cy="2414518"/>
          </a:xfrm>
          <a:prstGeom prst="rect">
            <a:avLst/>
          </a:prstGeom>
        </p:spPr>
      </p:pic>
      <p:pic>
        <p:nvPicPr>
          <p:cNvPr id="74" name="図 73"/>
          <p:cNvPicPr>
            <a:picLocks noChangeAspect="1"/>
          </p:cNvPicPr>
          <p:nvPr/>
        </p:nvPicPr>
        <p:blipFill>
          <a:blip r:embed="rId5"/>
          <a:stretch>
            <a:fillRect/>
          </a:stretch>
        </p:blipFill>
        <p:spPr>
          <a:xfrm>
            <a:off x="8262111" y="4138514"/>
            <a:ext cx="1516075" cy="1186962"/>
          </a:xfrm>
          <a:prstGeom prst="rect">
            <a:avLst/>
          </a:prstGeom>
        </p:spPr>
      </p:pic>
      <p:sp>
        <p:nvSpPr>
          <p:cNvPr id="75" name="テキスト ボックス 74"/>
          <p:cNvSpPr txBox="1"/>
          <p:nvPr/>
        </p:nvSpPr>
        <p:spPr>
          <a:xfrm>
            <a:off x="8511471" y="1934164"/>
            <a:ext cx="982521" cy="369332"/>
          </a:xfrm>
          <a:prstGeom prst="rect">
            <a:avLst/>
          </a:prstGeom>
          <a:noFill/>
        </p:spPr>
        <p:txBody>
          <a:bodyPr wrap="square" rtlCol="0">
            <a:spAutoFit/>
          </a:bodyPr>
          <a:lstStyle/>
          <a:p>
            <a:pPr algn="ctr"/>
            <a:r>
              <a:rPr kumimoji="1" lang="en-US" altLang="ja-JP" b="1" dirty="0">
                <a:latin typeface="Meiryo UI" panose="020B0604030504040204" pitchFamily="50" charset="-128"/>
                <a:ea typeface="Meiryo UI" panose="020B0604030504040204" pitchFamily="50" charset="-128"/>
              </a:rPr>
              <a:t>DNA</a:t>
            </a:r>
            <a:endParaRPr kumimoji="1" lang="ja-JP" altLang="en-US" b="1" dirty="0">
              <a:latin typeface="Meiryo UI" panose="020B0604030504040204" pitchFamily="50" charset="-128"/>
              <a:ea typeface="Meiryo UI" panose="020B0604030504040204" pitchFamily="50" charset="-128"/>
            </a:endParaRPr>
          </a:p>
        </p:txBody>
      </p:sp>
      <p:sp>
        <p:nvSpPr>
          <p:cNvPr id="76" name="テキスト ボックス 75"/>
          <p:cNvSpPr txBox="1"/>
          <p:nvPr/>
        </p:nvSpPr>
        <p:spPr>
          <a:xfrm>
            <a:off x="8211876" y="2856675"/>
            <a:ext cx="1581709" cy="369332"/>
          </a:xfrm>
          <a:prstGeom prst="rect">
            <a:avLst/>
          </a:prstGeom>
          <a:noFill/>
        </p:spPr>
        <p:txBody>
          <a:bodyPr wrap="square" rtlCol="0">
            <a:spAutoFit/>
          </a:bodyPr>
          <a:lstStyle/>
          <a:p>
            <a:pPr algn="ctr"/>
            <a:r>
              <a:rPr kumimoji="1" lang="ja-JP" altLang="en-US" b="1" dirty="0">
                <a:latin typeface="Meiryo UI" panose="020B0604030504040204" pitchFamily="50" charset="-128"/>
                <a:ea typeface="Meiryo UI" panose="020B0604030504040204" pitchFamily="50" charset="-128"/>
              </a:rPr>
              <a:t>色々な</a:t>
            </a:r>
            <a:r>
              <a:rPr kumimoji="1" lang="en-US" altLang="ja-JP" b="1" dirty="0">
                <a:latin typeface="Meiryo UI" panose="020B0604030504040204" pitchFamily="50" charset="-128"/>
                <a:ea typeface="Meiryo UI" panose="020B0604030504040204" pitchFamily="50" charset="-128"/>
              </a:rPr>
              <a:t>RNA</a:t>
            </a:r>
            <a:endParaRPr kumimoji="1" lang="ja-JP" altLang="en-US" b="1" dirty="0">
              <a:latin typeface="Meiryo UI" panose="020B0604030504040204" pitchFamily="50" charset="-128"/>
              <a:ea typeface="Meiryo UI" panose="020B0604030504040204" pitchFamily="50" charset="-128"/>
            </a:endParaRPr>
          </a:p>
        </p:txBody>
      </p:sp>
      <p:sp>
        <p:nvSpPr>
          <p:cNvPr id="77" name="テキスト ボックス 76"/>
          <p:cNvSpPr txBox="1"/>
          <p:nvPr/>
        </p:nvSpPr>
        <p:spPr>
          <a:xfrm>
            <a:off x="7980332" y="3815361"/>
            <a:ext cx="2210821" cy="369332"/>
          </a:xfrm>
          <a:prstGeom prst="rect">
            <a:avLst/>
          </a:prstGeom>
          <a:noFill/>
        </p:spPr>
        <p:txBody>
          <a:bodyPr wrap="square" rtlCol="0">
            <a:spAutoFit/>
          </a:bodyPr>
          <a:lstStyle/>
          <a:p>
            <a:pPr algn="ctr"/>
            <a:r>
              <a:rPr kumimoji="1" lang="ja-JP" altLang="en-US" b="1" dirty="0">
                <a:latin typeface="Meiryo UI" panose="020B0604030504040204" pitchFamily="50" charset="-128"/>
                <a:ea typeface="Meiryo UI" panose="020B0604030504040204" pitchFamily="50" charset="-128"/>
              </a:rPr>
              <a:t>様々なタンパク質</a:t>
            </a:r>
          </a:p>
        </p:txBody>
      </p:sp>
      <p:cxnSp>
        <p:nvCxnSpPr>
          <p:cNvPr id="40" name="直線矢印コネクタ 39"/>
          <p:cNvCxnSpPr>
            <a:stCxn id="44" idx="0"/>
          </p:cNvCxnSpPr>
          <p:nvPr/>
        </p:nvCxnSpPr>
        <p:spPr>
          <a:xfrm flipH="1" flipV="1">
            <a:off x="1663051" y="4554677"/>
            <a:ext cx="1615122" cy="168752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995380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p:cNvSpPr/>
          <p:nvPr/>
        </p:nvSpPr>
        <p:spPr>
          <a:xfrm>
            <a:off x="0" y="4866"/>
            <a:ext cx="12192000" cy="584775"/>
          </a:xfrm>
          <a:prstGeom prst="rect">
            <a:avLst/>
          </a:prstGeom>
        </p:spPr>
        <p:txBody>
          <a:bodyPr wrap="square">
            <a:spAutoFit/>
          </a:bodyPr>
          <a:lstStyle/>
          <a:p>
            <a:pPr algn="ctr"/>
            <a:r>
              <a:rPr lang="en-US" altLang="ja-JP" sz="3200" b="1" dirty="0">
                <a:latin typeface="Meiryo UI" panose="020B0604030504040204" pitchFamily="50" charset="-128"/>
                <a:ea typeface="Meiryo UI" panose="020B0604030504040204" pitchFamily="50" charset="-128"/>
              </a:rPr>
              <a:t>NIH</a:t>
            </a:r>
            <a:r>
              <a:rPr lang="ja-JP" altLang="en-US" sz="3200" b="1" dirty="0">
                <a:latin typeface="Meiryo UI" panose="020B0604030504040204" pitchFamily="50" charset="-128"/>
                <a:ea typeface="Meiryo UI" panose="020B0604030504040204" pitchFamily="50" charset="-128"/>
              </a:rPr>
              <a:t>組織概要</a:t>
            </a:r>
          </a:p>
        </p:txBody>
      </p:sp>
      <p:sp>
        <p:nvSpPr>
          <p:cNvPr id="2" name="角丸四角形 1"/>
          <p:cNvSpPr/>
          <p:nvPr/>
        </p:nvSpPr>
        <p:spPr>
          <a:xfrm>
            <a:off x="4161421" y="1067438"/>
            <a:ext cx="3948112" cy="647700"/>
          </a:xfrm>
          <a:prstGeom prst="roundRect">
            <a:avLst>
              <a:gd name="adj" fmla="val 36275"/>
            </a:avLst>
          </a:prstGeom>
          <a:solidFill>
            <a:schemeClr val="accent2">
              <a:lumMod val="7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latin typeface="游ゴシック" panose="020B0400000000000000" pitchFamily="50" charset="-128"/>
                <a:ea typeface="游ゴシック" panose="020B0400000000000000" pitchFamily="50" charset="-128"/>
              </a:rPr>
              <a:t>国立衛生研究所</a:t>
            </a:r>
            <a:r>
              <a:rPr kumimoji="1" lang="ja-JP" altLang="en-US" dirty="0">
                <a:latin typeface="游ゴシック" panose="020B0400000000000000" pitchFamily="50" charset="-128"/>
                <a:ea typeface="游ゴシック" panose="020B0400000000000000" pitchFamily="50" charset="-128"/>
              </a:rPr>
              <a:t>（</a:t>
            </a:r>
            <a:r>
              <a:rPr kumimoji="1" lang="en-US" altLang="ja-JP" dirty="0">
                <a:latin typeface="游ゴシック" panose="020B0400000000000000" pitchFamily="50" charset="-128"/>
                <a:ea typeface="游ゴシック" panose="020B0400000000000000" pitchFamily="50" charset="-128"/>
              </a:rPr>
              <a:t>NIH</a:t>
            </a:r>
            <a:r>
              <a:rPr kumimoji="1" lang="ja-JP" altLang="en-US" dirty="0">
                <a:latin typeface="游ゴシック" panose="020B0400000000000000" pitchFamily="50" charset="-128"/>
                <a:ea typeface="游ゴシック" panose="020B0400000000000000" pitchFamily="50" charset="-128"/>
              </a:rPr>
              <a:t>）</a:t>
            </a:r>
            <a:endParaRPr lang="en-US" altLang="ja-JP" dirty="0">
              <a:latin typeface="游ゴシック" panose="020B0400000000000000" pitchFamily="50" charset="-128"/>
              <a:ea typeface="游ゴシック" panose="020B0400000000000000" pitchFamily="50" charset="-128"/>
            </a:endParaRPr>
          </a:p>
          <a:p>
            <a:pPr algn="ctr"/>
            <a:r>
              <a:rPr lang="en-US" altLang="ja-JP" sz="1400" dirty="0">
                <a:latin typeface="游ゴシック" panose="020B0400000000000000" pitchFamily="50" charset="-128"/>
                <a:ea typeface="游ゴシック" panose="020B0400000000000000" pitchFamily="50" charset="-128"/>
              </a:rPr>
              <a:t>NIH Office of the Director (OD)</a:t>
            </a:r>
            <a:endParaRPr kumimoji="1" lang="en-US" altLang="ja-JP" sz="1400" dirty="0">
              <a:latin typeface="游ゴシック" panose="020B0400000000000000" pitchFamily="50" charset="-128"/>
              <a:ea typeface="游ゴシック" panose="020B0400000000000000" pitchFamily="50" charset="-128"/>
            </a:endParaRPr>
          </a:p>
        </p:txBody>
      </p:sp>
      <p:sp>
        <p:nvSpPr>
          <p:cNvPr id="3" name="正方形/長方形 2"/>
          <p:cNvSpPr/>
          <p:nvPr/>
        </p:nvSpPr>
        <p:spPr>
          <a:xfrm>
            <a:off x="28994" y="1220485"/>
            <a:ext cx="2827249" cy="369332"/>
          </a:xfrm>
          <a:prstGeom prst="rect">
            <a:avLst/>
          </a:prstGeom>
        </p:spPr>
        <p:txBody>
          <a:bodyPr wrap="none">
            <a:spAutoFit/>
          </a:bodyPr>
          <a:lstStyle/>
          <a:p>
            <a:r>
              <a:rPr lang="en-US" altLang="ja-JP" dirty="0"/>
              <a:t>National Institutes of Health</a:t>
            </a:r>
            <a:endParaRPr lang="ja-JP" altLang="en-US" dirty="0"/>
          </a:p>
        </p:txBody>
      </p:sp>
      <p:sp>
        <p:nvSpPr>
          <p:cNvPr id="4" name="正方形/長方形 3"/>
          <p:cNvSpPr/>
          <p:nvPr/>
        </p:nvSpPr>
        <p:spPr>
          <a:xfrm>
            <a:off x="3428887" y="462016"/>
            <a:ext cx="5407249" cy="553998"/>
          </a:xfrm>
          <a:prstGeom prst="rect">
            <a:avLst/>
          </a:prstGeom>
        </p:spPr>
        <p:txBody>
          <a:bodyPr wrap="none">
            <a:spAutoFit/>
          </a:bodyPr>
          <a:lstStyle/>
          <a:p>
            <a:pPr algn="ctr"/>
            <a:r>
              <a:rPr lang="ja-JP" altLang="en-US" sz="1600" b="1" dirty="0">
                <a:solidFill>
                  <a:srgbClr val="545454"/>
                </a:solidFill>
                <a:latin typeface="游ゴシック" panose="020B0400000000000000" pitchFamily="50" charset="-128"/>
                <a:ea typeface="游ゴシック" panose="020B0400000000000000" pitchFamily="50" charset="-128"/>
              </a:rPr>
              <a:t>米連邦保健福祉省</a:t>
            </a:r>
            <a:endParaRPr lang="en-US" altLang="ja-JP" sz="1600" b="1" dirty="0">
              <a:solidFill>
                <a:srgbClr val="545454"/>
              </a:solidFill>
              <a:latin typeface="游ゴシック" panose="020B0400000000000000" pitchFamily="50" charset="-128"/>
              <a:ea typeface="游ゴシック" panose="020B0400000000000000" pitchFamily="50" charset="-128"/>
            </a:endParaRPr>
          </a:p>
          <a:p>
            <a:pPr algn="ctr"/>
            <a:r>
              <a:rPr lang="en-US" altLang="ja-JP" sz="1400" dirty="0">
                <a:solidFill>
                  <a:srgbClr val="545454"/>
                </a:solidFill>
                <a:latin typeface="游ゴシック" panose="020B0400000000000000" pitchFamily="50" charset="-128"/>
                <a:ea typeface="游ゴシック" panose="020B0400000000000000" pitchFamily="50" charset="-128"/>
              </a:rPr>
              <a:t>United States Department of Health and Human Services, HHS</a:t>
            </a:r>
            <a:endParaRPr lang="ja-JP" altLang="en-US" sz="1400" dirty="0">
              <a:latin typeface="游ゴシック" panose="020B0400000000000000" pitchFamily="50" charset="-128"/>
              <a:ea typeface="游ゴシック" panose="020B0400000000000000" pitchFamily="50" charset="-128"/>
            </a:endParaRPr>
          </a:p>
        </p:txBody>
      </p:sp>
      <p:pic>
        <p:nvPicPr>
          <p:cNvPr id="9" name="図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48608" y="1059189"/>
            <a:ext cx="962025" cy="628650"/>
          </a:xfrm>
          <a:prstGeom prst="rect">
            <a:avLst/>
          </a:prstGeom>
        </p:spPr>
      </p:pic>
      <p:sp>
        <p:nvSpPr>
          <p:cNvPr id="12" name="角丸四角形 11"/>
          <p:cNvSpPr/>
          <p:nvPr/>
        </p:nvSpPr>
        <p:spPr>
          <a:xfrm>
            <a:off x="50800" y="1835062"/>
            <a:ext cx="2963279" cy="667602"/>
          </a:xfrm>
          <a:prstGeom prst="roundRect">
            <a:avLst>
              <a:gd name="adj" fmla="val 28432"/>
            </a:avLst>
          </a:prstGeom>
          <a:solidFill>
            <a:srgbClr val="C00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bg1"/>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rPr>
              <a:t>国立がん研究所</a:t>
            </a:r>
            <a:endParaRPr kumimoji="1" lang="en-US" altLang="ja-JP" b="1" dirty="0">
              <a:solidFill>
                <a:schemeClr val="bg1"/>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endParaRPr>
          </a:p>
          <a:p>
            <a:pPr algn="ctr"/>
            <a:endParaRPr kumimoji="1" lang="en-US" altLang="ja-JP" b="1" dirty="0">
              <a:solidFill>
                <a:srgbClr val="C00000"/>
              </a:solidFill>
              <a:latin typeface="Meiryo UI" panose="020B0604030504040204" pitchFamily="50" charset="-128"/>
              <a:ea typeface="Meiryo UI" panose="020B0604030504040204" pitchFamily="50" charset="-128"/>
            </a:endParaRPr>
          </a:p>
        </p:txBody>
      </p:sp>
      <p:sp>
        <p:nvSpPr>
          <p:cNvPr id="28" name="角丸四角形 27"/>
          <p:cNvSpPr/>
          <p:nvPr/>
        </p:nvSpPr>
        <p:spPr>
          <a:xfrm>
            <a:off x="3064879" y="1835062"/>
            <a:ext cx="2963279" cy="667602"/>
          </a:xfrm>
          <a:prstGeom prst="roundRect">
            <a:avLst>
              <a:gd name="adj" fmla="val 28432"/>
            </a:avLst>
          </a:prstGeom>
          <a:solidFill>
            <a:srgbClr val="C00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latin typeface="Meiryo UI" panose="020B0604030504040204" pitchFamily="50" charset="-128"/>
                <a:ea typeface="Meiryo UI" panose="020B0604030504040204" pitchFamily="50" charset="-128"/>
              </a:rPr>
              <a:t>国立眼研究所</a:t>
            </a:r>
            <a:endParaRPr kumimoji="1" lang="en-US" altLang="ja-JP" b="1" dirty="0">
              <a:latin typeface="Meiryo UI" panose="020B0604030504040204" pitchFamily="50" charset="-128"/>
              <a:ea typeface="Meiryo UI" panose="020B0604030504040204" pitchFamily="50" charset="-128"/>
            </a:endParaRPr>
          </a:p>
          <a:p>
            <a:pPr algn="ctr"/>
            <a:endParaRPr kumimoji="1" lang="en-US" altLang="ja-JP" b="1" dirty="0">
              <a:latin typeface="Meiryo UI" panose="020B0604030504040204" pitchFamily="50" charset="-128"/>
              <a:ea typeface="Meiryo UI" panose="020B0604030504040204" pitchFamily="50" charset="-128"/>
            </a:endParaRPr>
          </a:p>
        </p:txBody>
      </p:sp>
      <p:sp>
        <p:nvSpPr>
          <p:cNvPr id="29" name="角丸四角形 28"/>
          <p:cNvSpPr/>
          <p:nvPr/>
        </p:nvSpPr>
        <p:spPr>
          <a:xfrm>
            <a:off x="6215347" y="1823950"/>
            <a:ext cx="2963279" cy="667602"/>
          </a:xfrm>
          <a:prstGeom prst="roundRect">
            <a:avLst>
              <a:gd name="adj" fmla="val 28432"/>
            </a:avLst>
          </a:prstGeom>
          <a:solidFill>
            <a:srgbClr val="C00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bg1"/>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rPr>
              <a:t>国立心肺血研究所</a:t>
            </a:r>
            <a:endParaRPr kumimoji="1" lang="en-US" altLang="ja-JP" b="1" dirty="0">
              <a:solidFill>
                <a:schemeClr val="bg1"/>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endParaRPr>
          </a:p>
          <a:p>
            <a:pPr algn="ctr"/>
            <a:endParaRPr kumimoji="1" lang="en-US" altLang="ja-JP" b="1" dirty="0">
              <a:solidFill>
                <a:schemeClr val="bg1"/>
              </a:solidFill>
              <a:latin typeface="Meiryo UI" panose="020B0604030504040204" pitchFamily="50" charset="-128"/>
              <a:ea typeface="Meiryo UI" panose="020B0604030504040204" pitchFamily="50" charset="-128"/>
            </a:endParaRPr>
          </a:p>
        </p:txBody>
      </p:sp>
      <p:sp>
        <p:nvSpPr>
          <p:cNvPr id="30" name="角丸四角形 29"/>
          <p:cNvSpPr/>
          <p:nvPr/>
        </p:nvSpPr>
        <p:spPr>
          <a:xfrm>
            <a:off x="9229426" y="1823950"/>
            <a:ext cx="2963279" cy="667602"/>
          </a:xfrm>
          <a:prstGeom prst="roundRect">
            <a:avLst>
              <a:gd name="adj" fmla="val 28432"/>
            </a:avLst>
          </a:prstGeom>
          <a:solidFill>
            <a:srgbClr val="C00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latin typeface="Meiryo UI" panose="020B0604030504040204" pitchFamily="50" charset="-128"/>
                <a:ea typeface="Meiryo UI" panose="020B0604030504040204" pitchFamily="50" charset="-128"/>
              </a:rPr>
              <a:t>国立ヒトゲノム研究所</a:t>
            </a:r>
            <a:endParaRPr kumimoji="1" lang="en-US" altLang="ja-JP" b="1" dirty="0">
              <a:latin typeface="Meiryo UI" panose="020B0604030504040204" pitchFamily="50" charset="-128"/>
              <a:ea typeface="Meiryo UI" panose="020B0604030504040204" pitchFamily="50" charset="-128"/>
            </a:endParaRPr>
          </a:p>
          <a:p>
            <a:pPr algn="ctr"/>
            <a:endParaRPr kumimoji="1" lang="en-US" altLang="ja-JP" b="1" dirty="0">
              <a:latin typeface="Meiryo UI" panose="020B0604030504040204" pitchFamily="50" charset="-128"/>
              <a:ea typeface="Meiryo UI" panose="020B0604030504040204" pitchFamily="50" charset="-128"/>
            </a:endParaRPr>
          </a:p>
        </p:txBody>
      </p:sp>
      <p:sp>
        <p:nvSpPr>
          <p:cNvPr id="31" name="角丸四角形 30"/>
          <p:cNvSpPr/>
          <p:nvPr/>
        </p:nvSpPr>
        <p:spPr>
          <a:xfrm>
            <a:off x="75495" y="2573732"/>
            <a:ext cx="2963279" cy="667602"/>
          </a:xfrm>
          <a:prstGeom prst="roundRect">
            <a:avLst>
              <a:gd name="adj" fmla="val 28432"/>
            </a:avLst>
          </a:prstGeom>
          <a:solidFill>
            <a:srgbClr val="C00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latin typeface="Meiryo UI" panose="020B0604030504040204" pitchFamily="50" charset="-128"/>
                <a:ea typeface="Meiryo UI" panose="020B0604030504040204" pitchFamily="50" charset="-128"/>
              </a:rPr>
              <a:t>国立老化研究所</a:t>
            </a:r>
            <a:endParaRPr kumimoji="1" lang="en-US" altLang="ja-JP" b="1" dirty="0">
              <a:latin typeface="Meiryo UI" panose="020B0604030504040204" pitchFamily="50" charset="-128"/>
              <a:ea typeface="Meiryo UI" panose="020B0604030504040204" pitchFamily="50" charset="-128"/>
            </a:endParaRPr>
          </a:p>
          <a:p>
            <a:pPr algn="ctr"/>
            <a:endParaRPr kumimoji="1" lang="en-US" altLang="ja-JP" b="1" dirty="0">
              <a:latin typeface="Meiryo UI" panose="020B0604030504040204" pitchFamily="50" charset="-128"/>
              <a:ea typeface="Meiryo UI" panose="020B0604030504040204" pitchFamily="50" charset="-128"/>
            </a:endParaRPr>
          </a:p>
        </p:txBody>
      </p:sp>
      <p:sp>
        <p:nvSpPr>
          <p:cNvPr id="32" name="角丸四角形 31"/>
          <p:cNvSpPr/>
          <p:nvPr/>
        </p:nvSpPr>
        <p:spPr>
          <a:xfrm>
            <a:off x="3089574" y="2573732"/>
            <a:ext cx="2963279" cy="667602"/>
          </a:xfrm>
          <a:prstGeom prst="roundRect">
            <a:avLst>
              <a:gd name="adj" fmla="val 28432"/>
            </a:avLst>
          </a:prstGeom>
          <a:solidFill>
            <a:srgbClr val="C00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b="1" dirty="0">
                <a:latin typeface="Meiryo UI" panose="020B0604030504040204" pitchFamily="50" charset="-128"/>
                <a:ea typeface="Meiryo UI" panose="020B0604030504040204" pitchFamily="50" charset="-128"/>
              </a:rPr>
              <a:t>国立アルコール乱用・</a:t>
            </a:r>
            <a:r>
              <a:rPr lang="ja-JP" altLang="en-US" sz="1400" b="1" dirty="0">
                <a:latin typeface="Meiryo UI" panose="020B0604030504040204" pitchFamily="50" charset="-128"/>
                <a:ea typeface="Meiryo UI" panose="020B0604030504040204" pitchFamily="50" charset="-128"/>
              </a:rPr>
              <a:t>依存症研究所</a:t>
            </a:r>
            <a:endParaRPr lang="en-US" altLang="ja-JP" sz="1400" b="1" dirty="0">
              <a:latin typeface="Meiryo UI" panose="020B0604030504040204" pitchFamily="50" charset="-128"/>
              <a:ea typeface="Meiryo UI" panose="020B0604030504040204" pitchFamily="50" charset="-128"/>
            </a:endParaRPr>
          </a:p>
          <a:p>
            <a:pPr algn="ctr"/>
            <a:endParaRPr kumimoji="1" lang="en-US" altLang="ja-JP" sz="1400" b="1" dirty="0">
              <a:latin typeface="Meiryo UI" panose="020B0604030504040204" pitchFamily="50" charset="-128"/>
              <a:ea typeface="Meiryo UI" panose="020B0604030504040204" pitchFamily="50" charset="-128"/>
            </a:endParaRPr>
          </a:p>
        </p:txBody>
      </p:sp>
      <p:sp>
        <p:nvSpPr>
          <p:cNvPr id="33" name="角丸四角形 32"/>
          <p:cNvSpPr/>
          <p:nvPr/>
        </p:nvSpPr>
        <p:spPr>
          <a:xfrm>
            <a:off x="6240042" y="2562620"/>
            <a:ext cx="2963279" cy="667602"/>
          </a:xfrm>
          <a:prstGeom prst="roundRect">
            <a:avLst>
              <a:gd name="adj" fmla="val 28432"/>
            </a:avLst>
          </a:prstGeom>
          <a:solidFill>
            <a:srgbClr val="C00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latin typeface="Meiryo UI" panose="020B0604030504040204" pitchFamily="50" charset="-128"/>
                <a:ea typeface="Meiryo UI" panose="020B0604030504040204" pitchFamily="50" charset="-128"/>
              </a:rPr>
              <a:t>国立関節炎骨格皮膚研究所</a:t>
            </a:r>
            <a:endParaRPr kumimoji="1" lang="en-US" altLang="ja-JP" sz="1600" b="1" dirty="0">
              <a:latin typeface="Meiryo UI" panose="020B0604030504040204" pitchFamily="50" charset="-128"/>
              <a:ea typeface="Meiryo UI" panose="020B0604030504040204" pitchFamily="50" charset="-128"/>
            </a:endParaRPr>
          </a:p>
          <a:p>
            <a:pPr algn="ctr"/>
            <a:endParaRPr kumimoji="1" lang="en-US" altLang="ja-JP" sz="1600" b="1" dirty="0">
              <a:latin typeface="Meiryo UI" panose="020B0604030504040204" pitchFamily="50" charset="-128"/>
              <a:ea typeface="Meiryo UI" panose="020B0604030504040204" pitchFamily="50" charset="-128"/>
            </a:endParaRPr>
          </a:p>
        </p:txBody>
      </p:sp>
      <p:sp>
        <p:nvSpPr>
          <p:cNvPr id="34" name="角丸四角形 33"/>
          <p:cNvSpPr/>
          <p:nvPr/>
        </p:nvSpPr>
        <p:spPr>
          <a:xfrm>
            <a:off x="9254121" y="2562620"/>
            <a:ext cx="2963279" cy="667602"/>
          </a:xfrm>
          <a:prstGeom prst="roundRect">
            <a:avLst>
              <a:gd name="adj" fmla="val 28432"/>
            </a:avLst>
          </a:prstGeom>
          <a:solidFill>
            <a:srgbClr val="C00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latin typeface="Meiryo UI" panose="020B0604030504040204" pitchFamily="50" charset="-128"/>
                <a:ea typeface="Meiryo UI" panose="020B0604030504040204" pitchFamily="50" charset="-128"/>
              </a:rPr>
              <a:t>国立アレルギー感染症研究所</a:t>
            </a:r>
            <a:endParaRPr kumimoji="1" lang="en-US" altLang="ja-JP" sz="1600" b="1" dirty="0">
              <a:latin typeface="Meiryo UI" panose="020B0604030504040204" pitchFamily="50" charset="-128"/>
              <a:ea typeface="Meiryo UI" panose="020B0604030504040204" pitchFamily="50" charset="-128"/>
            </a:endParaRPr>
          </a:p>
          <a:p>
            <a:pPr algn="ctr"/>
            <a:endParaRPr kumimoji="1" lang="en-US" altLang="ja-JP" sz="1600" b="1" dirty="0">
              <a:latin typeface="Meiryo UI" panose="020B0604030504040204" pitchFamily="50" charset="-128"/>
              <a:ea typeface="Meiryo UI" panose="020B0604030504040204" pitchFamily="50" charset="-128"/>
            </a:endParaRPr>
          </a:p>
        </p:txBody>
      </p:sp>
      <p:sp>
        <p:nvSpPr>
          <p:cNvPr id="35" name="角丸四角形 34"/>
          <p:cNvSpPr/>
          <p:nvPr/>
        </p:nvSpPr>
        <p:spPr>
          <a:xfrm>
            <a:off x="75495" y="3312402"/>
            <a:ext cx="2963279" cy="667602"/>
          </a:xfrm>
          <a:prstGeom prst="roundRect">
            <a:avLst>
              <a:gd name="adj" fmla="val 28432"/>
            </a:avLst>
          </a:prstGeom>
          <a:solidFill>
            <a:srgbClr val="C00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latin typeface="Meiryo UI" panose="020B0604030504040204" pitchFamily="50" charset="-128"/>
                <a:ea typeface="Meiryo UI" panose="020B0604030504040204" pitchFamily="50" charset="-128"/>
              </a:rPr>
              <a:t>国立小児保健発達研究所</a:t>
            </a:r>
            <a:endParaRPr kumimoji="1" lang="en-US" altLang="ja-JP" sz="1600" b="1" dirty="0">
              <a:latin typeface="Meiryo UI" panose="020B0604030504040204" pitchFamily="50" charset="-128"/>
              <a:ea typeface="Meiryo UI" panose="020B0604030504040204" pitchFamily="50" charset="-128"/>
            </a:endParaRPr>
          </a:p>
          <a:p>
            <a:pPr algn="ctr"/>
            <a:endParaRPr kumimoji="1" lang="en-US" altLang="ja-JP" sz="1600" b="1" dirty="0">
              <a:latin typeface="Meiryo UI" panose="020B0604030504040204" pitchFamily="50" charset="-128"/>
              <a:ea typeface="Meiryo UI" panose="020B0604030504040204" pitchFamily="50" charset="-128"/>
            </a:endParaRPr>
          </a:p>
        </p:txBody>
      </p:sp>
      <p:sp>
        <p:nvSpPr>
          <p:cNvPr id="36" name="角丸四角形 35"/>
          <p:cNvSpPr/>
          <p:nvPr/>
        </p:nvSpPr>
        <p:spPr>
          <a:xfrm>
            <a:off x="3089574" y="3312402"/>
            <a:ext cx="2963279" cy="667602"/>
          </a:xfrm>
          <a:prstGeom prst="roundRect">
            <a:avLst>
              <a:gd name="adj" fmla="val 28432"/>
            </a:avLst>
          </a:prstGeom>
          <a:solidFill>
            <a:srgbClr val="C00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latin typeface="Meiryo UI" panose="020B0604030504040204" pitchFamily="50" charset="-128"/>
                <a:ea typeface="Meiryo UI" panose="020B0604030504040204" pitchFamily="50" charset="-128"/>
              </a:rPr>
              <a:t>国立聴覚・伝達障害研究所</a:t>
            </a:r>
            <a:endParaRPr kumimoji="1" lang="en-US" altLang="ja-JP" sz="1600" b="1" dirty="0">
              <a:latin typeface="Meiryo UI" panose="020B0604030504040204" pitchFamily="50" charset="-128"/>
              <a:ea typeface="Meiryo UI" panose="020B0604030504040204" pitchFamily="50" charset="-128"/>
            </a:endParaRPr>
          </a:p>
          <a:p>
            <a:pPr algn="ctr"/>
            <a:endParaRPr kumimoji="1" lang="en-US" altLang="ja-JP" sz="1600" b="1" dirty="0">
              <a:latin typeface="Meiryo UI" panose="020B0604030504040204" pitchFamily="50" charset="-128"/>
              <a:ea typeface="Meiryo UI" panose="020B0604030504040204" pitchFamily="50" charset="-128"/>
            </a:endParaRPr>
          </a:p>
        </p:txBody>
      </p:sp>
      <p:sp>
        <p:nvSpPr>
          <p:cNvPr id="37" name="角丸四角形 36"/>
          <p:cNvSpPr/>
          <p:nvPr/>
        </p:nvSpPr>
        <p:spPr>
          <a:xfrm>
            <a:off x="6240042" y="3301290"/>
            <a:ext cx="2963279" cy="667602"/>
          </a:xfrm>
          <a:prstGeom prst="roundRect">
            <a:avLst>
              <a:gd name="adj" fmla="val 28432"/>
            </a:avLst>
          </a:prstGeom>
          <a:solidFill>
            <a:srgbClr val="C00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latin typeface="Meiryo UI" panose="020B0604030504040204" pitchFamily="50" charset="-128"/>
                <a:ea typeface="Meiryo UI" panose="020B0604030504040204" pitchFamily="50" charset="-128"/>
              </a:rPr>
              <a:t>国立歯科・頭蓋顔面研究所</a:t>
            </a:r>
            <a:endParaRPr kumimoji="1" lang="en-US" altLang="ja-JP" sz="1600" b="1" dirty="0">
              <a:latin typeface="Meiryo UI" panose="020B0604030504040204" pitchFamily="50" charset="-128"/>
              <a:ea typeface="Meiryo UI" panose="020B0604030504040204" pitchFamily="50" charset="-128"/>
            </a:endParaRPr>
          </a:p>
          <a:p>
            <a:pPr algn="ctr"/>
            <a:endParaRPr kumimoji="1" lang="en-US" altLang="ja-JP" sz="1600" b="1" dirty="0">
              <a:latin typeface="Meiryo UI" panose="020B0604030504040204" pitchFamily="50" charset="-128"/>
              <a:ea typeface="Meiryo UI" panose="020B0604030504040204" pitchFamily="50" charset="-128"/>
            </a:endParaRPr>
          </a:p>
        </p:txBody>
      </p:sp>
      <p:sp>
        <p:nvSpPr>
          <p:cNvPr id="38" name="角丸四角形 37"/>
          <p:cNvSpPr/>
          <p:nvPr/>
        </p:nvSpPr>
        <p:spPr>
          <a:xfrm>
            <a:off x="9254121" y="3301290"/>
            <a:ext cx="2963279" cy="667602"/>
          </a:xfrm>
          <a:prstGeom prst="roundRect">
            <a:avLst>
              <a:gd name="adj" fmla="val 28432"/>
            </a:avLst>
          </a:prstGeom>
          <a:solidFill>
            <a:srgbClr val="C00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300" b="1" dirty="0">
                <a:latin typeface="Meiryo UI" panose="020B0604030504040204" pitchFamily="50" charset="-128"/>
                <a:ea typeface="Meiryo UI" panose="020B0604030504040204" pitchFamily="50" charset="-128"/>
              </a:rPr>
              <a:t>国立画像生物医学・</a:t>
            </a:r>
            <a:r>
              <a:rPr lang="ja-JP" altLang="en-US" sz="1300" b="1" dirty="0">
                <a:latin typeface="Meiryo UI" panose="020B0604030504040204" pitchFamily="50" charset="-128"/>
                <a:ea typeface="Meiryo UI" panose="020B0604030504040204" pitchFamily="50" charset="-128"/>
              </a:rPr>
              <a:t>生物工学</a:t>
            </a:r>
            <a:r>
              <a:rPr kumimoji="1" lang="ja-JP" altLang="en-US" sz="1300" b="1" dirty="0">
                <a:latin typeface="Meiryo UI" panose="020B0604030504040204" pitchFamily="50" charset="-128"/>
                <a:ea typeface="Meiryo UI" panose="020B0604030504040204" pitchFamily="50" charset="-128"/>
              </a:rPr>
              <a:t>研究所</a:t>
            </a:r>
            <a:endParaRPr kumimoji="1" lang="en-US" altLang="ja-JP" sz="1300" b="1" dirty="0">
              <a:latin typeface="Meiryo UI" panose="020B0604030504040204" pitchFamily="50" charset="-128"/>
              <a:ea typeface="Meiryo UI" panose="020B0604030504040204" pitchFamily="50" charset="-128"/>
            </a:endParaRPr>
          </a:p>
          <a:p>
            <a:pPr algn="ctr"/>
            <a:endParaRPr kumimoji="1" lang="en-US" altLang="ja-JP" sz="1300" b="1" dirty="0">
              <a:latin typeface="Meiryo UI" panose="020B0604030504040204" pitchFamily="50" charset="-128"/>
              <a:ea typeface="Meiryo UI" panose="020B0604030504040204" pitchFamily="50" charset="-128"/>
            </a:endParaRPr>
          </a:p>
        </p:txBody>
      </p:sp>
      <p:sp>
        <p:nvSpPr>
          <p:cNvPr id="39" name="角丸四角形 38"/>
          <p:cNvSpPr/>
          <p:nvPr/>
        </p:nvSpPr>
        <p:spPr>
          <a:xfrm>
            <a:off x="75495" y="4024240"/>
            <a:ext cx="2963279" cy="667602"/>
          </a:xfrm>
          <a:prstGeom prst="roundRect">
            <a:avLst>
              <a:gd name="adj" fmla="val 28432"/>
            </a:avLst>
          </a:prstGeom>
          <a:solidFill>
            <a:srgbClr val="C00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300" b="1" dirty="0">
                <a:latin typeface="Meiryo UI" panose="020B0604030504040204" pitchFamily="50" charset="-128"/>
                <a:ea typeface="Meiryo UI" panose="020B0604030504040204" pitchFamily="50" charset="-128"/>
              </a:rPr>
              <a:t>国立糖尿病・消化器・腎疾患研究所</a:t>
            </a:r>
            <a:endParaRPr kumimoji="1" lang="en-US" altLang="ja-JP" sz="1300" b="1" dirty="0">
              <a:latin typeface="Meiryo UI" panose="020B0604030504040204" pitchFamily="50" charset="-128"/>
              <a:ea typeface="Meiryo UI" panose="020B0604030504040204" pitchFamily="50" charset="-128"/>
            </a:endParaRPr>
          </a:p>
          <a:p>
            <a:pPr algn="ctr"/>
            <a:endParaRPr kumimoji="1" lang="en-US" altLang="ja-JP" sz="1200" b="1" dirty="0">
              <a:latin typeface="Meiryo UI" panose="020B0604030504040204" pitchFamily="50" charset="-128"/>
              <a:ea typeface="Meiryo UI" panose="020B0604030504040204" pitchFamily="50" charset="-128"/>
            </a:endParaRPr>
          </a:p>
        </p:txBody>
      </p:sp>
      <p:sp>
        <p:nvSpPr>
          <p:cNvPr id="40" name="角丸四角形 39"/>
          <p:cNvSpPr/>
          <p:nvPr/>
        </p:nvSpPr>
        <p:spPr>
          <a:xfrm>
            <a:off x="3089574" y="4024240"/>
            <a:ext cx="2963279" cy="667602"/>
          </a:xfrm>
          <a:prstGeom prst="roundRect">
            <a:avLst>
              <a:gd name="adj" fmla="val 28432"/>
            </a:avLst>
          </a:prstGeom>
          <a:solidFill>
            <a:srgbClr val="C00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latin typeface="Meiryo UI" panose="020B0604030504040204" pitchFamily="50" charset="-128"/>
                <a:ea typeface="Meiryo UI" panose="020B0604030504040204" pitchFamily="50" charset="-128"/>
              </a:rPr>
              <a:t>国立精神衛生研究所</a:t>
            </a:r>
            <a:endParaRPr kumimoji="1" lang="en-US" altLang="ja-JP" b="1" dirty="0">
              <a:latin typeface="Meiryo UI" panose="020B0604030504040204" pitchFamily="50" charset="-128"/>
              <a:ea typeface="Meiryo UI" panose="020B0604030504040204" pitchFamily="50" charset="-128"/>
            </a:endParaRPr>
          </a:p>
          <a:p>
            <a:pPr algn="ctr"/>
            <a:endParaRPr kumimoji="1" lang="en-US" altLang="ja-JP" b="1" dirty="0">
              <a:latin typeface="Meiryo UI" panose="020B0604030504040204" pitchFamily="50" charset="-128"/>
              <a:ea typeface="Meiryo UI" panose="020B0604030504040204" pitchFamily="50" charset="-128"/>
            </a:endParaRPr>
          </a:p>
        </p:txBody>
      </p:sp>
      <p:sp>
        <p:nvSpPr>
          <p:cNvPr id="41" name="角丸四角形 40"/>
          <p:cNvSpPr/>
          <p:nvPr/>
        </p:nvSpPr>
        <p:spPr>
          <a:xfrm>
            <a:off x="6240042" y="4013128"/>
            <a:ext cx="2963279" cy="667602"/>
          </a:xfrm>
          <a:prstGeom prst="roundRect">
            <a:avLst>
              <a:gd name="adj" fmla="val 28432"/>
            </a:avLst>
          </a:prstGeom>
          <a:solidFill>
            <a:srgbClr val="C00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latin typeface="Meiryo UI" panose="020B0604030504040204" pitchFamily="50" charset="-128"/>
                <a:ea typeface="Meiryo UI" panose="020B0604030504040204" pitchFamily="50" charset="-128"/>
              </a:rPr>
              <a:t>国立神経疾患・脳卒中</a:t>
            </a:r>
            <a:r>
              <a:rPr lang="ja-JP" altLang="en-US" sz="1600" b="1" dirty="0">
                <a:latin typeface="Meiryo UI" panose="020B0604030504040204" pitchFamily="50" charset="-128"/>
                <a:ea typeface="Meiryo UI" panose="020B0604030504040204" pitchFamily="50" charset="-128"/>
              </a:rPr>
              <a:t>研究所</a:t>
            </a:r>
            <a:endParaRPr lang="en-US" altLang="ja-JP" sz="1600" b="1" dirty="0">
              <a:latin typeface="Meiryo UI" panose="020B0604030504040204" pitchFamily="50" charset="-128"/>
              <a:ea typeface="Meiryo UI" panose="020B0604030504040204" pitchFamily="50" charset="-128"/>
            </a:endParaRPr>
          </a:p>
          <a:p>
            <a:pPr algn="ctr"/>
            <a:endParaRPr kumimoji="1" lang="en-US" altLang="ja-JP" sz="1600" b="1" dirty="0">
              <a:latin typeface="Meiryo UI" panose="020B0604030504040204" pitchFamily="50" charset="-128"/>
              <a:ea typeface="Meiryo UI" panose="020B0604030504040204" pitchFamily="50" charset="-128"/>
            </a:endParaRPr>
          </a:p>
        </p:txBody>
      </p:sp>
      <p:sp>
        <p:nvSpPr>
          <p:cNvPr id="42" name="角丸四角形 41"/>
          <p:cNvSpPr/>
          <p:nvPr/>
        </p:nvSpPr>
        <p:spPr>
          <a:xfrm>
            <a:off x="9254121" y="4013128"/>
            <a:ext cx="2963279" cy="667602"/>
          </a:xfrm>
          <a:prstGeom prst="roundRect">
            <a:avLst>
              <a:gd name="adj" fmla="val 28432"/>
            </a:avLst>
          </a:prstGeom>
          <a:solidFill>
            <a:srgbClr val="C00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latin typeface="Meiryo UI" panose="020B0604030504040204" pitchFamily="50" charset="-128"/>
                <a:ea typeface="Meiryo UI" panose="020B0604030504040204" pitchFamily="50" charset="-128"/>
              </a:rPr>
              <a:t>国立薬物乱用研究所</a:t>
            </a:r>
            <a:endParaRPr kumimoji="1" lang="en-US" altLang="ja-JP" b="1" dirty="0">
              <a:latin typeface="Meiryo UI" panose="020B0604030504040204" pitchFamily="50" charset="-128"/>
              <a:ea typeface="Meiryo UI" panose="020B0604030504040204" pitchFamily="50" charset="-128"/>
            </a:endParaRPr>
          </a:p>
          <a:p>
            <a:pPr algn="ctr"/>
            <a:endParaRPr kumimoji="1" lang="en-US" altLang="ja-JP" b="1" dirty="0">
              <a:latin typeface="Meiryo UI" panose="020B0604030504040204" pitchFamily="50" charset="-128"/>
              <a:ea typeface="Meiryo UI" panose="020B0604030504040204" pitchFamily="50" charset="-128"/>
            </a:endParaRPr>
          </a:p>
        </p:txBody>
      </p:sp>
      <p:sp>
        <p:nvSpPr>
          <p:cNvPr id="43" name="角丸四角形 42"/>
          <p:cNvSpPr/>
          <p:nvPr/>
        </p:nvSpPr>
        <p:spPr>
          <a:xfrm>
            <a:off x="75495" y="4778956"/>
            <a:ext cx="2963279" cy="667602"/>
          </a:xfrm>
          <a:prstGeom prst="roundRect">
            <a:avLst>
              <a:gd name="adj" fmla="val 28432"/>
            </a:avLst>
          </a:prstGeom>
          <a:solidFill>
            <a:srgbClr val="C00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latin typeface="Meiryo UI" panose="020B0604030504040204" pitchFamily="50" charset="-128"/>
                <a:ea typeface="Meiryo UI" panose="020B0604030504040204" pitchFamily="50" charset="-128"/>
              </a:rPr>
              <a:t>国立看護研究所</a:t>
            </a:r>
            <a:endParaRPr kumimoji="1" lang="en-US" altLang="ja-JP" b="1" dirty="0">
              <a:latin typeface="Meiryo UI" panose="020B0604030504040204" pitchFamily="50" charset="-128"/>
              <a:ea typeface="Meiryo UI" panose="020B0604030504040204" pitchFamily="50" charset="-128"/>
            </a:endParaRPr>
          </a:p>
          <a:p>
            <a:pPr algn="ctr"/>
            <a:endParaRPr kumimoji="1" lang="en-US" altLang="ja-JP" b="1" dirty="0">
              <a:latin typeface="Meiryo UI" panose="020B0604030504040204" pitchFamily="50" charset="-128"/>
              <a:ea typeface="Meiryo UI" panose="020B0604030504040204" pitchFamily="50" charset="-128"/>
            </a:endParaRPr>
          </a:p>
        </p:txBody>
      </p:sp>
      <p:sp>
        <p:nvSpPr>
          <p:cNvPr id="44" name="角丸四角形 43"/>
          <p:cNvSpPr/>
          <p:nvPr/>
        </p:nvSpPr>
        <p:spPr>
          <a:xfrm>
            <a:off x="3089574" y="4778956"/>
            <a:ext cx="2963279" cy="667602"/>
          </a:xfrm>
          <a:prstGeom prst="roundRect">
            <a:avLst>
              <a:gd name="adj" fmla="val 28432"/>
            </a:avLst>
          </a:prstGeom>
          <a:solidFill>
            <a:srgbClr val="C00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latin typeface="Meiryo UI" panose="020B0604030504040204" pitchFamily="50" charset="-128"/>
                <a:ea typeface="Meiryo UI" panose="020B0604030504040204" pitchFamily="50" charset="-128"/>
              </a:rPr>
              <a:t>国立医学図書館</a:t>
            </a:r>
            <a:endParaRPr kumimoji="1" lang="en-US" altLang="ja-JP" b="1" dirty="0">
              <a:latin typeface="Meiryo UI" panose="020B0604030504040204" pitchFamily="50" charset="-128"/>
              <a:ea typeface="Meiryo UI" panose="020B0604030504040204" pitchFamily="50" charset="-128"/>
            </a:endParaRPr>
          </a:p>
          <a:p>
            <a:pPr algn="ctr"/>
            <a:endParaRPr kumimoji="1" lang="en-US" altLang="ja-JP" b="1" dirty="0">
              <a:latin typeface="Meiryo UI" panose="020B0604030504040204" pitchFamily="50" charset="-128"/>
              <a:ea typeface="Meiryo UI" panose="020B0604030504040204" pitchFamily="50" charset="-128"/>
            </a:endParaRPr>
          </a:p>
        </p:txBody>
      </p:sp>
      <p:sp>
        <p:nvSpPr>
          <p:cNvPr id="45" name="角丸四角形 44"/>
          <p:cNvSpPr/>
          <p:nvPr/>
        </p:nvSpPr>
        <p:spPr>
          <a:xfrm>
            <a:off x="6240042" y="4767844"/>
            <a:ext cx="2963279" cy="667602"/>
          </a:xfrm>
          <a:prstGeom prst="roundRect">
            <a:avLst>
              <a:gd name="adj" fmla="val 28432"/>
            </a:avLst>
          </a:prstGeom>
          <a:solidFill>
            <a:srgbClr val="C00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latin typeface="Meiryo UI" panose="020B0604030504040204" pitchFamily="50" charset="-128"/>
                <a:ea typeface="Meiryo UI" panose="020B0604030504040204" pitchFamily="50" charset="-128"/>
              </a:rPr>
              <a:t>国立環境衛生科学研究所</a:t>
            </a:r>
            <a:endParaRPr kumimoji="1" lang="en-US" altLang="ja-JP" b="1" dirty="0">
              <a:latin typeface="Meiryo UI" panose="020B0604030504040204" pitchFamily="50" charset="-128"/>
              <a:ea typeface="Meiryo UI" panose="020B0604030504040204" pitchFamily="50" charset="-128"/>
            </a:endParaRPr>
          </a:p>
          <a:p>
            <a:pPr algn="ctr"/>
            <a:endParaRPr kumimoji="1" lang="en-US" altLang="ja-JP" b="1" dirty="0">
              <a:latin typeface="Meiryo UI" panose="020B0604030504040204" pitchFamily="50" charset="-128"/>
              <a:ea typeface="Meiryo UI" panose="020B0604030504040204" pitchFamily="50" charset="-128"/>
            </a:endParaRPr>
          </a:p>
        </p:txBody>
      </p:sp>
      <p:sp>
        <p:nvSpPr>
          <p:cNvPr id="46" name="角丸四角形 45"/>
          <p:cNvSpPr/>
          <p:nvPr/>
        </p:nvSpPr>
        <p:spPr>
          <a:xfrm>
            <a:off x="9254121" y="4767844"/>
            <a:ext cx="2963279" cy="667602"/>
          </a:xfrm>
          <a:prstGeom prst="roundRect">
            <a:avLst>
              <a:gd name="adj" fmla="val 28432"/>
            </a:avLst>
          </a:prstGeom>
          <a:solidFill>
            <a:srgbClr val="C00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bg1"/>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rPr>
              <a:t>国立一般医科学研究所</a:t>
            </a:r>
            <a:endParaRPr kumimoji="1" lang="en-US" altLang="ja-JP" b="1" dirty="0">
              <a:solidFill>
                <a:schemeClr val="bg1"/>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endParaRPr>
          </a:p>
          <a:p>
            <a:pPr algn="ctr"/>
            <a:endParaRPr kumimoji="1" lang="en-US" altLang="ja-JP" b="1" dirty="0">
              <a:solidFill>
                <a:schemeClr val="bg1"/>
              </a:solidFill>
              <a:latin typeface="Meiryo UI" panose="020B0604030504040204" pitchFamily="50" charset="-128"/>
              <a:ea typeface="Meiryo UI" panose="020B0604030504040204" pitchFamily="50" charset="-128"/>
            </a:endParaRPr>
          </a:p>
        </p:txBody>
      </p:sp>
      <p:sp>
        <p:nvSpPr>
          <p:cNvPr id="47" name="角丸四角形 46"/>
          <p:cNvSpPr/>
          <p:nvPr/>
        </p:nvSpPr>
        <p:spPr>
          <a:xfrm>
            <a:off x="50800" y="5523250"/>
            <a:ext cx="2963279" cy="667602"/>
          </a:xfrm>
          <a:prstGeom prst="roundRect">
            <a:avLst>
              <a:gd name="adj" fmla="val 28432"/>
            </a:avLst>
          </a:prstGeom>
          <a:solidFill>
            <a:srgbClr val="C00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latin typeface="Meiryo UI" panose="020B0604030504040204" pitchFamily="50" charset="-128"/>
                <a:ea typeface="Meiryo UI" panose="020B0604030504040204" pitchFamily="50" charset="-128"/>
              </a:rPr>
              <a:t>科学審査センター</a:t>
            </a:r>
            <a:endParaRPr kumimoji="1" lang="en-US" altLang="ja-JP" b="1" dirty="0">
              <a:latin typeface="Meiryo UI" panose="020B0604030504040204" pitchFamily="50" charset="-128"/>
              <a:ea typeface="Meiryo UI" panose="020B0604030504040204" pitchFamily="50" charset="-128"/>
            </a:endParaRPr>
          </a:p>
          <a:p>
            <a:pPr algn="ctr"/>
            <a:endParaRPr kumimoji="1" lang="en-US" altLang="ja-JP" b="1" dirty="0">
              <a:latin typeface="Meiryo UI" panose="020B0604030504040204" pitchFamily="50" charset="-128"/>
              <a:ea typeface="Meiryo UI" panose="020B0604030504040204" pitchFamily="50" charset="-128"/>
            </a:endParaRPr>
          </a:p>
        </p:txBody>
      </p:sp>
      <p:sp>
        <p:nvSpPr>
          <p:cNvPr id="48" name="角丸四角形 47"/>
          <p:cNvSpPr/>
          <p:nvPr/>
        </p:nvSpPr>
        <p:spPr>
          <a:xfrm>
            <a:off x="3064879" y="5523250"/>
            <a:ext cx="2963279" cy="667602"/>
          </a:xfrm>
          <a:prstGeom prst="roundRect">
            <a:avLst>
              <a:gd name="adj" fmla="val 28432"/>
            </a:avLst>
          </a:prstGeom>
          <a:solidFill>
            <a:srgbClr val="C00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latin typeface="Meiryo UI" panose="020B0604030504040204" pitchFamily="50" charset="-128"/>
                <a:ea typeface="Meiryo UI" panose="020B0604030504040204" pitchFamily="50" charset="-128"/>
              </a:rPr>
              <a:t>国立補完代替医療センター</a:t>
            </a:r>
            <a:endParaRPr kumimoji="1" lang="en-US" altLang="ja-JP" b="1" dirty="0">
              <a:latin typeface="Meiryo UI" panose="020B0604030504040204" pitchFamily="50" charset="-128"/>
              <a:ea typeface="Meiryo UI" panose="020B0604030504040204" pitchFamily="50" charset="-128"/>
            </a:endParaRPr>
          </a:p>
          <a:p>
            <a:pPr algn="ctr"/>
            <a:endParaRPr kumimoji="1" lang="en-US" altLang="ja-JP" b="1" dirty="0">
              <a:latin typeface="Meiryo UI" panose="020B0604030504040204" pitchFamily="50" charset="-128"/>
              <a:ea typeface="Meiryo UI" panose="020B0604030504040204" pitchFamily="50" charset="-128"/>
            </a:endParaRPr>
          </a:p>
        </p:txBody>
      </p:sp>
      <p:sp>
        <p:nvSpPr>
          <p:cNvPr id="49" name="角丸四角形 48"/>
          <p:cNvSpPr/>
          <p:nvPr/>
        </p:nvSpPr>
        <p:spPr>
          <a:xfrm>
            <a:off x="6215347" y="5512138"/>
            <a:ext cx="2963279" cy="667602"/>
          </a:xfrm>
          <a:prstGeom prst="roundRect">
            <a:avLst>
              <a:gd name="adj" fmla="val 28432"/>
            </a:avLst>
          </a:prstGeom>
          <a:solidFill>
            <a:srgbClr val="C00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latin typeface="Meiryo UI" panose="020B0604030504040204" pitchFamily="50" charset="-128"/>
                <a:ea typeface="Meiryo UI" panose="020B0604030504040204" pitchFamily="50" charset="-128"/>
              </a:rPr>
              <a:t>国立フォガーティ国際センター</a:t>
            </a:r>
            <a:endParaRPr kumimoji="1" lang="en-US" altLang="ja-JP" sz="1600" b="1" dirty="0">
              <a:latin typeface="Meiryo UI" panose="020B0604030504040204" pitchFamily="50" charset="-128"/>
              <a:ea typeface="Meiryo UI" panose="020B0604030504040204" pitchFamily="50" charset="-128"/>
            </a:endParaRPr>
          </a:p>
          <a:p>
            <a:pPr algn="ctr"/>
            <a:endParaRPr kumimoji="1" lang="en-US" altLang="ja-JP" sz="1600" b="1" dirty="0">
              <a:latin typeface="Meiryo UI" panose="020B0604030504040204" pitchFamily="50" charset="-128"/>
              <a:ea typeface="Meiryo UI" panose="020B0604030504040204" pitchFamily="50" charset="-128"/>
            </a:endParaRPr>
          </a:p>
        </p:txBody>
      </p:sp>
      <p:sp>
        <p:nvSpPr>
          <p:cNvPr id="50" name="角丸四角形 49"/>
          <p:cNvSpPr/>
          <p:nvPr/>
        </p:nvSpPr>
        <p:spPr>
          <a:xfrm>
            <a:off x="9229426" y="5512138"/>
            <a:ext cx="2963279" cy="667602"/>
          </a:xfrm>
          <a:prstGeom prst="roundRect">
            <a:avLst>
              <a:gd name="adj" fmla="val 28432"/>
            </a:avLst>
          </a:prstGeom>
          <a:solidFill>
            <a:srgbClr val="C00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latin typeface="Meiryo UI" panose="020B0604030504040204" pitchFamily="50" charset="-128"/>
                <a:ea typeface="Meiryo UI" panose="020B0604030504040204" pitchFamily="50" charset="-128"/>
              </a:rPr>
              <a:t>情報技術センター</a:t>
            </a:r>
            <a:endParaRPr kumimoji="1" lang="en-US" altLang="ja-JP" b="1" dirty="0">
              <a:latin typeface="Meiryo UI" panose="020B0604030504040204" pitchFamily="50" charset="-128"/>
              <a:ea typeface="Meiryo UI" panose="020B0604030504040204" pitchFamily="50" charset="-128"/>
            </a:endParaRPr>
          </a:p>
          <a:p>
            <a:pPr algn="ctr"/>
            <a:endParaRPr kumimoji="1" lang="en-US" altLang="ja-JP" b="1" dirty="0">
              <a:latin typeface="Meiryo UI" panose="020B0604030504040204" pitchFamily="50" charset="-128"/>
              <a:ea typeface="Meiryo UI" panose="020B0604030504040204" pitchFamily="50" charset="-128"/>
            </a:endParaRPr>
          </a:p>
        </p:txBody>
      </p:sp>
      <p:sp>
        <p:nvSpPr>
          <p:cNvPr id="51" name="角丸四角形 50"/>
          <p:cNvSpPr/>
          <p:nvPr/>
        </p:nvSpPr>
        <p:spPr>
          <a:xfrm>
            <a:off x="37414" y="6306060"/>
            <a:ext cx="8484286" cy="478434"/>
          </a:xfrm>
          <a:prstGeom prst="roundRect">
            <a:avLst>
              <a:gd name="adj" fmla="val 28432"/>
            </a:avLst>
          </a:prstGeom>
          <a:solidFill>
            <a:srgbClr val="C00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b="1" dirty="0">
                <a:latin typeface="Meiryo UI" panose="020B0604030504040204" pitchFamily="50" charset="-128"/>
                <a:ea typeface="Meiryo UI" panose="020B0604030504040204" pitchFamily="50" charset="-128"/>
              </a:rPr>
              <a:t>　国立先進トラスレーショナル科学センター</a:t>
            </a:r>
            <a:endParaRPr kumimoji="1" lang="en-US" altLang="ja-JP" b="1" dirty="0">
              <a:latin typeface="Meiryo UI" panose="020B0604030504040204" pitchFamily="50" charset="-128"/>
              <a:ea typeface="Meiryo UI" panose="020B0604030504040204" pitchFamily="50" charset="-128"/>
            </a:endParaRPr>
          </a:p>
        </p:txBody>
      </p:sp>
      <p:sp>
        <p:nvSpPr>
          <p:cNvPr id="52" name="角丸四角形 51"/>
          <p:cNvSpPr/>
          <p:nvPr/>
        </p:nvSpPr>
        <p:spPr>
          <a:xfrm>
            <a:off x="8658418" y="6306060"/>
            <a:ext cx="3478774" cy="478434"/>
          </a:xfrm>
          <a:prstGeom prst="roundRect">
            <a:avLst>
              <a:gd name="adj" fmla="val 28432"/>
            </a:avLst>
          </a:prstGeom>
          <a:solidFill>
            <a:srgbClr val="C00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b="1" dirty="0">
                <a:latin typeface="Meiryo UI" panose="020B0604030504040204" pitchFamily="50" charset="-128"/>
                <a:ea typeface="Meiryo UI" panose="020B0604030504040204" pitchFamily="50" charset="-128"/>
              </a:rPr>
              <a:t>　臨床センター</a:t>
            </a:r>
            <a:endParaRPr kumimoji="1" lang="en-US" altLang="ja-JP" b="1" dirty="0">
              <a:latin typeface="Meiryo UI" panose="020B0604030504040204" pitchFamily="50" charset="-128"/>
              <a:ea typeface="Meiryo UI" panose="020B0604030504040204" pitchFamily="50" charset="-128"/>
            </a:endParaRPr>
          </a:p>
        </p:txBody>
      </p:sp>
      <p:sp>
        <p:nvSpPr>
          <p:cNvPr id="53" name="正方形/長方形 52"/>
          <p:cNvSpPr/>
          <p:nvPr/>
        </p:nvSpPr>
        <p:spPr>
          <a:xfrm>
            <a:off x="453457" y="2243950"/>
            <a:ext cx="2157963" cy="253916"/>
          </a:xfrm>
          <a:prstGeom prst="rect">
            <a:avLst/>
          </a:prstGeom>
        </p:spPr>
        <p:txBody>
          <a:bodyPr wrap="none">
            <a:spAutoFit/>
          </a:bodyPr>
          <a:lstStyle/>
          <a:p>
            <a:r>
              <a:rPr lang="en-US" altLang="ja-JP" sz="1050" dirty="0">
                <a:solidFill>
                  <a:schemeClr val="bg1"/>
                </a:solidFill>
                <a:latin typeface="游ゴシック" panose="020B0400000000000000" pitchFamily="50" charset="-128"/>
                <a:ea typeface="游ゴシック" panose="020B0400000000000000" pitchFamily="50" charset="-128"/>
              </a:rPr>
              <a:t>National Cancer Institute (NCI) </a:t>
            </a:r>
            <a:endParaRPr lang="ja-JP" altLang="en-US" sz="1050" dirty="0">
              <a:solidFill>
                <a:schemeClr val="bg1"/>
              </a:solidFill>
              <a:latin typeface="游ゴシック" panose="020B0400000000000000" pitchFamily="50" charset="-128"/>
              <a:ea typeface="游ゴシック" panose="020B0400000000000000" pitchFamily="50" charset="-128"/>
            </a:endParaRPr>
          </a:p>
        </p:txBody>
      </p:sp>
      <p:sp>
        <p:nvSpPr>
          <p:cNvPr id="54" name="正方形/長方形 53"/>
          <p:cNvSpPr/>
          <p:nvPr/>
        </p:nvSpPr>
        <p:spPr>
          <a:xfrm>
            <a:off x="3598181" y="2243950"/>
            <a:ext cx="1896673" cy="253916"/>
          </a:xfrm>
          <a:prstGeom prst="rect">
            <a:avLst/>
          </a:prstGeom>
        </p:spPr>
        <p:txBody>
          <a:bodyPr wrap="none">
            <a:spAutoFit/>
          </a:bodyPr>
          <a:lstStyle/>
          <a:p>
            <a:r>
              <a:rPr lang="en-US" altLang="ja-JP" sz="1050" dirty="0">
                <a:solidFill>
                  <a:schemeClr val="bg1"/>
                </a:solidFill>
                <a:latin typeface="游ゴシック" panose="020B0400000000000000" pitchFamily="50" charset="-128"/>
                <a:ea typeface="游ゴシック" panose="020B0400000000000000" pitchFamily="50" charset="-128"/>
              </a:rPr>
              <a:t>National Eye Institute (NEI)</a:t>
            </a:r>
            <a:endParaRPr lang="ja-JP" altLang="en-US" sz="1050" dirty="0">
              <a:solidFill>
                <a:schemeClr val="bg1"/>
              </a:solidFill>
              <a:latin typeface="游ゴシック" panose="020B0400000000000000" pitchFamily="50" charset="-128"/>
              <a:ea typeface="游ゴシック" panose="020B0400000000000000" pitchFamily="50" charset="-128"/>
            </a:endParaRPr>
          </a:p>
        </p:txBody>
      </p:sp>
      <p:sp>
        <p:nvSpPr>
          <p:cNvPr id="55" name="正方形/長方形 54"/>
          <p:cNvSpPr/>
          <p:nvPr/>
        </p:nvSpPr>
        <p:spPr>
          <a:xfrm>
            <a:off x="6323454" y="2222776"/>
            <a:ext cx="2847254" cy="230832"/>
          </a:xfrm>
          <a:prstGeom prst="rect">
            <a:avLst/>
          </a:prstGeom>
        </p:spPr>
        <p:txBody>
          <a:bodyPr wrap="none">
            <a:spAutoFit/>
          </a:bodyPr>
          <a:lstStyle/>
          <a:p>
            <a:r>
              <a:rPr lang="en-US" altLang="ja-JP" sz="900" dirty="0">
                <a:solidFill>
                  <a:schemeClr val="bg1"/>
                </a:solidFill>
                <a:latin typeface="游ゴシック" panose="020B0400000000000000" pitchFamily="50" charset="-128"/>
                <a:ea typeface="游ゴシック" panose="020B0400000000000000" pitchFamily="50" charset="-128"/>
              </a:rPr>
              <a:t>National Heart, Lung, and Blood Institute (NHLBI)</a:t>
            </a:r>
            <a:endParaRPr lang="ja-JP" altLang="en-US" sz="900" dirty="0">
              <a:solidFill>
                <a:schemeClr val="bg1"/>
              </a:solidFill>
              <a:latin typeface="游ゴシック" panose="020B0400000000000000" pitchFamily="50" charset="-128"/>
              <a:ea typeface="游ゴシック" panose="020B0400000000000000" pitchFamily="50" charset="-128"/>
            </a:endParaRPr>
          </a:p>
        </p:txBody>
      </p:sp>
      <p:sp>
        <p:nvSpPr>
          <p:cNvPr id="59" name="正方形/長方形 58"/>
          <p:cNvSpPr/>
          <p:nvPr/>
        </p:nvSpPr>
        <p:spPr>
          <a:xfrm>
            <a:off x="9214541" y="2228362"/>
            <a:ext cx="3023585" cy="230832"/>
          </a:xfrm>
          <a:prstGeom prst="rect">
            <a:avLst/>
          </a:prstGeom>
        </p:spPr>
        <p:txBody>
          <a:bodyPr wrap="none">
            <a:spAutoFit/>
          </a:bodyPr>
          <a:lstStyle/>
          <a:p>
            <a:r>
              <a:rPr lang="en-US" altLang="ja-JP" sz="900" dirty="0">
                <a:solidFill>
                  <a:schemeClr val="bg1"/>
                </a:solidFill>
                <a:latin typeface="游ゴシック" panose="020B0400000000000000" pitchFamily="50" charset="-128"/>
                <a:ea typeface="游ゴシック" panose="020B0400000000000000" pitchFamily="50" charset="-128"/>
              </a:rPr>
              <a:t>National Human Genome Research Institute (NHGRI)</a:t>
            </a:r>
            <a:endParaRPr lang="ja-JP" altLang="en-US" sz="900" dirty="0">
              <a:solidFill>
                <a:schemeClr val="bg1"/>
              </a:solidFill>
              <a:latin typeface="游ゴシック" panose="020B0400000000000000" pitchFamily="50" charset="-128"/>
              <a:ea typeface="游ゴシック" panose="020B0400000000000000" pitchFamily="50" charset="-128"/>
            </a:endParaRPr>
          </a:p>
        </p:txBody>
      </p:sp>
      <p:sp>
        <p:nvSpPr>
          <p:cNvPr id="60" name="正方形/長方形 59"/>
          <p:cNvSpPr/>
          <p:nvPr/>
        </p:nvSpPr>
        <p:spPr>
          <a:xfrm>
            <a:off x="454697" y="2981384"/>
            <a:ext cx="2218877" cy="253916"/>
          </a:xfrm>
          <a:prstGeom prst="rect">
            <a:avLst/>
          </a:prstGeom>
        </p:spPr>
        <p:txBody>
          <a:bodyPr wrap="none">
            <a:spAutoFit/>
          </a:bodyPr>
          <a:lstStyle/>
          <a:p>
            <a:r>
              <a:rPr lang="en-US" altLang="ja-JP" sz="1050" dirty="0">
                <a:solidFill>
                  <a:schemeClr val="bg1"/>
                </a:solidFill>
                <a:latin typeface="游ゴシック" panose="020B0400000000000000" pitchFamily="50" charset="-128"/>
                <a:ea typeface="游ゴシック" panose="020B0400000000000000" pitchFamily="50" charset="-128"/>
              </a:rPr>
              <a:t>National Institute on Aging (NIA)</a:t>
            </a:r>
            <a:endParaRPr lang="ja-JP" altLang="en-US" sz="1050" dirty="0">
              <a:solidFill>
                <a:schemeClr val="bg1"/>
              </a:solidFill>
              <a:latin typeface="游ゴシック" panose="020B0400000000000000" pitchFamily="50" charset="-128"/>
              <a:ea typeface="游ゴシック" panose="020B0400000000000000" pitchFamily="50" charset="-128"/>
            </a:endParaRPr>
          </a:p>
        </p:txBody>
      </p:sp>
      <p:sp>
        <p:nvSpPr>
          <p:cNvPr id="61" name="正方形/長方形 60"/>
          <p:cNvSpPr/>
          <p:nvPr/>
        </p:nvSpPr>
        <p:spPr>
          <a:xfrm>
            <a:off x="3225963" y="2903978"/>
            <a:ext cx="2331087" cy="369332"/>
          </a:xfrm>
          <a:prstGeom prst="rect">
            <a:avLst/>
          </a:prstGeom>
        </p:spPr>
        <p:txBody>
          <a:bodyPr wrap="none">
            <a:spAutoFit/>
          </a:bodyPr>
          <a:lstStyle/>
          <a:p>
            <a:pPr algn="ctr"/>
            <a:r>
              <a:rPr lang="en-US" altLang="ja-JP" sz="900" dirty="0">
                <a:solidFill>
                  <a:schemeClr val="bg1"/>
                </a:solidFill>
                <a:latin typeface="游ゴシック" panose="020B0400000000000000" pitchFamily="50" charset="-128"/>
                <a:ea typeface="游ゴシック" panose="020B0400000000000000" pitchFamily="50" charset="-128"/>
              </a:rPr>
              <a:t>National Institute on Alcohol Abuse and </a:t>
            </a:r>
          </a:p>
          <a:p>
            <a:pPr algn="ctr"/>
            <a:r>
              <a:rPr lang="en-US" altLang="ja-JP" sz="900" dirty="0">
                <a:solidFill>
                  <a:schemeClr val="bg1"/>
                </a:solidFill>
                <a:latin typeface="游ゴシック" panose="020B0400000000000000" pitchFamily="50" charset="-128"/>
                <a:ea typeface="游ゴシック" panose="020B0400000000000000" pitchFamily="50" charset="-128"/>
              </a:rPr>
              <a:t>Alcoholism (NIAAA)</a:t>
            </a:r>
            <a:endParaRPr lang="ja-JP" altLang="en-US" sz="900" dirty="0">
              <a:solidFill>
                <a:schemeClr val="bg1"/>
              </a:solidFill>
              <a:latin typeface="游ゴシック" panose="020B0400000000000000" pitchFamily="50" charset="-128"/>
              <a:ea typeface="游ゴシック" panose="020B0400000000000000" pitchFamily="50" charset="-128"/>
            </a:endParaRPr>
          </a:p>
        </p:txBody>
      </p:sp>
      <p:sp>
        <p:nvSpPr>
          <p:cNvPr id="62" name="正方形/長方形 61"/>
          <p:cNvSpPr/>
          <p:nvPr/>
        </p:nvSpPr>
        <p:spPr>
          <a:xfrm>
            <a:off x="6144317" y="2886368"/>
            <a:ext cx="3105338" cy="369332"/>
          </a:xfrm>
          <a:prstGeom prst="rect">
            <a:avLst/>
          </a:prstGeom>
        </p:spPr>
        <p:txBody>
          <a:bodyPr wrap="none">
            <a:spAutoFit/>
          </a:bodyPr>
          <a:lstStyle/>
          <a:p>
            <a:pPr algn="ctr"/>
            <a:r>
              <a:rPr lang="en-US" altLang="ja-JP" sz="900" dirty="0">
                <a:solidFill>
                  <a:schemeClr val="bg1"/>
                </a:solidFill>
                <a:latin typeface="游ゴシック" panose="020B0400000000000000" pitchFamily="50" charset="-128"/>
                <a:ea typeface="游ゴシック" panose="020B0400000000000000" pitchFamily="50" charset="-128"/>
              </a:rPr>
              <a:t>National Institute of Arthritis and Musculoskeletal and </a:t>
            </a:r>
          </a:p>
          <a:p>
            <a:pPr algn="ctr"/>
            <a:r>
              <a:rPr lang="en-US" altLang="ja-JP" sz="900" dirty="0">
                <a:solidFill>
                  <a:schemeClr val="bg1"/>
                </a:solidFill>
                <a:latin typeface="游ゴシック" panose="020B0400000000000000" pitchFamily="50" charset="-128"/>
                <a:ea typeface="游ゴシック" panose="020B0400000000000000" pitchFamily="50" charset="-128"/>
              </a:rPr>
              <a:t>Skin Diseases (NIAMS)</a:t>
            </a:r>
            <a:endParaRPr lang="ja-JP" altLang="en-US" sz="900" dirty="0">
              <a:solidFill>
                <a:schemeClr val="bg1"/>
              </a:solidFill>
              <a:latin typeface="游ゴシック" panose="020B0400000000000000" pitchFamily="50" charset="-128"/>
              <a:ea typeface="游ゴシック" panose="020B0400000000000000" pitchFamily="50" charset="-128"/>
            </a:endParaRPr>
          </a:p>
        </p:txBody>
      </p:sp>
      <p:sp>
        <p:nvSpPr>
          <p:cNvPr id="63" name="正方形/長方形 62"/>
          <p:cNvSpPr/>
          <p:nvPr/>
        </p:nvSpPr>
        <p:spPr>
          <a:xfrm>
            <a:off x="9687235" y="2855590"/>
            <a:ext cx="2097049" cy="400110"/>
          </a:xfrm>
          <a:prstGeom prst="rect">
            <a:avLst/>
          </a:prstGeom>
        </p:spPr>
        <p:txBody>
          <a:bodyPr wrap="none">
            <a:spAutoFit/>
          </a:bodyPr>
          <a:lstStyle/>
          <a:p>
            <a:r>
              <a:rPr lang="en-US" altLang="ja-JP" sz="1000" dirty="0">
                <a:solidFill>
                  <a:schemeClr val="bg1"/>
                </a:solidFill>
                <a:latin typeface="游ゴシック" panose="020B0400000000000000" pitchFamily="50" charset="-128"/>
                <a:ea typeface="游ゴシック" panose="020B0400000000000000" pitchFamily="50" charset="-128"/>
              </a:rPr>
              <a:t>National Institute of Allergy and </a:t>
            </a:r>
          </a:p>
          <a:p>
            <a:r>
              <a:rPr lang="en-US" altLang="ja-JP" sz="1000" dirty="0">
                <a:solidFill>
                  <a:schemeClr val="bg1"/>
                </a:solidFill>
                <a:latin typeface="游ゴシック" panose="020B0400000000000000" pitchFamily="50" charset="-128"/>
                <a:ea typeface="游ゴシック" panose="020B0400000000000000" pitchFamily="50" charset="-128"/>
              </a:rPr>
              <a:t>Infectious Diseases (NIAID)</a:t>
            </a:r>
            <a:endParaRPr lang="ja-JP" altLang="en-US" sz="1000" dirty="0">
              <a:solidFill>
                <a:schemeClr val="bg1"/>
              </a:solidFill>
              <a:latin typeface="游ゴシック" panose="020B0400000000000000" pitchFamily="50" charset="-128"/>
              <a:ea typeface="游ゴシック" panose="020B0400000000000000" pitchFamily="50" charset="-128"/>
            </a:endParaRPr>
          </a:p>
        </p:txBody>
      </p:sp>
      <p:sp>
        <p:nvSpPr>
          <p:cNvPr id="65" name="正方形/長方形 64"/>
          <p:cNvSpPr/>
          <p:nvPr/>
        </p:nvSpPr>
        <p:spPr>
          <a:xfrm>
            <a:off x="9063" y="3635091"/>
            <a:ext cx="3110146" cy="338554"/>
          </a:xfrm>
          <a:prstGeom prst="rect">
            <a:avLst/>
          </a:prstGeom>
        </p:spPr>
        <p:txBody>
          <a:bodyPr wrap="none">
            <a:spAutoFit/>
          </a:bodyPr>
          <a:lstStyle/>
          <a:p>
            <a:pPr algn="ctr"/>
            <a:r>
              <a:rPr lang="en-US" altLang="ja-JP" sz="800" dirty="0">
                <a:solidFill>
                  <a:schemeClr val="bg1"/>
                </a:solidFill>
                <a:latin typeface="游ゴシック" panose="020B0400000000000000" pitchFamily="50" charset="-128"/>
                <a:ea typeface="游ゴシック" panose="020B0400000000000000" pitchFamily="50" charset="-128"/>
              </a:rPr>
              <a:t>Eunice Kennedy Shriver National Institute of Child Health and</a:t>
            </a:r>
          </a:p>
          <a:p>
            <a:pPr algn="ctr"/>
            <a:r>
              <a:rPr lang="en-US" altLang="ja-JP" sz="800" dirty="0">
                <a:solidFill>
                  <a:schemeClr val="bg1"/>
                </a:solidFill>
                <a:latin typeface="游ゴシック" panose="020B0400000000000000" pitchFamily="50" charset="-128"/>
                <a:ea typeface="游ゴシック" panose="020B0400000000000000" pitchFamily="50" charset="-128"/>
              </a:rPr>
              <a:t>Human Development (NICHD)</a:t>
            </a:r>
            <a:endParaRPr lang="ja-JP" altLang="en-US" sz="800" dirty="0">
              <a:solidFill>
                <a:schemeClr val="bg1"/>
              </a:solidFill>
              <a:latin typeface="游ゴシック" panose="020B0400000000000000" pitchFamily="50" charset="-128"/>
              <a:ea typeface="游ゴシック" panose="020B0400000000000000" pitchFamily="50" charset="-128"/>
            </a:endParaRPr>
          </a:p>
        </p:txBody>
      </p:sp>
      <p:sp>
        <p:nvSpPr>
          <p:cNvPr id="66" name="正方形/長方形 65"/>
          <p:cNvSpPr/>
          <p:nvPr/>
        </p:nvSpPr>
        <p:spPr>
          <a:xfrm>
            <a:off x="3559195" y="3635697"/>
            <a:ext cx="2149948" cy="338554"/>
          </a:xfrm>
          <a:prstGeom prst="rect">
            <a:avLst/>
          </a:prstGeom>
        </p:spPr>
        <p:txBody>
          <a:bodyPr wrap="none">
            <a:spAutoFit/>
          </a:bodyPr>
          <a:lstStyle/>
          <a:p>
            <a:pPr algn="ctr"/>
            <a:r>
              <a:rPr lang="en-US" altLang="ja-JP" sz="800" dirty="0">
                <a:solidFill>
                  <a:schemeClr val="bg1"/>
                </a:solidFill>
                <a:latin typeface="游ゴシック" panose="020B0400000000000000" pitchFamily="50" charset="-128"/>
                <a:ea typeface="游ゴシック" panose="020B0400000000000000" pitchFamily="50" charset="-128"/>
              </a:rPr>
              <a:t>National Institute on Deafness and </a:t>
            </a:r>
          </a:p>
          <a:p>
            <a:pPr algn="ctr"/>
            <a:r>
              <a:rPr lang="en-US" altLang="ja-JP" sz="800" dirty="0">
                <a:solidFill>
                  <a:schemeClr val="bg1"/>
                </a:solidFill>
                <a:latin typeface="游ゴシック" panose="020B0400000000000000" pitchFamily="50" charset="-128"/>
                <a:ea typeface="游ゴシック" panose="020B0400000000000000" pitchFamily="50" charset="-128"/>
              </a:rPr>
              <a:t>Other Communication Disorders (NIDCD)</a:t>
            </a:r>
            <a:endParaRPr lang="ja-JP" altLang="en-US" sz="800" dirty="0">
              <a:solidFill>
                <a:schemeClr val="bg1"/>
              </a:solidFill>
              <a:latin typeface="游ゴシック" panose="020B0400000000000000" pitchFamily="50" charset="-128"/>
              <a:ea typeface="游ゴシック" panose="020B0400000000000000" pitchFamily="50" charset="-128"/>
            </a:endParaRPr>
          </a:p>
        </p:txBody>
      </p:sp>
      <p:sp>
        <p:nvSpPr>
          <p:cNvPr id="67" name="正方形/長方形 66"/>
          <p:cNvSpPr/>
          <p:nvPr/>
        </p:nvSpPr>
        <p:spPr>
          <a:xfrm>
            <a:off x="6703365" y="3609691"/>
            <a:ext cx="2087431" cy="400110"/>
          </a:xfrm>
          <a:prstGeom prst="rect">
            <a:avLst/>
          </a:prstGeom>
        </p:spPr>
        <p:txBody>
          <a:bodyPr wrap="none">
            <a:spAutoFit/>
          </a:bodyPr>
          <a:lstStyle/>
          <a:p>
            <a:pPr algn="ctr"/>
            <a:r>
              <a:rPr lang="en-US" altLang="ja-JP" sz="1000" dirty="0">
                <a:solidFill>
                  <a:schemeClr val="bg1"/>
                </a:solidFill>
                <a:latin typeface="游ゴシック" panose="020B0400000000000000" pitchFamily="50" charset="-128"/>
                <a:ea typeface="游ゴシック" panose="020B0400000000000000" pitchFamily="50" charset="-128"/>
              </a:rPr>
              <a:t>National Institute of Dental and </a:t>
            </a:r>
          </a:p>
          <a:p>
            <a:pPr algn="ctr"/>
            <a:r>
              <a:rPr lang="en-US" altLang="ja-JP" sz="1000" dirty="0">
                <a:solidFill>
                  <a:schemeClr val="bg1"/>
                </a:solidFill>
                <a:latin typeface="游ゴシック" panose="020B0400000000000000" pitchFamily="50" charset="-128"/>
                <a:ea typeface="游ゴシック" panose="020B0400000000000000" pitchFamily="50" charset="-128"/>
              </a:rPr>
              <a:t>Craniofacial Research (NIDCR)</a:t>
            </a:r>
            <a:endParaRPr lang="ja-JP" altLang="en-US" sz="1000" dirty="0">
              <a:solidFill>
                <a:schemeClr val="bg1"/>
              </a:solidFill>
              <a:latin typeface="游ゴシック" panose="020B0400000000000000" pitchFamily="50" charset="-128"/>
              <a:ea typeface="游ゴシック" panose="020B0400000000000000" pitchFamily="50" charset="-128"/>
            </a:endParaRPr>
          </a:p>
        </p:txBody>
      </p:sp>
      <p:sp>
        <p:nvSpPr>
          <p:cNvPr id="68" name="正方形/長方形 67"/>
          <p:cNvSpPr/>
          <p:nvPr/>
        </p:nvSpPr>
        <p:spPr>
          <a:xfrm>
            <a:off x="9283526" y="3596991"/>
            <a:ext cx="2853666" cy="400110"/>
          </a:xfrm>
          <a:prstGeom prst="rect">
            <a:avLst/>
          </a:prstGeom>
        </p:spPr>
        <p:txBody>
          <a:bodyPr wrap="none">
            <a:spAutoFit/>
          </a:bodyPr>
          <a:lstStyle/>
          <a:p>
            <a:pPr algn="ctr"/>
            <a:r>
              <a:rPr lang="en-US" altLang="ja-JP" sz="1000" dirty="0">
                <a:solidFill>
                  <a:schemeClr val="bg1"/>
                </a:solidFill>
                <a:latin typeface="游ゴシック" panose="020B0400000000000000" pitchFamily="50" charset="-128"/>
                <a:ea typeface="游ゴシック" panose="020B0400000000000000" pitchFamily="50" charset="-128"/>
              </a:rPr>
              <a:t>National Institute of Biomedical Imaging and </a:t>
            </a:r>
          </a:p>
          <a:p>
            <a:pPr algn="ctr"/>
            <a:r>
              <a:rPr lang="en-US" altLang="ja-JP" sz="1000" dirty="0">
                <a:solidFill>
                  <a:schemeClr val="bg1"/>
                </a:solidFill>
                <a:latin typeface="游ゴシック" panose="020B0400000000000000" pitchFamily="50" charset="-128"/>
                <a:ea typeface="游ゴシック" panose="020B0400000000000000" pitchFamily="50" charset="-128"/>
              </a:rPr>
              <a:t>Bioengineering (NIBIB)</a:t>
            </a:r>
            <a:endParaRPr lang="ja-JP" altLang="en-US" sz="1000" dirty="0">
              <a:solidFill>
                <a:schemeClr val="bg1"/>
              </a:solidFill>
              <a:latin typeface="游ゴシック" panose="020B0400000000000000" pitchFamily="50" charset="-128"/>
              <a:ea typeface="游ゴシック" panose="020B0400000000000000" pitchFamily="50" charset="-128"/>
            </a:endParaRPr>
          </a:p>
        </p:txBody>
      </p:sp>
      <p:sp>
        <p:nvSpPr>
          <p:cNvPr id="69" name="正方形/長方形 68"/>
          <p:cNvSpPr/>
          <p:nvPr/>
        </p:nvSpPr>
        <p:spPr>
          <a:xfrm>
            <a:off x="416667" y="4345663"/>
            <a:ext cx="2327881" cy="369332"/>
          </a:xfrm>
          <a:prstGeom prst="rect">
            <a:avLst/>
          </a:prstGeom>
        </p:spPr>
        <p:txBody>
          <a:bodyPr wrap="none">
            <a:spAutoFit/>
          </a:bodyPr>
          <a:lstStyle/>
          <a:p>
            <a:pPr algn="ctr"/>
            <a:r>
              <a:rPr lang="en-US" altLang="ja-JP" sz="900" dirty="0">
                <a:solidFill>
                  <a:schemeClr val="bg1"/>
                </a:solidFill>
                <a:latin typeface="游ゴシック" panose="020B0400000000000000" pitchFamily="50" charset="-128"/>
                <a:ea typeface="游ゴシック" panose="020B0400000000000000" pitchFamily="50" charset="-128"/>
              </a:rPr>
              <a:t>National Institute of Diabetes and </a:t>
            </a:r>
          </a:p>
          <a:p>
            <a:pPr algn="ctr"/>
            <a:r>
              <a:rPr lang="en-US" altLang="ja-JP" sz="900" dirty="0">
                <a:solidFill>
                  <a:schemeClr val="bg1"/>
                </a:solidFill>
                <a:latin typeface="游ゴシック" panose="020B0400000000000000" pitchFamily="50" charset="-128"/>
                <a:ea typeface="游ゴシック" panose="020B0400000000000000" pitchFamily="50" charset="-128"/>
              </a:rPr>
              <a:t>Digestive and Kidney Diseases (NIDDK)</a:t>
            </a:r>
            <a:endParaRPr lang="ja-JP" altLang="en-US" sz="900" dirty="0">
              <a:solidFill>
                <a:schemeClr val="bg1"/>
              </a:solidFill>
              <a:latin typeface="游ゴシック" panose="020B0400000000000000" pitchFamily="50" charset="-128"/>
              <a:ea typeface="游ゴシック" panose="020B0400000000000000" pitchFamily="50" charset="-128"/>
            </a:endParaRPr>
          </a:p>
        </p:txBody>
      </p:sp>
      <p:sp>
        <p:nvSpPr>
          <p:cNvPr id="70" name="正方形/長方形 69"/>
          <p:cNvSpPr/>
          <p:nvPr/>
        </p:nvSpPr>
        <p:spPr>
          <a:xfrm>
            <a:off x="3178195" y="4419122"/>
            <a:ext cx="2861681" cy="253916"/>
          </a:xfrm>
          <a:prstGeom prst="rect">
            <a:avLst/>
          </a:prstGeom>
        </p:spPr>
        <p:txBody>
          <a:bodyPr wrap="none">
            <a:spAutoFit/>
          </a:bodyPr>
          <a:lstStyle/>
          <a:p>
            <a:r>
              <a:rPr lang="en-US" altLang="ja-JP" sz="1050" dirty="0">
                <a:solidFill>
                  <a:schemeClr val="bg1"/>
                </a:solidFill>
                <a:latin typeface="游ゴシック" panose="020B0400000000000000" pitchFamily="50" charset="-128"/>
                <a:ea typeface="游ゴシック" panose="020B0400000000000000" pitchFamily="50" charset="-128"/>
              </a:rPr>
              <a:t>National Institute of Mental Health (NIMH)</a:t>
            </a:r>
            <a:endParaRPr lang="ja-JP" altLang="en-US" sz="1050" dirty="0">
              <a:solidFill>
                <a:schemeClr val="bg1"/>
              </a:solidFill>
              <a:latin typeface="游ゴシック" panose="020B0400000000000000" pitchFamily="50" charset="-128"/>
              <a:ea typeface="游ゴシック" panose="020B0400000000000000" pitchFamily="50" charset="-128"/>
            </a:endParaRPr>
          </a:p>
        </p:txBody>
      </p:sp>
      <p:sp>
        <p:nvSpPr>
          <p:cNvPr id="71" name="正方形/長方形 70"/>
          <p:cNvSpPr/>
          <p:nvPr/>
        </p:nvSpPr>
        <p:spPr>
          <a:xfrm>
            <a:off x="6300920" y="4321784"/>
            <a:ext cx="2789546" cy="400110"/>
          </a:xfrm>
          <a:prstGeom prst="rect">
            <a:avLst/>
          </a:prstGeom>
        </p:spPr>
        <p:txBody>
          <a:bodyPr wrap="none">
            <a:spAutoFit/>
          </a:bodyPr>
          <a:lstStyle/>
          <a:p>
            <a:pPr algn="ctr"/>
            <a:r>
              <a:rPr lang="en-US" altLang="ja-JP" sz="1000" dirty="0">
                <a:solidFill>
                  <a:schemeClr val="bg1"/>
                </a:solidFill>
                <a:latin typeface="游ゴシック" panose="020B0400000000000000" pitchFamily="50" charset="-128"/>
                <a:ea typeface="游ゴシック" panose="020B0400000000000000" pitchFamily="50" charset="-128"/>
              </a:rPr>
              <a:t>National Institute of Neurological Disorders </a:t>
            </a:r>
          </a:p>
          <a:p>
            <a:pPr algn="ctr"/>
            <a:r>
              <a:rPr lang="en-US" altLang="ja-JP" sz="1000" dirty="0">
                <a:solidFill>
                  <a:schemeClr val="bg1"/>
                </a:solidFill>
                <a:latin typeface="游ゴシック" panose="020B0400000000000000" pitchFamily="50" charset="-128"/>
                <a:ea typeface="游ゴシック" panose="020B0400000000000000" pitchFamily="50" charset="-128"/>
              </a:rPr>
              <a:t>and Stroke (NINDS)</a:t>
            </a:r>
            <a:endParaRPr lang="ja-JP" altLang="en-US" sz="1000" dirty="0">
              <a:solidFill>
                <a:schemeClr val="bg1"/>
              </a:solidFill>
              <a:latin typeface="游ゴシック" panose="020B0400000000000000" pitchFamily="50" charset="-128"/>
              <a:ea typeface="游ゴシック" panose="020B0400000000000000" pitchFamily="50" charset="-128"/>
            </a:endParaRPr>
          </a:p>
        </p:txBody>
      </p:sp>
      <p:sp>
        <p:nvSpPr>
          <p:cNvPr id="72" name="正方形/長方形 71"/>
          <p:cNvSpPr/>
          <p:nvPr/>
        </p:nvSpPr>
        <p:spPr>
          <a:xfrm>
            <a:off x="9469922" y="4415172"/>
            <a:ext cx="2701381" cy="253916"/>
          </a:xfrm>
          <a:prstGeom prst="rect">
            <a:avLst/>
          </a:prstGeom>
        </p:spPr>
        <p:txBody>
          <a:bodyPr wrap="none">
            <a:spAutoFit/>
          </a:bodyPr>
          <a:lstStyle/>
          <a:p>
            <a:r>
              <a:rPr lang="en-US" altLang="ja-JP" sz="1050" dirty="0">
                <a:solidFill>
                  <a:schemeClr val="bg1"/>
                </a:solidFill>
                <a:latin typeface="游ゴシック" panose="020B0400000000000000" pitchFamily="50" charset="-128"/>
                <a:ea typeface="游ゴシック" panose="020B0400000000000000" pitchFamily="50" charset="-128"/>
              </a:rPr>
              <a:t>National Institute on Drug Abuse (NIDA)</a:t>
            </a:r>
            <a:endParaRPr lang="ja-JP" altLang="en-US" sz="1050" dirty="0">
              <a:solidFill>
                <a:schemeClr val="bg1"/>
              </a:solidFill>
              <a:latin typeface="游ゴシック" panose="020B0400000000000000" pitchFamily="50" charset="-128"/>
              <a:ea typeface="游ゴシック" panose="020B0400000000000000" pitchFamily="50" charset="-128"/>
            </a:endParaRPr>
          </a:p>
        </p:txBody>
      </p:sp>
      <p:sp>
        <p:nvSpPr>
          <p:cNvPr id="73" name="正方形/長方形 72"/>
          <p:cNvSpPr/>
          <p:nvPr/>
        </p:nvSpPr>
        <p:spPr>
          <a:xfrm>
            <a:off x="77516" y="5178160"/>
            <a:ext cx="3046027" cy="253916"/>
          </a:xfrm>
          <a:prstGeom prst="rect">
            <a:avLst/>
          </a:prstGeom>
        </p:spPr>
        <p:txBody>
          <a:bodyPr wrap="none">
            <a:spAutoFit/>
          </a:bodyPr>
          <a:lstStyle/>
          <a:p>
            <a:r>
              <a:rPr lang="en-US" altLang="ja-JP" sz="1050" dirty="0">
                <a:solidFill>
                  <a:schemeClr val="bg1"/>
                </a:solidFill>
                <a:latin typeface="游ゴシック" panose="020B0400000000000000" pitchFamily="50" charset="-128"/>
                <a:ea typeface="游ゴシック" panose="020B0400000000000000" pitchFamily="50" charset="-128"/>
              </a:rPr>
              <a:t>National Institute of Nursing Research (NINR)</a:t>
            </a:r>
            <a:endParaRPr lang="ja-JP" altLang="en-US" sz="1050" dirty="0">
              <a:solidFill>
                <a:schemeClr val="bg1"/>
              </a:solidFill>
              <a:latin typeface="游ゴシック" panose="020B0400000000000000" pitchFamily="50" charset="-128"/>
              <a:ea typeface="游ゴシック" panose="020B0400000000000000" pitchFamily="50" charset="-128"/>
            </a:endParaRPr>
          </a:p>
        </p:txBody>
      </p:sp>
      <p:sp>
        <p:nvSpPr>
          <p:cNvPr id="74" name="正方形/長方形 73"/>
          <p:cNvSpPr/>
          <p:nvPr/>
        </p:nvSpPr>
        <p:spPr>
          <a:xfrm>
            <a:off x="3383940" y="5190860"/>
            <a:ext cx="2396810" cy="253916"/>
          </a:xfrm>
          <a:prstGeom prst="rect">
            <a:avLst/>
          </a:prstGeom>
        </p:spPr>
        <p:txBody>
          <a:bodyPr wrap="none">
            <a:spAutoFit/>
          </a:bodyPr>
          <a:lstStyle/>
          <a:p>
            <a:r>
              <a:rPr lang="en-US" altLang="ja-JP" sz="1050" dirty="0">
                <a:solidFill>
                  <a:schemeClr val="bg1"/>
                </a:solidFill>
                <a:latin typeface="游ゴシック" panose="020B0400000000000000" pitchFamily="50" charset="-128"/>
                <a:ea typeface="游ゴシック" panose="020B0400000000000000" pitchFamily="50" charset="-128"/>
              </a:rPr>
              <a:t>National Library of Medicine (NLM)</a:t>
            </a:r>
            <a:endParaRPr lang="ja-JP" altLang="en-US" sz="1050" dirty="0">
              <a:solidFill>
                <a:schemeClr val="bg1"/>
              </a:solidFill>
              <a:latin typeface="游ゴシック" panose="020B0400000000000000" pitchFamily="50" charset="-128"/>
              <a:ea typeface="游ゴシック" panose="020B0400000000000000" pitchFamily="50" charset="-128"/>
            </a:endParaRPr>
          </a:p>
        </p:txBody>
      </p:sp>
      <p:sp>
        <p:nvSpPr>
          <p:cNvPr id="75" name="正方形/長方形 74"/>
          <p:cNvSpPr/>
          <p:nvPr/>
        </p:nvSpPr>
        <p:spPr>
          <a:xfrm>
            <a:off x="6603177" y="5072179"/>
            <a:ext cx="2287806" cy="400110"/>
          </a:xfrm>
          <a:prstGeom prst="rect">
            <a:avLst/>
          </a:prstGeom>
        </p:spPr>
        <p:txBody>
          <a:bodyPr wrap="none">
            <a:spAutoFit/>
          </a:bodyPr>
          <a:lstStyle/>
          <a:p>
            <a:pPr algn="ctr"/>
            <a:r>
              <a:rPr lang="en-US" altLang="ja-JP" sz="1000" dirty="0">
                <a:solidFill>
                  <a:schemeClr val="bg1"/>
                </a:solidFill>
                <a:latin typeface="游ゴシック" panose="020B0400000000000000" pitchFamily="50" charset="-128"/>
                <a:ea typeface="游ゴシック" panose="020B0400000000000000" pitchFamily="50" charset="-128"/>
              </a:rPr>
              <a:t>National Institute of Environmental </a:t>
            </a:r>
          </a:p>
          <a:p>
            <a:pPr algn="ctr"/>
            <a:r>
              <a:rPr lang="en-US" altLang="ja-JP" sz="1000" dirty="0">
                <a:solidFill>
                  <a:schemeClr val="bg1"/>
                </a:solidFill>
                <a:latin typeface="游ゴシック" panose="020B0400000000000000" pitchFamily="50" charset="-128"/>
                <a:ea typeface="游ゴシック" panose="020B0400000000000000" pitchFamily="50" charset="-128"/>
              </a:rPr>
              <a:t>Health Sciences (NIEHS)</a:t>
            </a:r>
            <a:endParaRPr lang="ja-JP" altLang="en-US" sz="1000" dirty="0">
              <a:solidFill>
                <a:schemeClr val="bg1"/>
              </a:solidFill>
              <a:latin typeface="游ゴシック" panose="020B0400000000000000" pitchFamily="50" charset="-128"/>
              <a:ea typeface="游ゴシック" panose="020B0400000000000000" pitchFamily="50" charset="-128"/>
            </a:endParaRPr>
          </a:p>
        </p:txBody>
      </p:sp>
      <p:sp>
        <p:nvSpPr>
          <p:cNvPr id="76" name="正方形/長方形 75"/>
          <p:cNvSpPr/>
          <p:nvPr/>
        </p:nvSpPr>
        <p:spPr>
          <a:xfrm>
            <a:off x="9566761" y="5044666"/>
            <a:ext cx="2388795" cy="400110"/>
          </a:xfrm>
          <a:prstGeom prst="rect">
            <a:avLst/>
          </a:prstGeom>
        </p:spPr>
        <p:txBody>
          <a:bodyPr wrap="none">
            <a:spAutoFit/>
          </a:bodyPr>
          <a:lstStyle/>
          <a:p>
            <a:pPr algn="ctr"/>
            <a:r>
              <a:rPr lang="en-US" altLang="ja-JP" sz="1000" b="1" dirty="0">
                <a:solidFill>
                  <a:schemeClr val="bg1"/>
                </a:solidFill>
                <a:latin typeface="游ゴシック" panose="020B0400000000000000" pitchFamily="50" charset="-128"/>
                <a:ea typeface="游ゴシック" panose="020B0400000000000000" pitchFamily="50" charset="-128"/>
              </a:rPr>
              <a:t>National Institute of </a:t>
            </a:r>
          </a:p>
          <a:p>
            <a:pPr algn="ctr"/>
            <a:r>
              <a:rPr lang="en-US" altLang="ja-JP" sz="1000" b="1" dirty="0">
                <a:solidFill>
                  <a:schemeClr val="bg1"/>
                </a:solidFill>
                <a:latin typeface="游ゴシック" panose="020B0400000000000000" pitchFamily="50" charset="-128"/>
                <a:ea typeface="游ゴシック" panose="020B0400000000000000" pitchFamily="50" charset="-128"/>
              </a:rPr>
              <a:t>General Medical Sciences (NIGMS)</a:t>
            </a:r>
            <a:endParaRPr lang="ja-JP" altLang="en-US" sz="1000" b="1" dirty="0">
              <a:solidFill>
                <a:schemeClr val="bg1"/>
              </a:solidFill>
              <a:latin typeface="游ゴシック" panose="020B0400000000000000" pitchFamily="50" charset="-128"/>
              <a:ea typeface="游ゴシック" panose="020B0400000000000000" pitchFamily="50" charset="-128"/>
            </a:endParaRPr>
          </a:p>
        </p:txBody>
      </p:sp>
      <p:sp>
        <p:nvSpPr>
          <p:cNvPr id="77" name="正方形/長方形 76"/>
          <p:cNvSpPr/>
          <p:nvPr/>
        </p:nvSpPr>
        <p:spPr>
          <a:xfrm>
            <a:off x="334033" y="5936936"/>
            <a:ext cx="2319866" cy="253916"/>
          </a:xfrm>
          <a:prstGeom prst="rect">
            <a:avLst/>
          </a:prstGeom>
        </p:spPr>
        <p:txBody>
          <a:bodyPr wrap="none">
            <a:spAutoFit/>
          </a:bodyPr>
          <a:lstStyle/>
          <a:p>
            <a:r>
              <a:rPr lang="en-US" altLang="ja-JP" sz="1050" dirty="0">
                <a:solidFill>
                  <a:schemeClr val="bg1"/>
                </a:solidFill>
                <a:latin typeface="游ゴシック" panose="020B0400000000000000" pitchFamily="50" charset="-128"/>
                <a:ea typeface="游ゴシック" panose="020B0400000000000000" pitchFamily="50" charset="-128"/>
              </a:rPr>
              <a:t>Center for Scientific Review (CSR)</a:t>
            </a:r>
            <a:endParaRPr lang="ja-JP" altLang="en-US" sz="1050" dirty="0">
              <a:solidFill>
                <a:schemeClr val="bg1"/>
              </a:solidFill>
              <a:latin typeface="游ゴシック" panose="020B0400000000000000" pitchFamily="50" charset="-128"/>
              <a:ea typeface="游ゴシック" panose="020B0400000000000000" pitchFamily="50" charset="-128"/>
            </a:endParaRPr>
          </a:p>
        </p:txBody>
      </p:sp>
      <p:sp>
        <p:nvSpPr>
          <p:cNvPr id="78" name="正方形/長方形 77"/>
          <p:cNvSpPr/>
          <p:nvPr/>
        </p:nvSpPr>
        <p:spPr>
          <a:xfrm>
            <a:off x="9365815" y="5933519"/>
            <a:ext cx="2677336" cy="253916"/>
          </a:xfrm>
          <a:prstGeom prst="rect">
            <a:avLst/>
          </a:prstGeom>
        </p:spPr>
        <p:txBody>
          <a:bodyPr wrap="none">
            <a:spAutoFit/>
          </a:bodyPr>
          <a:lstStyle/>
          <a:p>
            <a:r>
              <a:rPr lang="en-US" altLang="ja-JP" sz="1050" dirty="0">
                <a:solidFill>
                  <a:schemeClr val="bg1"/>
                </a:solidFill>
                <a:latin typeface="游ゴシック" panose="020B0400000000000000" pitchFamily="50" charset="-128"/>
                <a:ea typeface="游ゴシック" panose="020B0400000000000000" pitchFamily="50" charset="-128"/>
              </a:rPr>
              <a:t>Center for Information Technology (CIT)</a:t>
            </a:r>
            <a:endParaRPr lang="ja-JP" altLang="en-US" sz="1050" dirty="0">
              <a:solidFill>
                <a:schemeClr val="bg1"/>
              </a:solidFill>
              <a:latin typeface="游ゴシック" panose="020B0400000000000000" pitchFamily="50" charset="-128"/>
              <a:ea typeface="游ゴシック" panose="020B0400000000000000" pitchFamily="50" charset="-128"/>
            </a:endParaRPr>
          </a:p>
        </p:txBody>
      </p:sp>
      <p:sp>
        <p:nvSpPr>
          <p:cNvPr id="79" name="正方形/長方形 78"/>
          <p:cNvSpPr/>
          <p:nvPr/>
        </p:nvSpPr>
        <p:spPr>
          <a:xfrm>
            <a:off x="10232957" y="6415625"/>
            <a:ext cx="1701107" cy="253916"/>
          </a:xfrm>
          <a:prstGeom prst="rect">
            <a:avLst/>
          </a:prstGeom>
        </p:spPr>
        <p:txBody>
          <a:bodyPr wrap="none">
            <a:spAutoFit/>
          </a:bodyPr>
          <a:lstStyle/>
          <a:p>
            <a:r>
              <a:rPr lang="en-US" altLang="ja-JP" sz="1050" dirty="0">
                <a:solidFill>
                  <a:schemeClr val="bg1"/>
                </a:solidFill>
                <a:latin typeface="游ゴシック" panose="020B0400000000000000" pitchFamily="50" charset="-128"/>
                <a:ea typeface="游ゴシック" panose="020B0400000000000000" pitchFamily="50" charset="-128"/>
              </a:rPr>
              <a:t>NIH Clinical Center (CC)</a:t>
            </a:r>
            <a:endParaRPr lang="ja-JP" altLang="en-US" sz="1050" dirty="0">
              <a:solidFill>
                <a:schemeClr val="bg1"/>
              </a:solidFill>
              <a:latin typeface="游ゴシック" panose="020B0400000000000000" pitchFamily="50" charset="-128"/>
              <a:ea typeface="游ゴシック" panose="020B0400000000000000" pitchFamily="50" charset="-128"/>
            </a:endParaRPr>
          </a:p>
        </p:txBody>
      </p:sp>
      <p:sp>
        <p:nvSpPr>
          <p:cNvPr id="80" name="正方形/長方形 79"/>
          <p:cNvSpPr/>
          <p:nvPr/>
        </p:nvSpPr>
        <p:spPr>
          <a:xfrm>
            <a:off x="6572969" y="5937191"/>
            <a:ext cx="2297424" cy="253916"/>
          </a:xfrm>
          <a:prstGeom prst="rect">
            <a:avLst/>
          </a:prstGeom>
        </p:spPr>
        <p:txBody>
          <a:bodyPr wrap="none">
            <a:spAutoFit/>
          </a:bodyPr>
          <a:lstStyle/>
          <a:p>
            <a:r>
              <a:rPr lang="en-US" altLang="ja-JP" sz="1050" dirty="0">
                <a:solidFill>
                  <a:schemeClr val="bg1"/>
                </a:solidFill>
                <a:latin typeface="游ゴシック" panose="020B0400000000000000" pitchFamily="50" charset="-128"/>
                <a:ea typeface="游ゴシック" panose="020B0400000000000000" pitchFamily="50" charset="-128"/>
              </a:rPr>
              <a:t>Fogarty International Center (FIC)</a:t>
            </a:r>
            <a:endParaRPr lang="ja-JP" altLang="en-US" sz="1050" dirty="0">
              <a:solidFill>
                <a:schemeClr val="bg1"/>
              </a:solidFill>
              <a:latin typeface="游ゴシック" panose="020B0400000000000000" pitchFamily="50" charset="-128"/>
              <a:ea typeface="游ゴシック" panose="020B0400000000000000" pitchFamily="50" charset="-128"/>
            </a:endParaRPr>
          </a:p>
        </p:txBody>
      </p:sp>
      <p:sp>
        <p:nvSpPr>
          <p:cNvPr id="81" name="正方形/長方形 80"/>
          <p:cNvSpPr/>
          <p:nvPr/>
        </p:nvSpPr>
        <p:spPr>
          <a:xfrm>
            <a:off x="4110633" y="6431019"/>
            <a:ext cx="4097597" cy="253916"/>
          </a:xfrm>
          <a:prstGeom prst="rect">
            <a:avLst/>
          </a:prstGeom>
        </p:spPr>
        <p:txBody>
          <a:bodyPr wrap="none">
            <a:spAutoFit/>
          </a:bodyPr>
          <a:lstStyle/>
          <a:p>
            <a:r>
              <a:rPr lang="en-US" altLang="ja-JP" sz="1050" dirty="0">
                <a:solidFill>
                  <a:schemeClr val="bg1"/>
                </a:solidFill>
                <a:latin typeface="游ゴシック" panose="020B0400000000000000" pitchFamily="50" charset="-128"/>
                <a:ea typeface="游ゴシック" panose="020B0400000000000000" pitchFamily="50" charset="-128"/>
              </a:rPr>
              <a:t>National Center for Advancing Translational Sciences (NCATS)</a:t>
            </a:r>
            <a:endParaRPr lang="ja-JP" altLang="en-US" sz="1050" dirty="0">
              <a:solidFill>
                <a:schemeClr val="bg1"/>
              </a:solidFill>
              <a:latin typeface="游ゴシック" panose="020B0400000000000000" pitchFamily="50" charset="-128"/>
              <a:ea typeface="游ゴシック" panose="020B0400000000000000" pitchFamily="50" charset="-128"/>
            </a:endParaRPr>
          </a:p>
        </p:txBody>
      </p:sp>
      <p:sp>
        <p:nvSpPr>
          <p:cNvPr id="82" name="正方形/長方形 81"/>
          <p:cNvSpPr/>
          <p:nvPr/>
        </p:nvSpPr>
        <p:spPr>
          <a:xfrm>
            <a:off x="3293096" y="5812603"/>
            <a:ext cx="2544286" cy="400110"/>
          </a:xfrm>
          <a:prstGeom prst="rect">
            <a:avLst/>
          </a:prstGeom>
        </p:spPr>
        <p:txBody>
          <a:bodyPr wrap="none">
            <a:spAutoFit/>
          </a:bodyPr>
          <a:lstStyle/>
          <a:p>
            <a:pPr algn="ctr"/>
            <a:r>
              <a:rPr lang="en-US" altLang="ja-JP" sz="1000" dirty="0">
                <a:solidFill>
                  <a:schemeClr val="bg1"/>
                </a:solidFill>
                <a:latin typeface="游ゴシック" panose="020B0400000000000000" pitchFamily="50" charset="-128"/>
                <a:ea typeface="游ゴシック" panose="020B0400000000000000" pitchFamily="50" charset="-128"/>
              </a:rPr>
              <a:t>National Center for Complementary and</a:t>
            </a:r>
          </a:p>
          <a:p>
            <a:pPr algn="ctr"/>
            <a:r>
              <a:rPr lang="en-US" altLang="ja-JP" sz="1000" dirty="0">
                <a:solidFill>
                  <a:schemeClr val="bg1"/>
                </a:solidFill>
                <a:latin typeface="游ゴシック" panose="020B0400000000000000" pitchFamily="50" charset="-128"/>
                <a:ea typeface="游ゴシック" panose="020B0400000000000000" pitchFamily="50" charset="-128"/>
              </a:rPr>
              <a:t>Integrative Health (NCCIH)</a:t>
            </a:r>
            <a:endParaRPr lang="ja-JP" altLang="en-US" sz="1000" dirty="0">
              <a:solidFill>
                <a:schemeClr val="bg1"/>
              </a:solidFill>
              <a:latin typeface="游ゴシック" panose="020B0400000000000000" pitchFamily="50" charset="-128"/>
              <a:ea typeface="游ゴシック" panose="020B0400000000000000" pitchFamily="50" charset="-128"/>
            </a:endParaRPr>
          </a:p>
        </p:txBody>
      </p:sp>
    </p:spTree>
    <p:extLst>
      <p:ext uri="{BB962C8B-B14F-4D97-AF65-F5344CB8AC3E}">
        <p14:creationId xmlns:p14="http://schemas.microsoft.com/office/powerpoint/2010/main" val="264066133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 name="Picture 13" descr="biz_046">
            <a:extLst>
              <a:ext uri="{FF2B5EF4-FFF2-40B4-BE49-F238E27FC236}">
                <a16:creationId xmlns:a16="http://schemas.microsoft.com/office/drawing/2014/main" id="{DBF3F6DA-0189-45EB-BB09-34CE83E2AC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07525" y="3892940"/>
            <a:ext cx="2813464" cy="2821303"/>
          </a:xfrm>
          <a:prstGeom prst="rect">
            <a:avLst/>
          </a:prstGeom>
          <a:noFill/>
          <a:extLst>
            <a:ext uri="{909E8E84-426E-40DD-AFC4-6F175D3DCCD1}">
              <a14:hiddenFill xmlns:a14="http://schemas.microsoft.com/office/drawing/2010/main">
                <a:solidFill>
                  <a:srgbClr val="FFFFFF"/>
                </a:solidFill>
              </a14:hiddenFill>
            </a:ext>
          </a:extLst>
        </p:spPr>
      </p:pic>
      <p:pic>
        <p:nvPicPr>
          <p:cNvPr id="93" name="Picture 9" descr="p_06_l_m">
            <a:extLst>
              <a:ext uri="{FF2B5EF4-FFF2-40B4-BE49-F238E27FC236}">
                <a16:creationId xmlns:a16="http://schemas.microsoft.com/office/drawing/2014/main" id="{62A1D8AB-1D89-4162-8FFE-98570B02CC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88182" y="5813425"/>
            <a:ext cx="871538" cy="869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6" name="Picture 10" descr="mimoza1b">
            <a:extLst>
              <a:ext uri="{FF2B5EF4-FFF2-40B4-BE49-F238E27FC236}">
                <a16:creationId xmlns:a16="http://schemas.microsoft.com/office/drawing/2014/main" id="{680D2BFB-03EF-4EB2-888F-0622746AD9D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313" y="6256338"/>
            <a:ext cx="633412" cy="606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 name="Picture 11" descr="image1463">
            <a:extLst>
              <a:ext uri="{FF2B5EF4-FFF2-40B4-BE49-F238E27FC236}">
                <a16:creationId xmlns:a16="http://schemas.microsoft.com/office/drawing/2014/main" id="{C254D57E-7C3D-48C6-B0FD-C807E4A3BF2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81175" y="6248400"/>
            <a:ext cx="296863" cy="293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 name="Picture 12" descr="image1461">
            <a:extLst>
              <a:ext uri="{FF2B5EF4-FFF2-40B4-BE49-F238E27FC236}">
                <a16:creationId xmlns:a16="http://schemas.microsoft.com/office/drawing/2014/main" id="{842FB958-202F-4E9A-B8F4-C05C78B82F2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68513" y="6329363"/>
            <a:ext cx="1616075"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5" name="Picture 13" descr="mimoza1b">
            <a:extLst>
              <a:ext uri="{FF2B5EF4-FFF2-40B4-BE49-F238E27FC236}">
                <a16:creationId xmlns:a16="http://schemas.microsoft.com/office/drawing/2014/main" id="{DBE6093F-7902-49E7-9367-A6394A5327FB}"/>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938" y="6256338"/>
            <a:ext cx="633413" cy="606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7" name="Picture 14" descr="名称未設定-1">
            <a:extLst>
              <a:ext uri="{FF2B5EF4-FFF2-40B4-BE49-F238E27FC236}">
                <a16:creationId xmlns:a16="http://schemas.microsoft.com/office/drawing/2014/main" id="{244502D3-08CA-4B78-BA08-22BCB5470F5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6389688"/>
            <a:ext cx="12192000"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 name="Picture 15" descr="image567">
            <a:extLst>
              <a:ext uri="{FF2B5EF4-FFF2-40B4-BE49-F238E27FC236}">
                <a16:creationId xmlns:a16="http://schemas.microsoft.com/office/drawing/2014/main" id="{EE59D685-DB1F-498D-A8AE-D112349EFFA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rot="234115">
            <a:off x="481013" y="6519863"/>
            <a:ext cx="1349375" cy="249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4" name="Picture 11" descr="image1463">
            <a:extLst>
              <a:ext uri="{FF2B5EF4-FFF2-40B4-BE49-F238E27FC236}">
                <a16:creationId xmlns:a16="http://schemas.microsoft.com/office/drawing/2014/main" id="{67B4FDAC-7D4E-4444-811B-4FC6B72DAF8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37131" y="6200775"/>
            <a:ext cx="296863" cy="293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0" name="Picture 12" descr="image1461">
            <a:extLst>
              <a:ext uri="{FF2B5EF4-FFF2-40B4-BE49-F238E27FC236}">
                <a16:creationId xmlns:a16="http://schemas.microsoft.com/office/drawing/2014/main" id="{E5D9F428-6FDF-44FA-AB13-EC5C48AE8FE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724469" y="6281738"/>
            <a:ext cx="1616075"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 name="Picture 11" descr="image1463">
            <a:extLst>
              <a:ext uri="{FF2B5EF4-FFF2-40B4-BE49-F238E27FC236}">
                <a16:creationId xmlns:a16="http://schemas.microsoft.com/office/drawing/2014/main" id="{8334EB8D-80DC-4B73-89FA-B58C97B7559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11056" y="6188869"/>
            <a:ext cx="296863" cy="293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4" name="Picture 12" descr="image1461">
            <a:extLst>
              <a:ext uri="{FF2B5EF4-FFF2-40B4-BE49-F238E27FC236}">
                <a16:creationId xmlns:a16="http://schemas.microsoft.com/office/drawing/2014/main" id="{5BB9CBA6-C063-48FA-95A2-9C30CC9B70E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98394" y="6269832"/>
            <a:ext cx="1616075"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993529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テキスト ボックス 7"/>
          <p:cNvSpPr txBox="1"/>
          <p:nvPr/>
        </p:nvSpPr>
        <p:spPr>
          <a:xfrm>
            <a:off x="3281948" y="210382"/>
            <a:ext cx="5692366" cy="6432530"/>
          </a:xfrm>
          <a:prstGeom prst="rect">
            <a:avLst/>
          </a:prstGeom>
          <a:noFill/>
        </p:spPr>
        <p:txBody>
          <a:bodyPr wrap="square" rtlCol="0" anchor="ctr">
            <a:spAutoFit/>
          </a:bodyPr>
          <a:lstStyle/>
          <a:p>
            <a:pPr algn="ctr"/>
            <a:r>
              <a:rPr lang="en-US" altLang="ja-JP" sz="41200" b="1" dirty="0">
                <a:solidFill>
                  <a:schemeClr val="bg1">
                    <a:lumMod val="85000"/>
                  </a:schemeClr>
                </a:solidFill>
                <a:latin typeface="Meiryo UI" panose="020B0604030504040204" pitchFamily="50" charset="-128"/>
                <a:ea typeface="Meiryo UI" panose="020B0604030504040204" pitchFamily="50" charset="-128"/>
              </a:rPr>
              <a:t>0</a:t>
            </a:r>
            <a:endParaRPr kumimoji="1" lang="ja-JP" altLang="en-US" sz="41200" b="1" dirty="0">
              <a:solidFill>
                <a:schemeClr val="bg1">
                  <a:lumMod val="85000"/>
                </a:schemeClr>
              </a:solidFill>
              <a:latin typeface="Meiryo UI" panose="020B0604030504040204" pitchFamily="50" charset="-128"/>
              <a:ea typeface="Meiryo UI" panose="020B0604030504040204" pitchFamily="50" charset="-128"/>
            </a:endParaRPr>
          </a:p>
        </p:txBody>
      </p:sp>
      <p:sp>
        <p:nvSpPr>
          <p:cNvPr id="3" name="テキスト ボックス 2"/>
          <p:cNvSpPr txBox="1"/>
          <p:nvPr/>
        </p:nvSpPr>
        <p:spPr>
          <a:xfrm>
            <a:off x="1383175" y="2767280"/>
            <a:ext cx="9378099" cy="1569660"/>
          </a:xfrm>
          <a:prstGeom prst="rect">
            <a:avLst/>
          </a:prstGeom>
          <a:noFill/>
        </p:spPr>
        <p:txBody>
          <a:bodyPr wrap="square" rtlCol="0">
            <a:spAutoFit/>
          </a:bodyPr>
          <a:lstStyle/>
          <a:p>
            <a:pPr algn="ctr"/>
            <a:r>
              <a:rPr kumimoji="1" lang="en-US" altLang="ja-JP" sz="9600" b="1" dirty="0">
                <a:solidFill>
                  <a:srgbClr val="C00000"/>
                </a:solidFill>
                <a:latin typeface="Yet R" panose="02030504000101010101" pitchFamily="18" charset="-127"/>
                <a:ea typeface="Yet R" panose="02030504000101010101" pitchFamily="18" charset="-127"/>
              </a:rPr>
              <a:t>RNA</a:t>
            </a:r>
            <a:r>
              <a:rPr kumimoji="1" lang="ja-JP" altLang="en-US" sz="9600" b="1" dirty="0">
                <a:solidFill>
                  <a:srgbClr val="C00000"/>
                </a:solidFill>
                <a:latin typeface="Yet R" panose="02030504000101010101" pitchFamily="18" charset="-127"/>
                <a:ea typeface="Yet R" panose="02030504000101010101" pitchFamily="18" charset="-127"/>
              </a:rPr>
              <a:t>世界</a:t>
            </a:r>
            <a:endParaRPr kumimoji="1" lang="en-US" altLang="ja-JP" sz="4000" b="1" dirty="0">
              <a:solidFill>
                <a:srgbClr val="C00000"/>
              </a:solidFill>
              <a:latin typeface="Yet R" panose="02030504000101010101" pitchFamily="18" charset="-127"/>
              <a:ea typeface="Yet R" panose="02030504000101010101" pitchFamily="18" charset="-127"/>
            </a:endParaRPr>
          </a:p>
        </p:txBody>
      </p:sp>
      <p:sp>
        <p:nvSpPr>
          <p:cNvPr id="4" name="テキスト ボックス 3"/>
          <p:cNvSpPr txBox="1"/>
          <p:nvPr/>
        </p:nvSpPr>
        <p:spPr>
          <a:xfrm>
            <a:off x="11658600" y="6506746"/>
            <a:ext cx="533400" cy="338554"/>
          </a:xfrm>
          <a:prstGeom prst="rect">
            <a:avLst/>
          </a:prstGeom>
          <a:noFill/>
        </p:spPr>
        <p:txBody>
          <a:bodyPr wrap="square" rtlCol="0">
            <a:spAutoFit/>
          </a:bodyPr>
          <a:lstStyle/>
          <a:p>
            <a:pPr algn="ctr"/>
            <a:r>
              <a:rPr lang="en-US" altLang="ja-JP" sz="1600" b="1" dirty="0">
                <a:latin typeface="游ゴシック Light" panose="020B0300000000000000" pitchFamily="50" charset="-128"/>
                <a:ea typeface="游ゴシック Light" panose="020B0300000000000000" pitchFamily="50" charset="-128"/>
              </a:rPr>
              <a:t>3</a:t>
            </a:r>
            <a:endParaRPr kumimoji="1" lang="ja-JP" altLang="en-US" sz="1600" b="1" dirty="0">
              <a:latin typeface="游ゴシック Light" panose="020B0300000000000000" pitchFamily="50" charset="-128"/>
              <a:ea typeface="游ゴシック Light" panose="020B0300000000000000" pitchFamily="50" charset="-128"/>
            </a:endParaRPr>
          </a:p>
        </p:txBody>
      </p:sp>
    </p:spTree>
    <p:extLst>
      <p:ext uri="{BB962C8B-B14F-4D97-AF65-F5344CB8AC3E}">
        <p14:creationId xmlns:p14="http://schemas.microsoft.com/office/powerpoint/2010/main" val="33191764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8" descr="otoko"/>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12882" y="4166280"/>
            <a:ext cx="2547937" cy="2508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 name="グループ化 184"/>
          <p:cNvGrpSpPr>
            <a:grpSpLocks/>
          </p:cNvGrpSpPr>
          <p:nvPr/>
        </p:nvGrpSpPr>
        <p:grpSpPr bwMode="auto">
          <a:xfrm>
            <a:off x="8399068" y="2816904"/>
            <a:ext cx="2134245" cy="1651001"/>
            <a:chOff x="3571868" y="2214554"/>
            <a:chExt cx="2134175" cy="1651019"/>
          </a:xfrm>
        </p:grpSpPr>
        <p:pic>
          <p:nvPicPr>
            <p:cNvPr id="8" name="Picture 1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91598" y="2214554"/>
              <a:ext cx="1214445" cy="1214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 name="グループ化 98"/>
            <p:cNvGrpSpPr>
              <a:grpSpLocks/>
            </p:cNvGrpSpPr>
            <p:nvPr/>
          </p:nvGrpSpPr>
          <p:grpSpPr bwMode="auto">
            <a:xfrm>
              <a:off x="3571868" y="2214555"/>
              <a:ext cx="2119242" cy="1651018"/>
              <a:chOff x="3428992" y="1446449"/>
              <a:chExt cx="3305979" cy="2554056"/>
            </a:xfrm>
          </p:grpSpPr>
          <p:sp>
            <p:nvSpPr>
              <p:cNvPr id="10" name="円/楕円 55"/>
              <p:cNvSpPr/>
              <p:nvPr/>
            </p:nvSpPr>
            <p:spPr>
              <a:xfrm>
                <a:off x="3428992" y="3715629"/>
                <a:ext cx="284785" cy="284876"/>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sz="2000">
                  <a:latin typeface="Meiryo UI" panose="020B0604030504040204" pitchFamily="50" charset="-128"/>
                  <a:ea typeface="Meiryo UI" panose="020B0604030504040204" pitchFamily="50" charset="-128"/>
                </a:endParaRPr>
              </a:p>
            </p:txBody>
          </p:sp>
          <p:sp>
            <p:nvSpPr>
              <p:cNvPr id="11" name="円/楕円 58"/>
              <p:cNvSpPr/>
              <p:nvPr/>
            </p:nvSpPr>
            <p:spPr>
              <a:xfrm>
                <a:off x="4877680" y="1446449"/>
                <a:ext cx="1857291" cy="1861514"/>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sz="2000">
                  <a:latin typeface="Meiryo UI" panose="020B0604030504040204" pitchFamily="50" charset="-128"/>
                  <a:ea typeface="Meiryo UI" panose="020B0604030504040204" pitchFamily="50" charset="-128"/>
                </a:endParaRPr>
              </a:p>
            </p:txBody>
          </p:sp>
          <p:cxnSp>
            <p:nvCxnSpPr>
              <p:cNvPr id="12" name="直線コネクタ 11"/>
              <p:cNvCxnSpPr>
                <a:stCxn id="10" idx="1"/>
                <a:endCxn id="11" idx="1"/>
              </p:cNvCxnSpPr>
              <p:nvPr/>
            </p:nvCxnSpPr>
            <p:spPr>
              <a:xfrm rot="5400000" flipH="1" flipV="1">
                <a:off x="3291420" y="1898717"/>
                <a:ext cx="2038334" cy="167899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直線コネクタ 12"/>
              <p:cNvCxnSpPr>
                <a:endCxn id="11" idx="4"/>
              </p:cNvCxnSpPr>
              <p:nvPr/>
            </p:nvCxnSpPr>
            <p:spPr>
              <a:xfrm flipV="1">
                <a:off x="4142911" y="3307963"/>
                <a:ext cx="1663415" cy="55797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grpSp>
      <p:sp>
        <p:nvSpPr>
          <p:cNvPr id="7" name="テキスト ボックス 104"/>
          <p:cNvSpPr txBox="1">
            <a:spLocks noChangeArrowheads="1"/>
          </p:cNvSpPr>
          <p:nvPr/>
        </p:nvSpPr>
        <p:spPr bwMode="auto">
          <a:xfrm>
            <a:off x="10527308" y="3233526"/>
            <a:ext cx="12105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eaLnBrk="1" hangingPunct="1"/>
            <a:r>
              <a:rPr lang="ja-JP" altLang="en-US" sz="2000" dirty="0">
                <a:solidFill>
                  <a:srgbClr val="C00000"/>
                </a:solidFill>
                <a:latin typeface="Meiryo UI" panose="020B0604030504040204" pitchFamily="50" charset="-128"/>
                <a:ea typeface="Meiryo UI" panose="020B0604030504040204" pitchFamily="50" charset="-128"/>
              </a:rPr>
              <a:t>表皮細胞</a:t>
            </a:r>
          </a:p>
        </p:txBody>
      </p:sp>
      <p:grpSp>
        <p:nvGrpSpPr>
          <p:cNvPr id="14" name="グループ化 228"/>
          <p:cNvGrpSpPr>
            <a:grpSpLocks/>
          </p:cNvGrpSpPr>
          <p:nvPr/>
        </p:nvGrpSpPr>
        <p:grpSpPr bwMode="auto">
          <a:xfrm rot="-899003">
            <a:off x="5138344" y="2775630"/>
            <a:ext cx="1531938" cy="1503363"/>
            <a:chOff x="3647173" y="2857496"/>
            <a:chExt cx="1531237" cy="1503539"/>
          </a:xfrm>
        </p:grpSpPr>
        <p:pic>
          <p:nvPicPr>
            <p:cNvPr id="15" name="Picture 43" descr="C:\Documents and Settings\mknishi\Local Settings\Temporary Internet Files\Content.IE5\I9N0XK3E\MCj04261180000[1].wmf"/>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rot="899003">
              <a:off x="4071934" y="2857496"/>
              <a:ext cx="805238" cy="704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6" name="グループ化 168"/>
            <p:cNvGrpSpPr>
              <a:grpSpLocks/>
            </p:cNvGrpSpPr>
            <p:nvPr/>
          </p:nvGrpSpPr>
          <p:grpSpPr bwMode="auto">
            <a:xfrm rot="-2246650">
              <a:off x="3647173" y="2885178"/>
              <a:ext cx="1531237" cy="1475857"/>
              <a:chOff x="3428992" y="1502155"/>
              <a:chExt cx="2696965" cy="2639354"/>
            </a:xfrm>
          </p:grpSpPr>
          <p:sp>
            <p:nvSpPr>
              <p:cNvPr id="17" name="円/楕円 169"/>
              <p:cNvSpPr/>
              <p:nvPr/>
            </p:nvSpPr>
            <p:spPr>
              <a:xfrm>
                <a:off x="3433416" y="3705841"/>
                <a:ext cx="285068" cy="283934"/>
              </a:xfrm>
              <a:prstGeom prst="ellipse">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sz="2000">
                  <a:latin typeface="Meiryo UI" panose="020B0604030504040204" pitchFamily="50" charset="-128"/>
                  <a:ea typeface="Meiryo UI" panose="020B0604030504040204" pitchFamily="50" charset="-128"/>
                </a:endParaRPr>
              </a:p>
            </p:txBody>
          </p:sp>
          <p:sp>
            <p:nvSpPr>
              <p:cNvPr id="18" name="円/楕円 170"/>
              <p:cNvSpPr/>
              <p:nvPr/>
            </p:nvSpPr>
            <p:spPr>
              <a:xfrm>
                <a:off x="4473886" y="1490508"/>
                <a:ext cx="1662894" cy="1678051"/>
              </a:xfrm>
              <a:prstGeom prst="ellipse">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sz="2000">
                  <a:latin typeface="Meiryo UI" panose="020B0604030504040204" pitchFamily="50" charset="-128"/>
                  <a:ea typeface="Meiryo UI" panose="020B0604030504040204" pitchFamily="50" charset="-128"/>
                </a:endParaRPr>
              </a:p>
            </p:txBody>
          </p:sp>
          <p:cxnSp>
            <p:nvCxnSpPr>
              <p:cNvPr id="19" name="直線コネクタ 18"/>
              <p:cNvCxnSpPr>
                <a:stCxn id="17" idx="1"/>
                <a:endCxn id="18" idx="1"/>
              </p:cNvCxnSpPr>
              <p:nvPr/>
            </p:nvCxnSpPr>
            <p:spPr>
              <a:xfrm rot="16784402">
                <a:off x="2996233" y="2299456"/>
                <a:ext cx="2194814" cy="883151"/>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0" name="直線コネクタ 19"/>
              <p:cNvCxnSpPr>
                <a:stCxn id="17" idx="4"/>
                <a:endCxn id="18" idx="4"/>
              </p:cNvCxnSpPr>
              <p:nvPr/>
            </p:nvCxnSpPr>
            <p:spPr>
              <a:xfrm rot="5984402" flipH="1" flipV="1">
                <a:off x="3884347" y="2798363"/>
                <a:ext cx="1110183" cy="1562282"/>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grpSp>
      </p:grpSp>
      <p:sp>
        <p:nvSpPr>
          <p:cNvPr id="21" name="テキスト ボックス 20"/>
          <p:cNvSpPr txBox="1">
            <a:spLocks noChangeArrowheads="1"/>
          </p:cNvSpPr>
          <p:nvPr/>
        </p:nvSpPr>
        <p:spPr bwMode="auto">
          <a:xfrm>
            <a:off x="4729441" y="4405467"/>
            <a:ext cx="69762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eaLnBrk="1" hangingPunct="1"/>
            <a:r>
              <a:rPr lang="ja-JP" altLang="en-US" sz="2000" dirty="0">
                <a:latin typeface="Meiryo UI" panose="020B0604030504040204" pitchFamily="50" charset="-128"/>
                <a:ea typeface="Meiryo UI" panose="020B0604030504040204" pitchFamily="50" charset="-128"/>
              </a:rPr>
              <a:t>血管</a:t>
            </a:r>
          </a:p>
        </p:txBody>
      </p:sp>
      <p:grpSp>
        <p:nvGrpSpPr>
          <p:cNvPr id="22" name="グループ化 296"/>
          <p:cNvGrpSpPr>
            <a:grpSpLocks/>
          </p:cNvGrpSpPr>
          <p:nvPr/>
        </p:nvGrpSpPr>
        <p:grpSpPr bwMode="auto">
          <a:xfrm>
            <a:off x="6113069" y="3888468"/>
            <a:ext cx="2786063" cy="1854200"/>
            <a:chOff x="4429124" y="4071942"/>
            <a:chExt cx="2786082" cy="1854196"/>
          </a:xfrm>
        </p:grpSpPr>
        <p:pic>
          <p:nvPicPr>
            <p:cNvPr id="23" name="Picture 4" descr="http://ganjoho.ncc.go.jp/public/dia_tre/attention/skincare/odjrh3000000gxdn-img/odjrh3000000gxdq.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715008" y="4286256"/>
              <a:ext cx="1482339" cy="10980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4" name="グループ化 63"/>
            <p:cNvGrpSpPr>
              <a:grpSpLocks/>
            </p:cNvGrpSpPr>
            <p:nvPr/>
          </p:nvGrpSpPr>
          <p:grpSpPr bwMode="auto">
            <a:xfrm>
              <a:off x="4429124" y="4071942"/>
              <a:ext cx="2786082" cy="1854196"/>
              <a:chOff x="3286084" y="3159135"/>
              <a:chExt cx="2786082" cy="1854196"/>
            </a:xfrm>
          </p:grpSpPr>
          <p:sp>
            <p:nvSpPr>
              <p:cNvPr id="26" name="円/楕円 39"/>
              <p:cNvSpPr/>
              <p:nvPr/>
            </p:nvSpPr>
            <p:spPr>
              <a:xfrm>
                <a:off x="3286084" y="4870456"/>
                <a:ext cx="142876" cy="142875"/>
              </a:xfrm>
              <a:prstGeom prst="ellipse">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sz="2000">
                  <a:latin typeface="Meiryo UI" panose="020B0604030504040204" pitchFamily="50" charset="-128"/>
                  <a:ea typeface="Meiryo UI" panose="020B0604030504040204" pitchFamily="50" charset="-128"/>
                </a:endParaRPr>
              </a:p>
            </p:txBody>
          </p:sp>
          <p:sp>
            <p:nvSpPr>
              <p:cNvPr id="27" name="円/楕円 40"/>
              <p:cNvSpPr/>
              <p:nvPr/>
            </p:nvSpPr>
            <p:spPr>
              <a:xfrm>
                <a:off x="4429092" y="3159135"/>
                <a:ext cx="1643074" cy="1568447"/>
              </a:xfrm>
              <a:prstGeom prst="ellipse">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sz="2000">
                  <a:latin typeface="Meiryo UI" panose="020B0604030504040204" pitchFamily="50" charset="-128"/>
                  <a:ea typeface="Meiryo UI" panose="020B0604030504040204" pitchFamily="50" charset="-128"/>
                </a:endParaRPr>
              </a:p>
            </p:txBody>
          </p:sp>
          <p:cxnSp>
            <p:nvCxnSpPr>
              <p:cNvPr id="28" name="直線コネクタ 27"/>
              <p:cNvCxnSpPr>
                <a:stCxn id="26" idx="1"/>
                <a:endCxn id="27" idx="2"/>
              </p:cNvCxnSpPr>
              <p:nvPr/>
            </p:nvCxnSpPr>
            <p:spPr>
              <a:xfrm rot="5400000" flipH="1" flipV="1">
                <a:off x="3394039" y="3856041"/>
                <a:ext cx="947735" cy="112237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9" name="直線コネクタ 28"/>
              <p:cNvCxnSpPr>
                <a:stCxn id="26" idx="5"/>
                <a:endCxn id="27" idx="4"/>
              </p:cNvCxnSpPr>
              <p:nvPr/>
            </p:nvCxnSpPr>
            <p:spPr>
              <a:xfrm rot="5400000" flipH="1" flipV="1">
                <a:off x="4196523" y="3939381"/>
                <a:ext cx="265111" cy="1841513"/>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25" name="テキスト ボックス 174"/>
            <p:cNvSpPr txBox="1">
              <a:spLocks noChangeArrowheads="1"/>
            </p:cNvSpPr>
            <p:nvPr/>
          </p:nvSpPr>
          <p:spPr bwMode="auto">
            <a:xfrm>
              <a:off x="5087206" y="5284921"/>
              <a:ext cx="697632" cy="400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eaLnBrk="1" hangingPunct="1"/>
              <a:r>
                <a:rPr lang="ja-JP" altLang="en-US" sz="2000" dirty="0">
                  <a:latin typeface="Meiryo UI" panose="020B0604030504040204" pitchFamily="50" charset="-128"/>
                  <a:ea typeface="Meiryo UI" panose="020B0604030504040204" pitchFamily="50" charset="-128"/>
                </a:rPr>
                <a:t>皮膚</a:t>
              </a:r>
            </a:p>
          </p:txBody>
        </p:sp>
      </p:grpSp>
      <p:sp>
        <p:nvSpPr>
          <p:cNvPr id="30" name="テキスト ボックス 29"/>
          <p:cNvSpPr txBox="1">
            <a:spLocks noChangeArrowheads="1"/>
          </p:cNvSpPr>
          <p:nvPr/>
        </p:nvSpPr>
        <p:spPr bwMode="auto">
          <a:xfrm>
            <a:off x="5684444" y="3602718"/>
            <a:ext cx="44114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eaLnBrk="1" hangingPunct="1"/>
            <a:r>
              <a:rPr lang="ja-JP" altLang="en-US" sz="2000">
                <a:latin typeface="Meiryo UI" panose="020B0604030504040204" pitchFamily="50" charset="-128"/>
                <a:ea typeface="Meiryo UI" panose="020B0604030504040204" pitchFamily="50" charset="-128"/>
              </a:rPr>
              <a:t>脳</a:t>
            </a:r>
          </a:p>
        </p:txBody>
      </p:sp>
      <p:grpSp>
        <p:nvGrpSpPr>
          <p:cNvPr id="31" name="グループ化 185"/>
          <p:cNvGrpSpPr>
            <a:grpSpLocks/>
          </p:cNvGrpSpPr>
          <p:nvPr/>
        </p:nvGrpSpPr>
        <p:grpSpPr bwMode="auto">
          <a:xfrm rot="3617461" flipH="1">
            <a:off x="3308751" y="2527186"/>
            <a:ext cx="2551112" cy="2720975"/>
            <a:chOff x="4273770" y="3600254"/>
            <a:chExt cx="2512808" cy="2720890"/>
          </a:xfrm>
        </p:grpSpPr>
        <p:pic>
          <p:nvPicPr>
            <p:cNvPr id="32" name="Picture 1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29190" y="4224326"/>
              <a:ext cx="1857388" cy="1857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3" name="グループ化 99"/>
            <p:cNvGrpSpPr>
              <a:grpSpLocks/>
            </p:cNvGrpSpPr>
            <p:nvPr/>
          </p:nvGrpSpPr>
          <p:grpSpPr bwMode="auto">
            <a:xfrm rot="2903901">
              <a:off x="4045059" y="3828965"/>
              <a:ext cx="2720890" cy="2263468"/>
              <a:chOff x="3494152" y="1777982"/>
              <a:chExt cx="2720890" cy="2263468"/>
            </a:xfrm>
          </p:grpSpPr>
          <p:sp>
            <p:nvSpPr>
              <p:cNvPr id="34" name="円/楕円 210"/>
              <p:cNvSpPr/>
              <p:nvPr/>
            </p:nvSpPr>
            <p:spPr>
              <a:xfrm>
                <a:off x="3500762" y="3700021"/>
                <a:ext cx="168270" cy="167313"/>
              </a:xfrm>
              <a:prstGeom prst="ellipse">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sz="2000">
                  <a:latin typeface="Meiryo UI" panose="020B0604030504040204" pitchFamily="50" charset="-128"/>
                  <a:ea typeface="Meiryo UI" panose="020B0604030504040204" pitchFamily="50" charset="-128"/>
                </a:endParaRPr>
              </a:p>
            </p:txBody>
          </p:sp>
          <p:sp>
            <p:nvSpPr>
              <p:cNvPr id="35" name="円/楕円 211"/>
              <p:cNvSpPr/>
              <p:nvPr/>
            </p:nvSpPr>
            <p:spPr>
              <a:xfrm>
                <a:off x="4363255" y="1773252"/>
                <a:ext cx="1857317" cy="1862324"/>
              </a:xfrm>
              <a:prstGeom prst="ellipse">
                <a:avLst/>
              </a:prstGeom>
              <a:no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sz="2000">
                  <a:latin typeface="Meiryo UI" panose="020B0604030504040204" pitchFamily="50" charset="-128"/>
                  <a:ea typeface="Meiryo UI" panose="020B0604030504040204" pitchFamily="50" charset="-128"/>
                </a:endParaRPr>
              </a:p>
            </p:txBody>
          </p:sp>
          <p:cxnSp>
            <p:nvCxnSpPr>
              <p:cNvPr id="36" name="直線コネクタ 35"/>
              <p:cNvCxnSpPr>
                <a:stCxn id="34" idx="1"/>
                <a:endCxn id="35" idx="1"/>
              </p:cNvCxnSpPr>
              <p:nvPr/>
            </p:nvCxnSpPr>
            <p:spPr>
              <a:xfrm rot="6113560" flipH="1" flipV="1">
                <a:off x="3145271" y="2516717"/>
                <a:ext cx="1867015" cy="736577"/>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7" name="直線コネクタ 36"/>
              <p:cNvCxnSpPr>
                <a:stCxn id="34" idx="4"/>
                <a:endCxn id="35" idx="4"/>
              </p:cNvCxnSpPr>
              <p:nvPr/>
            </p:nvCxnSpPr>
            <p:spPr>
              <a:xfrm rot="16913560">
                <a:off x="4151682" y="2940255"/>
                <a:ext cx="573864" cy="1622374"/>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grpSp>
      </p:grpSp>
      <p:sp>
        <p:nvSpPr>
          <p:cNvPr id="38" name="テキスト ボックス 37"/>
          <p:cNvSpPr txBox="1">
            <a:spLocks noChangeArrowheads="1"/>
          </p:cNvSpPr>
          <p:nvPr/>
        </p:nvSpPr>
        <p:spPr bwMode="auto">
          <a:xfrm flipH="1">
            <a:off x="372386" y="2746996"/>
            <a:ext cx="17235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eaLnBrk="1" hangingPunct="1"/>
            <a:r>
              <a:rPr lang="ja-JP" altLang="en-US" sz="2000" dirty="0">
                <a:latin typeface="Meiryo UI" panose="020B0604030504040204" pitchFamily="50" charset="-128"/>
                <a:ea typeface="Meiryo UI" panose="020B0604030504040204" pitchFamily="50" charset="-128"/>
              </a:rPr>
              <a:t>血管内皮細胞</a:t>
            </a:r>
          </a:p>
        </p:txBody>
      </p:sp>
      <p:pic>
        <p:nvPicPr>
          <p:cNvPr id="40" name="Picture 2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rot="21061492" flipH="1">
            <a:off x="2055419" y="2332718"/>
            <a:ext cx="1160463"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1" name="グループ化 116"/>
          <p:cNvGrpSpPr>
            <a:grpSpLocks/>
          </p:cNvGrpSpPr>
          <p:nvPr/>
        </p:nvGrpSpPr>
        <p:grpSpPr bwMode="auto">
          <a:xfrm rot="20401863" flipH="1">
            <a:off x="2164957" y="2188255"/>
            <a:ext cx="1816100" cy="1790700"/>
            <a:chOff x="3428992" y="1502155"/>
            <a:chExt cx="2696965" cy="2639354"/>
          </a:xfrm>
        </p:grpSpPr>
        <p:sp>
          <p:nvSpPr>
            <p:cNvPr id="42" name="円/楕円 204"/>
            <p:cNvSpPr/>
            <p:nvPr/>
          </p:nvSpPr>
          <p:spPr>
            <a:xfrm>
              <a:off x="3430238" y="3708527"/>
              <a:ext cx="285255" cy="285462"/>
            </a:xfrm>
            <a:prstGeom prst="ellipse">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sz="2000">
                <a:latin typeface="Meiryo UI" panose="020B0604030504040204" pitchFamily="50" charset="-128"/>
                <a:ea typeface="Meiryo UI" panose="020B0604030504040204" pitchFamily="50" charset="-128"/>
              </a:endParaRPr>
            </a:p>
          </p:txBody>
        </p:sp>
        <p:sp>
          <p:nvSpPr>
            <p:cNvPr id="43" name="円/楕円 205"/>
            <p:cNvSpPr/>
            <p:nvPr/>
          </p:nvSpPr>
          <p:spPr>
            <a:xfrm>
              <a:off x="4465726" y="1495590"/>
              <a:ext cx="1662029" cy="1672994"/>
            </a:xfrm>
            <a:prstGeom prst="ellipse">
              <a:avLst/>
            </a:prstGeom>
            <a:no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sz="2000">
                <a:latin typeface="Meiryo UI" panose="020B0604030504040204" pitchFamily="50" charset="-128"/>
                <a:ea typeface="Meiryo UI" panose="020B0604030504040204" pitchFamily="50" charset="-128"/>
              </a:endParaRPr>
            </a:p>
          </p:txBody>
        </p:sp>
        <p:cxnSp>
          <p:nvCxnSpPr>
            <p:cNvPr id="44" name="直線コネクタ 43"/>
            <p:cNvCxnSpPr>
              <a:stCxn id="42" idx="1"/>
              <a:endCxn id="43" idx="1"/>
            </p:cNvCxnSpPr>
            <p:nvPr/>
          </p:nvCxnSpPr>
          <p:spPr>
            <a:xfrm rot="16784402">
              <a:off x="2994411" y="2310445"/>
              <a:ext cx="2190102" cy="88170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5" name="直線コネクタ 44"/>
            <p:cNvCxnSpPr>
              <a:stCxn id="42" idx="4"/>
              <a:endCxn id="43" idx="4"/>
            </p:cNvCxnSpPr>
            <p:nvPr/>
          </p:nvCxnSpPr>
          <p:spPr>
            <a:xfrm rot="5984402" flipH="1" flipV="1">
              <a:off x="3879693" y="2806764"/>
              <a:ext cx="1106750" cy="1560656"/>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grpSp>
      <p:grpSp>
        <p:nvGrpSpPr>
          <p:cNvPr id="46" name="グループ化 157"/>
          <p:cNvGrpSpPr>
            <a:grpSpLocks/>
          </p:cNvGrpSpPr>
          <p:nvPr/>
        </p:nvGrpSpPr>
        <p:grpSpPr bwMode="auto">
          <a:xfrm rot="4057964" flipH="1">
            <a:off x="2618981" y="1962831"/>
            <a:ext cx="2505075" cy="1346200"/>
            <a:chOff x="5723736" y="4402138"/>
            <a:chExt cx="2468302" cy="1346946"/>
          </a:xfrm>
        </p:grpSpPr>
        <p:pic>
          <p:nvPicPr>
            <p:cNvPr id="47" name="Picture 1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259749" y="4768392"/>
              <a:ext cx="928694" cy="9286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8" name="グループ化 123"/>
            <p:cNvGrpSpPr>
              <a:grpSpLocks/>
            </p:cNvGrpSpPr>
            <p:nvPr/>
          </p:nvGrpSpPr>
          <p:grpSpPr bwMode="auto">
            <a:xfrm rot="1714694">
              <a:off x="5723736" y="4402138"/>
              <a:ext cx="2468302" cy="1346946"/>
              <a:chOff x="3303253" y="2621429"/>
              <a:chExt cx="2911787" cy="1545750"/>
            </a:xfrm>
          </p:grpSpPr>
          <p:sp>
            <p:nvSpPr>
              <p:cNvPr id="49" name="円/楕円 200"/>
              <p:cNvSpPr/>
              <p:nvPr/>
            </p:nvSpPr>
            <p:spPr>
              <a:xfrm>
                <a:off x="3432964" y="3812083"/>
                <a:ext cx="182678" cy="189573"/>
              </a:xfrm>
              <a:prstGeom prst="ellipse">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sz="2000">
                  <a:latin typeface="Meiryo UI" panose="020B0604030504040204" pitchFamily="50" charset="-128"/>
                  <a:ea typeface="Meiryo UI" panose="020B0604030504040204" pitchFamily="50" charset="-128"/>
                </a:endParaRPr>
              </a:p>
            </p:txBody>
          </p:sp>
          <p:sp>
            <p:nvSpPr>
              <p:cNvPr id="50" name="円/楕円 201"/>
              <p:cNvSpPr/>
              <p:nvPr/>
            </p:nvSpPr>
            <p:spPr>
              <a:xfrm>
                <a:off x="5097526" y="2620766"/>
                <a:ext cx="1118215" cy="1028070"/>
              </a:xfrm>
              <a:prstGeom prst="ellipse">
                <a:avLst/>
              </a:prstGeom>
              <a:no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sz="2000">
                  <a:latin typeface="Meiryo UI" panose="020B0604030504040204" pitchFamily="50" charset="-128"/>
                  <a:ea typeface="Meiryo UI" panose="020B0604030504040204" pitchFamily="50" charset="-128"/>
                </a:endParaRPr>
              </a:p>
            </p:txBody>
          </p:sp>
          <p:cxnSp>
            <p:nvCxnSpPr>
              <p:cNvPr id="51" name="直線コネクタ 50"/>
              <p:cNvCxnSpPr>
                <a:stCxn id="49" idx="1"/>
                <a:endCxn id="50" idx="1"/>
              </p:cNvCxnSpPr>
              <p:nvPr/>
            </p:nvCxnSpPr>
            <p:spPr>
              <a:xfrm rot="3685306" flipH="1" flipV="1">
                <a:off x="4317041" y="2255581"/>
                <a:ext cx="96610" cy="2110953"/>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2" name="直線コネクタ 51"/>
              <p:cNvCxnSpPr>
                <a:stCxn id="49" idx="4"/>
                <a:endCxn id="50" idx="4"/>
              </p:cNvCxnSpPr>
              <p:nvPr/>
            </p:nvCxnSpPr>
            <p:spPr>
              <a:xfrm rot="14485306" flipH="1">
                <a:off x="4248076" y="2794156"/>
                <a:ext cx="685380" cy="205006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grpSp>
      </p:grpSp>
      <p:pic>
        <p:nvPicPr>
          <p:cNvPr id="54" name="Picture 17"/>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rot="3617461" flipH="1">
            <a:off x="4054292" y="1462859"/>
            <a:ext cx="1053498" cy="1037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 name="円/楕円 193"/>
          <p:cNvSpPr/>
          <p:nvPr/>
        </p:nvSpPr>
        <p:spPr bwMode="auto">
          <a:xfrm rot="5931077" flipH="1">
            <a:off x="4054082" y="1434192"/>
            <a:ext cx="1068388" cy="1103313"/>
          </a:xfrm>
          <a:prstGeom prst="ellipse">
            <a:avLst/>
          </a:prstGeom>
          <a:no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sz="2000">
              <a:latin typeface="Meiryo UI" panose="020B0604030504040204" pitchFamily="50" charset="-128"/>
              <a:ea typeface="Meiryo UI" panose="020B0604030504040204" pitchFamily="50" charset="-128"/>
            </a:endParaRPr>
          </a:p>
        </p:txBody>
      </p:sp>
      <p:cxnSp>
        <p:nvCxnSpPr>
          <p:cNvPr id="56" name="直線矢印コネクタ 55"/>
          <p:cNvCxnSpPr>
            <a:stCxn id="55" idx="2"/>
          </p:cNvCxnSpPr>
          <p:nvPr/>
        </p:nvCxnSpPr>
        <p:spPr bwMode="auto">
          <a:xfrm rot="14417461" flipH="1" flipV="1">
            <a:off x="4109644" y="2758168"/>
            <a:ext cx="827088" cy="442912"/>
          </a:xfrm>
          <a:prstGeom prst="straightConnector1">
            <a:avLst/>
          </a:prstGeom>
          <a:ln w="28575">
            <a:solidFill>
              <a:srgbClr val="00B0F0"/>
            </a:solidFill>
            <a:tailEnd type="arrow"/>
          </a:ln>
        </p:spPr>
        <p:style>
          <a:lnRef idx="1">
            <a:schemeClr val="accent1"/>
          </a:lnRef>
          <a:fillRef idx="0">
            <a:schemeClr val="accent1"/>
          </a:fillRef>
          <a:effectRef idx="0">
            <a:schemeClr val="accent1"/>
          </a:effectRef>
          <a:fontRef idx="minor">
            <a:schemeClr val="tx1"/>
          </a:fontRef>
        </p:style>
      </p:cxnSp>
      <p:sp>
        <p:nvSpPr>
          <p:cNvPr id="57" name="テキスト ボックス 189"/>
          <p:cNvSpPr txBox="1">
            <a:spLocks noChangeArrowheads="1"/>
          </p:cNvSpPr>
          <p:nvPr/>
        </p:nvSpPr>
        <p:spPr bwMode="auto">
          <a:xfrm flipH="1">
            <a:off x="4103987" y="1075860"/>
            <a:ext cx="95410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eaLnBrk="1" hangingPunct="1"/>
            <a:r>
              <a:rPr lang="ja-JP" altLang="en-US" sz="2000" dirty="0">
                <a:latin typeface="Meiryo UI" panose="020B0604030504040204" pitchFamily="50" charset="-128"/>
                <a:ea typeface="Meiryo UI" panose="020B0604030504040204" pitchFamily="50" charset="-128"/>
              </a:rPr>
              <a:t>赤血球</a:t>
            </a:r>
          </a:p>
        </p:txBody>
      </p:sp>
      <p:pic>
        <p:nvPicPr>
          <p:cNvPr id="59" name="Picture 2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934743" y="4951459"/>
            <a:ext cx="1286149" cy="1286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0" name="グループ化 214"/>
          <p:cNvGrpSpPr>
            <a:grpSpLocks/>
          </p:cNvGrpSpPr>
          <p:nvPr/>
        </p:nvGrpSpPr>
        <p:grpSpPr bwMode="auto">
          <a:xfrm rot="5660024">
            <a:off x="8475411" y="4473743"/>
            <a:ext cx="1494209" cy="2043767"/>
            <a:chOff x="9286023" y="528398"/>
            <a:chExt cx="1493821" cy="2043346"/>
          </a:xfrm>
        </p:grpSpPr>
        <p:sp>
          <p:nvSpPr>
            <p:cNvPr id="62" name="円/楕円 83"/>
            <p:cNvSpPr/>
            <p:nvPr/>
          </p:nvSpPr>
          <p:spPr>
            <a:xfrm>
              <a:off x="9287266" y="2281733"/>
              <a:ext cx="285676" cy="285691"/>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sz="2000">
                <a:latin typeface="Meiryo UI" panose="020B0604030504040204" pitchFamily="50" charset="-128"/>
                <a:ea typeface="Meiryo UI" panose="020B0604030504040204" pitchFamily="50" charset="-128"/>
              </a:endParaRPr>
            </a:p>
          </p:txBody>
        </p:sp>
        <p:sp>
          <p:nvSpPr>
            <p:cNvPr id="63" name="円/楕円 86"/>
            <p:cNvSpPr/>
            <p:nvPr/>
          </p:nvSpPr>
          <p:spPr>
            <a:xfrm>
              <a:off x="9426408" y="530836"/>
              <a:ext cx="1349025" cy="1328464"/>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sz="2000">
                <a:latin typeface="Meiryo UI" panose="020B0604030504040204" pitchFamily="50" charset="-128"/>
                <a:ea typeface="Meiryo UI" panose="020B0604030504040204" pitchFamily="50" charset="-128"/>
              </a:endParaRPr>
            </a:p>
          </p:txBody>
        </p:sp>
        <p:cxnSp>
          <p:nvCxnSpPr>
            <p:cNvPr id="64" name="直線コネクタ 63"/>
            <p:cNvCxnSpPr>
              <a:stCxn id="62" idx="1"/>
              <a:endCxn id="63" idx="2"/>
            </p:cNvCxnSpPr>
            <p:nvPr/>
          </p:nvCxnSpPr>
          <p:spPr>
            <a:xfrm rot="15939976">
              <a:off x="8817083" y="1667087"/>
              <a:ext cx="1123718" cy="18569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5" name="直線コネクタ 64"/>
            <p:cNvCxnSpPr>
              <a:stCxn id="62" idx="6"/>
              <a:endCxn id="63" idx="5"/>
            </p:cNvCxnSpPr>
            <p:nvPr/>
          </p:nvCxnSpPr>
          <p:spPr>
            <a:xfrm rot="10539976" flipH="1">
              <a:off x="9544903" y="1706394"/>
              <a:ext cx="1064936" cy="687246"/>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61" name="テキスト ボックス 217"/>
          <p:cNvSpPr txBox="1">
            <a:spLocks noChangeArrowheads="1"/>
          </p:cNvSpPr>
          <p:nvPr/>
        </p:nvSpPr>
        <p:spPr bwMode="auto">
          <a:xfrm>
            <a:off x="10256503" y="5444728"/>
            <a:ext cx="12105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eaLnBrk="1" hangingPunct="1"/>
            <a:r>
              <a:rPr lang="ja-JP" altLang="en-US" sz="2000" dirty="0">
                <a:solidFill>
                  <a:srgbClr val="C00000"/>
                </a:solidFill>
                <a:latin typeface="Meiryo UI" panose="020B0604030504040204" pitchFamily="50" charset="-128"/>
                <a:ea typeface="Meiryo UI" panose="020B0604030504040204" pitchFamily="50" charset="-128"/>
              </a:rPr>
              <a:t>真皮細胞</a:t>
            </a:r>
          </a:p>
        </p:txBody>
      </p:sp>
      <p:grpSp>
        <p:nvGrpSpPr>
          <p:cNvPr id="66" name="グループ化 302"/>
          <p:cNvGrpSpPr>
            <a:grpSpLocks/>
          </p:cNvGrpSpPr>
          <p:nvPr/>
        </p:nvGrpSpPr>
        <p:grpSpPr bwMode="auto">
          <a:xfrm>
            <a:off x="5403457" y="888093"/>
            <a:ext cx="1554162" cy="2211387"/>
            <a:chOff x="3719681" y="1071546"/>
            <a:chExt cx="1553498" cy="2211152"/>
          </a:xfrm>
        </p:grpSpPr>
        <p:grpSp>
          <p:nvGrpSpPr>
            <p:cNvPr id="67" name="グループ化 227"/>
            <p:cNvGrpSpPr>
              <a:grpSpLocks/>
            </p:cNvGrpSpPr>
            <p:nvPr/>
          </p:nvGrpSpPr>
          <p:grpSpPr bwMode="auto">
            <a:xfrm rot="-319105">
              <a:off x="3719681" y="1475561"/>
              <a:ext cx="1553498" cy="1807137"/>
              <a:chOff x="4227970" y="1282416"/>
              <a:chExt cx="1553498" cy="1807137"/>
            </a:xfrm>
          </p:grpSpPr>
          <p:pic>
            <p:nvPicPr>
              <p:cNvPr id="69" name="Picture 23"/>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375515" y="1282416"/>
                <a:ext cx="1176338" cy="1176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0" name="グループ化 219"/>
              <p:cNvGrpSpPr>
                <a:grpSpLocks/>
              </p:cNvGrpSpPr>
              <p:nvPr/>
            </p:nvGrpSpPr>
            <p:grpSpPr bwMode="auto">
              <a:xfrm rot="-2246650">
                <a:off x="4227970" y="1312535"/>
                <a:ext cx="1553498" cy="1777018"/>
                <a:chOff x="3428992" y="1263195"/>
                <a:chExt cx="2736173" cy="3177937"/>
              </a:xfrm>
            </p:grpSpPr>
            <p:sp>
              <p:nvSpPr>
                <p:cNvPr id="71" name="円/楕円 220"/>
                <p:cNvSpPr/>
                <p:nvPr/>
              </p:nvSpPr>
              <p:spPr>
                <a:xfrm>
                  <a:off x="3427522" y="3699452"/>
                  <a:ext cx="285076" cy="286711"/>
                </a:xfrm>
                <a:prstGeom prst="ellipse">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sz="2000">
                    <a:latin typeface="Meiryo UI" panose="020B0604030504040204" pitchFamily="50" charset="-128"/>
                    <a:ea typeface="Meiryo UI" panose="020B0604030504040204" pitchFamily="50" charset="-128"/>
                  </a:endParaRPr>
                </a:p>
              </p:txBody>
            </p:sp>
            <p:sp>
              <p:nvSpPr>
                <p:cNvPr id="72" name="円/楕円 221"/>
                <p:cNvSpPr/>
                <p:nvPr/>
              </p:nvSpPr>
              <p:spPr>
                <a:xfrm>
                  <a:off x="4019649" y="1252682"/>
                  <a:ext cx="2140867" cy="2100645"/>
                </a:xfrm>
                <a:prstGeom prst="ellipse">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sz="2000">
                    <a:latin typeface="Meiryo UI" panose="020B0604030504040204" pitchFamily="50" charset="-128"/>
                    <a:ea typeface="Meiryo UI" panose="020B0604030504040204" pitchFamily="50" charset="-128"/>
                  </a:endParaRPr>
                </a:p>
              </p:txBody>
            </p:sp>
            <p:cxnSp>
              <p:nvCxnSpPr>
                <p:cNvPr id="73" name="直線コネクタ 72"/>
                <p:cNvCxnSpPr>
                  <a:stCxn id="71" idx="1"/>
                  <a:endCxn id="72" idx="1"/>
                </p:cNvCxnSpPr>
                <p:nvPr/>
              </p:nvCxnSpPr>
              <p:spPr>
                <a:xfrm rot="18765755" flipV="1">
                  <a:off x="2800367" y="2235945"/>
                  <a:ext cx="2197161" cy="82728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74" name="直線コネクタ 73"/>
                <p:cNvCxnSpPr>
                  <a:stCxn id="71" idx="4"/>
                  <a:endCxn id="72" idx="4"/>
                </p:cNvCxnSpPr>
                <p:nvPr/>
              </p:nvCxnSpPr>
              <p:spPr>
                <a:xfrm rot="7965755" flipH="1" flipV="1">
                  <a:off x="3577119" y="3318906"/>
                  <a:ext cx="1513031" cy="695923"/>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grpSp>
        </p:grpSp>
        <p:sp>
          <p:nvSpPr>
            <p:cNvPr id="68" name="テキスト ボックス 226"/>
            <p:cNvSpPr txBox="1">
              <a:spLocks noChangeArrowheads="1"/>
            </p:cNvSpPr>
            <p:nvPr/>
          </p:nvSpPr>
          <p:spPr bwMode="auto">
            <a:xfrm>
              <a:off x="3857620" y="1071546"/>
              <a:ext cx="1131557" cy="4000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eaLnBrk="1" hangingPunct="1"/>
              <a:r>
                <a:rPr lang="ja-JP" altLang="en-US" sz="2000" dirty="0">
                  <a:solidFill>
                    <a:schemeClr val="accent5">
                      <a:lumMod val="50000"/>
                    </a:schemeClr>
                  </a:solidFill>
                  <a:latin typeface="Meiryo UI" panose="020B0604030504040204" pitchFamily="50" charset="-128"/>
                  <a:ea typeface="Meiryo UI" panose="020B0604030504040204" pitchFamily="50" charset="-128"/>
                </a:rPr>
                <a:t>ニューロン</a:t>
              </a:r>
            </a:p>
          </p:txBody>
        </p:sp>
      </p:grpSp>
      <p:pic>
        <p:nvPicPr>
          <p:cNvPr id="75" name="Picture 31" descr="kanzou"/>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470007" y="5388655"/>
            <a:ext cx="647700" cy="474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6" name="グループ化 168"/>
          <p:cNvGrpSpPr>
            <a:grpSpLocks/>
          </p:cNvGrpSpPr>
          <p:nvPr/>
        </p:nvGrpSpPr>
        <p:grpSpPr bwMode="auto">
          <a:xfrm rot="-7912375">
            <a:off x="4515250" y="4686187"/>
            <a:ext cx="1228725" cy="1627188"/>
            <a:chOff x="3159591" y="1460003"/>
            <a:chExt cx="2166033" cy="2910391"/>
          </a:xfrm>
        </p:grpSpPr>
        <p:sp>
          <p:nvSpPr>
            <p:cNvPr id="77" name="円/楕円 236"/>
            <p:cNvSpPr/>
            <p:nvPr/>
          </p:nvSpPr>
          <p:spPr>
            <a:xfrm>
              <a:off x="3429239" y="3713826"/>
              <a:ext cx="285446" cy="286779"/>
            </a:xfrm>
            <a:prstGeom prst="ellipse">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sz="2000">
                <a:latin typeface="Meiryo UI" panose="020B0604030504040204" pitchFamily="50" charset="-128"/>
                <a:ea typeface="Meiryo UI" panose="020B0604030504040204" pitchFamily="50" charset="-128"/>
              </a:endParaRPr>
            </a:p>
          </p:txBody>
        </p:sp>
        <p:sp>
          <p:nvSpPr>
            <p:cNvPr id="78" name="円/楕円 237"/>
            <p:cNvSpPr/>
            <p:nvPr/>
          </p:nvSpPr>
          <p:spPr>
            <a:xfrm>
              <a:off x="3664533" y="1459315"/>
              <a:ext cx="1662304" cy="1675249"/>
            </a:xfrm>
            <a:prstGeom prst="ellipse">
              <a:avLst/>
            </a:prstGeom>
            <a:noFill/>
            <a:ln w="190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sz="2000">
                <a:latin typeface="Meiryo UI" panose="020B0604030504040204" pitchFamily="50" charset="-128"/>
                <a:ea typeface="Meiryo UI" panose="020B0604030504040204" pitchFamily="50" charset="-128"/>
              </a:endParaRPr>
            </a:p>
          </p:txBody>
        </p:sp>
        <p:cxnSp>
          <p:nvCxnSpPr>
            <p:cNvPr id="79" name="直線コネクタ 78"/>
            <p:cNvCxnSpPr>
              <a:stCxn id="77" idx="1"/>
              <a:endCxn id="78" idx="2"/>
            </p:cNvCxnSpPr>
            <p:nvPr/>
          </p:nvCxnSpPr>
          <p:spPr>
            <a:xfrm rot="18712375" flipV="1">
              <a:off x="2974802" y="2621949"/>
              <a:ext cx="1218104" cy="814360"/>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80" name="直線コネクタ 79"/>
            <p:cNvCxnSpPr>
              <a:stCxn id="77" idx="4"/>
              <a:endCxn id="78" idx="5"/>
            </p:cNvCxnSpPr>
            <p:nvPr/>
          </p:nvCxnSpPr>
          <p:spPr>
            <a:xfrm rot="7912375" flipH="1" flipV="1">
              <a:off x="3414832" y="3247343"/>
              <a:ext cx="1851292" cy="394587"/>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grpSp>
      <p:sp>
        <p:nvSpPr>
          <p:cNvPr id="81" name="テキスト ボックス 80"/>
          <p:cNvSpPr txBox="1">
            <a:spLocks noChangeArrowheads="1"/>
          </p:cNvSpPr>
          <p:nvPr/>
        </p:nvSpPr>
        <p:spPr bwMode="auto">
          <a:xfrm>
            <a:off x="4470007" y="6103030"/>
            <a:ext cx="69762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eaLnBrk="1" hangingPunct="1"/>
            <a:r>
              <a:rPr lang="ja-JP" altLang="en-US" sz="2000">
                <a:latin typeface="Meiryo UI" panose="020B0604030504040204" pitchFamily="50" charset="-128"/>
                <a:ea typeface="Meiryo UI" panose="020B0604030504040204" pitchFamily="50" charset="-128"/>
              </a:rPr>
              <a:t>肝臓</a:t>
            </a:r>
          </a:p>
        </p:txBody>
      </p:sp>
      <p:grpSp>
        <p:nvGrpSpPr>
          <p:cNvPr id="82" name="グループ化 267"/>
          <p:cNvGrpSpPr>
            <a:grpSpLocks/>
          </p:cNvGrpSpPr>
          <p:nvPr/>
        </p:nvGrpSpPr>
        <p:grpSpPr bwMode="auto">
          <a:xfrm rot="-625381">
            <a:off x="2277669" y="4574268"/>
            <a:ext cx="2238375" cy="2022475"/>
            <a:chOff x="642910" y="4600455"/>
            <a:chExt cx="2239064" cy="2022310"/>
          </a:xfrm>
        </p:grpSpPr>
        <p:pic>
          <p:nvPicPr>
            <p:cNvPr id="83" name="Picture 26"/>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42910" y="4786322"/>
              <a:ext cx="1714512" cy="1714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4" name="グループ化 168"/>
            <p:cNvGrpSpPr>
              <a:grpSpLocks/>
            </p:cNvGrpSpPr>
            <p:nvPr/>
          </p:nvGrpSpPr>
          <p:grpSpPr bwMode="auto">
            <a:xfrm rot="-7912375">
              <a:off x="773699" y="4514489"/>
              <a:ext cx="2022310" cy="2194241"/>
              <a:chOff x="3307713" y="652284"/>
              <a:chExt cx="3561887" cy="3924079"/>
            </a:xfrm>
          </p:grpSpPr>
          <p:sp>
            <p:nvSpPr>
              <p:cNvPr id="85" name="円/楕円 248"/>
              <p:cNvSpPr/>
              <p:nvPr/>
            </p:nvSpPr>
            <p:spPr>
              <a:xfrm>
                <a:off x="3448558" y="3713263"/>
                <a:ext cx="287971" cy="283989"/>
              </a:xfrm>
              <a:prstGeom prst="ellipse">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sz="2000">
                  <a:latin typeface="Meiryo UI" panose="020B0604030504040204" pitchFamily="50" charset="-128"/>
                  <a:ea typeface="Meiryo UI" panose="020B0604030504040204" pitchFamily="50" charset="-128"/>
                </a:endParaRPr>
              </a:p>
            </p:txBody>
          </p:sp>
          <p:sp>
            <p:nvSpPr>
              <p:cNvPr id="86" name="円/楕円 249"/>
              <p:cNvSpPr/>
              <p:nvPr/>
            </p:nvSpPr>
            <p:spPr>
              <a:xfrm>
                <a:off x="3889279" y="648713"/>
                <a:ext cx="2997129" cy="3084115"/>
              </a:xfrm>
              <a:prstGeom prst="ellipse">
                <a:avLst/>
              </a:prstGeom>
              <a:noFill/>
              <a:ln w="190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sz="2000">
                  <a:latin typeface="Meiryo UI" panose="020B0604030504040204" pitchFamily="50" charset="-128"/>
                  <a:ea typeface="Meiryo UI" panose="020B0604030504040204" pitchFamily="50" charset="-128"/>
                </a:endParaRPr>
              </a:p>
            </p:txBody>
          </p:sp>
          <p:cxnSp>
            <p:nvCxnSpPr>
              <p:cNvPr id="87" name="直線コネクタ 86"/>
              <p:cNvCxnSpPr>
                <a:stCxn id="85" idx="1"/>
                <a:endCxn id="86" idx="2"/>
              </p:cNvCxnSpPr>
              <p:nvPr/>
            </p:nvCxnSpPr>
            <p:spPr>
              <a:xfrm rot="18712375" flipV="1">
                <a:off x="2966016" y="2611970"/>
                <a:ext cx="1436982" cy="726916"/>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88" name="直線コネクタ 87"/>
              <p:cNvCxnSpPr>
                <a:stCxn id="85" idx="4"/>
                <a:endCxn id="86" idx="4"/>
              </p:cNvCxnSpPr>
              <p:nvPr/>
            </p:nvCxnSpPr>
            <p:spPr>
              <a:xfrm rot="7912375" flipH="1" flipV="1">
                <a:off x="3787668" y="3289636"/>
                <a:ext cx="1417104" cy="1165862"/>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grpSp>
      </p:grpSp>
      <p:sp>
        <p:nvSpPr>
          <p:cNvPr id="89" name="テキスト ボックス 88"/>
          <p:cNvSpPr txBox="1">
            <a:spLocks noChangeArrowheads="1"/>
          </p:cNvSpPr>
          <p:nvPr/>
        </p:nvSpPr>
        <p:spPr bwMode="auto">
          <a:xfrm>
            <a:off x="1326563" y="5558489"/>
            <a:ext cx="95410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eaLnBrk="1" hangingPunct="1"/>
            <a:r>
              <a:rPr lang="ja-JP" altLang="en-US" sz="2000" dirty="0">
                <a:solidFill>
                  <a:srgbClr val="7030A0"/>
                </a:solidFill>
                <a:latin typeface="Meiryo UI" panose="020B0604030504040204" pitchFamily="50" charset="-128"/>
                <a:ea typeface="Meiryo UI" panose="020B0604030504040204" pitchFamily="50" charset="-128"/>
              </a:rPr>
              <a:t>肝細胞</a:t>
            </a:r>
          </a:p>
        </p:txBody>
      </p:sp>
      <p:grpSp>
        <p:nvGrpSpPr>
          <p:cNvPr id="90" name="グループ化 295"/>
          <p:cNvGrpSpPr>
            <a:grpSpLocks/>
          </p:cNvGrpSpPr>
          <p:nvPr/>
        </p:nvGrpSpPr>
        <p:grpSpPr bwMode="auto">
          <a:xfrm>
            <a:off x="5819382" y="3285218"/>
            <a:ext cx="1665287" cy="1981200"/>
            <a:chOff x="4135849" y="3468125"/>
            <a:chExt cx="1664716" cy="1982219"/>
          </a:xfrm>
        </p:grpSpPr>
        <p:pic>
          <p:nvPicPr>
            <p:cNvPr id="91" name="Picture 31" descr="http://219.94.147.116/tsuzuki-ku/upload/disease/56e7da9e6f7ee7862b0382420a87707b.jpg"/>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714876" y="3500438"/>
              <a:ext cx="1008038" cy="7560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2" name="グループ化 272"/>
            <p:cNvGrpSpPr>
              <a:grpSpLocks/>
            </p:cNvGrpSpPr>
            <p:nvPr/>
          </p:nvGrpSpPr>
          <p:grpSpPr bwMode="auto">
            <a:xfrm rot="-501988">
              <a:off x="4135849" y="3468125"/>
              <a:ext cx="1664716" cy="1982219"/>
              <a:chOff x="3428992" y="633343"/>
              <a:chExt cx="2932054" cy="3544908"/>
            </a:xfrm>
          </p:grpSpPr>
          <p:sp>
            <p:nvSpPr>
              <p:cNvPr id="94" name="円/楕円 273"/>
              <p:cNvSpPr/>
              <p:nvPr/>
            </p:nvSpPr>
            <p:spPr>
              <a:xfrm>
                <a:off x="3428501" y="3710994"/>
                <a:ext cx="285100" cy="284047"/>
              </a:xfrm>
              <a:prstGeom prst="ellipse">
                <a:avLst/>
              </a:prstGeom>
              <a:noFill/>
              <a:ln w="28575">
                <a:solidFill>
                  <a:srgbClr val="FF66C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sz="2000">
                  <a:latin typeface="Meiryo UI" panose="020B0604030504040204" pitchFamily="50" charset="-128"/>
                  <a:ea typeface="Meiryo UI" panose="020B0604030504040204" pitchFamily="50" charset="-128"/>
                </a:endParaRPr>
              </a:p>
            </p:txBody>
          </p:sp>
          <p:sp>
            <p:nvSpPr>
              <p:cNvPr id="95" name="円/楕円 274"/>
              <p:cNvSpPr/>
              <p:nvPr/>
            </p:nvSpPr>
            <p:spPr>
              <a:xfrm>
                <a:off x="4694044" y="628306"/>
                <a:ext cx="1660287" cy="1673038"/>
              </a:xfrm>
              <a:prstGeom prst="ellipse">
                <a:avLst/>
              </a:prstGeom>
              <a:noFill/>
              <a:ln w="19050">
                <a:solidFill>
                  <a:srgbClr val="FF66C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sz="2000">
                  <a:latin typeface="Meiryo UI" panose="020B0604030504040204" pitchFamily="50" charset="-128"/>
                  <a:ea typeface="Meiryo UI" panose="020B0604030504040204" pitchFamily="50" charset="-128"/>
                </a:endParaRPr>
              </a:p>
            </p:txBody>
          </p:sp>
          <p:cxnSp>
            <p:nvCxnSpPr>
              <p:cNvPr id="96" name="直線コネクタ 95"/>
              <p:cNvCxnSpPr>
                <a:stCxn id="94" idx="1"/>
                <a:endCxn id="95" idx="2"/>
              </p:cNvCxnSpPr>
              <p:nvPr/>
            </p:nvCxnSpPr>
            <p:spPr>
              <a:xfrm rot="5901988" flipH="1" flipV="1">
                <a:off x="2857511" y="2163828"/>
                <a:ext cx="2442805" cy="888840"/>
              </a:xfrm>
              <a:prstGeom prst="line">
                <a:avLst/>
              </a:prstGeom>
              <a:ln>
                <a:solidFill>
                  <a:srgbClr val="FF66CC"/>
                </a:solidFill>
              </a:ln>
            </p:spPr>
            <p:style>
              <a:lnRef idx="1">
                <a:schemeClr val="accent1"/>
              </a:lnRef>
              <a:fillRef idx="0">
                <a:schemeClr val="accent1"/>
              </a:fillRef>
              <a:effectRef idx="0">
                <a:schemeClr val="accent1"/>
              </a:effectRef>
              <a:fontRef idx="minor">
                <a:schemeClr val="tx1"/>
              </a:fontRef>
            </p:style>
          </p:cxnSp>
          <p:cxnSp>
            <p:nvCxnSpPr>
              <p:cNvPr id="97" name="直線コネクタ 96"/>
              <p:cNvCxnSpPr>
                <a:stCxn id="94" idx="4"/>
                <a:endCxn id="95" idx="5"/>
              </p:cNvCxnSpPr>
              <p:nvPr/>
            </p:nvCxnSpPr>
            <p:spPr>
              <a:xfrm rot="5901988" flipH="1" flipV="1">
                <a:off x="3696711" y="1910400"/>
                <a:ext cx="2295101" cy="2238870"/>
              </a:xfrm>
              <a:prstGeom prst="line">
                <a:avLst/>
              </a:prstGeom>
              <a:ln>
                <a:solidFill>
                  <a:srgbClr val="FF66CC"/>
                </a:solidFill>
              </a:ln>
            </p:spPr>
            <p:style>
              <a:lnRef idx="1">
                <a:schemeClr val="accent1"/>
              </a:lnRef>
              <a:fillRef idx="0">
                <a:schemeClr val="accent1"/>
              </a:fillRef>
              <a:effectRef idx="0">
                <a:schemeClr val="accent1"/>
              </a:effectRef>
              <a:fontRef idx="minor">
                <a:schemeClr val="tx1"/>
              </a:fontRef>
            </p:style>
          </p:cxnSp>
        </p:grpSp>
        <p:sp>
          <p:nvSpPr>
            <p:cNvPr id="93" name="テキスト ボックス 285"/>
            <p:cNvSpPr txBox="1">
              <a:spLocks noChangeArrowheads="1"/>
            </p:cNvSpPr>
            <p:nvPr/>
          </p:nvSpPr>
          <p:spPr bwMode="auto">
            <a:xfrm>
              <a:off x="4553309" y="4304975"/>
              <a:ext cx="697388" cy="400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eaLnBrk="1" hangingPunct="1"/>
              <a:r>
                <a:rPr lang="ja-JP" altLang="en-US" sz="2000" dirty="0">
                  <a:latin typeface="Meiryo UI" panose="020B0604030504040204" pitchFamily="50" charset="-128"/>
                  <a:ea typeface="Meiryo UI" panose="020B0604030504040204" pitchFamily="50" charset="-128"/>
                </a:rPr>
                <a:t>心臓</a:t>
              </a:r>
            </a:p>
          </p:txBody>
        </p:sp>
      </p:grpSp>
      <p:grpSp>
        <p:nvGrpSpPr>
          <p:cNvPr id="99" name="グループ化 299"/>
          <p:cNvGrpSpPr>
            <a:grpSpLocks/>
          </p:cNvGrpSpPr>
          <p:nvPr/>
        </p:nvGrpSpPr>
        <p:grpSpPr bwMode="auto">
          <a:xfrm>
            <a:off x="6835381" y="1030968"/>
            <a:ext cx="2396837" cy="2801937"/>
            <a:chOff x="5151545" y="1214422"/>
            <a:chExt cx="2396710" cy="2802575"/>
          </a:xfrm>
        </p:grpSpPr>
        <p:pic>
          <p:nvPicPr>
            <p:cNvPr id="101" name="Picture 29"/>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5804376" y="1214422"/>
              <a:ext cx="1643074" cy="1646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2" name="グループ化 286"/>
            <p:cNvGrpSpPr>
              <a:grpSpLocks/>
            </p:cNvGrpSpPr>
            <p:nvPr/>
          </p:nvGrpSpPr>
          <p:grpSpPr bwMode="auto">
            <a:xfrm rot="-501988">
              <a:off x="5151545" y="1230593"/>
              <a:ext cx="2396710" cy="2786404"/>
              <a:chOff x="3428992" y="-724592"/>
              <a:chExt cx="4221311" cy="4983075"/>
            </a:xfrm>
          </p:grpSpPr>
          <p:sp>
            <p:nvSpPr>
              <p:cNvPr id="103" name="円/楕円 287"/>
              <p:cNvSpPr/>
              <p:nvPr/>
            </p:nvSpPr>
            <p:spPr>
              <a:xfrm>
                <a:off x="3425502" y="3708170"/>
                <a:ext cx="285182" cy="283966"/>
              </a:xfrm>
              <a:prstGeom prst="ellipse">
                <a:avLst/>
              </a:prstGeom>
              <a:noFill/>
              <a:ln w="28575">
                <a:solidFill>
                  <a:srgbClr val="FF66C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sz="2000">
                  <a:latin typeface="Meiryo UI" panose="020B0604030504040204" pitchFamily="50" charset="-128"/>
                  <a:ea typeface="Meiryo UI" panose="020B0604030504040204" pitchFamily="50" charset="-128"/>
                </a:endParaRPr>
              </a:p>
            </p:txBody>
          </p:sp>
          <p:sp>
            <p:nvSpPr>
              <p:cNvPr id="104" name="円/楕円 288"/>
              <p:cNvSpPr/>
              <p:nvPr/>
            </p:nvSpPr>
            <p:spPr>
              <a:xfrm>
                <a:off x="4697766" y="-732702"/>
                <a:ext cx="2952477" cy="3032754"/>
              </a:xfrm>
              <a:prstGeom prst="ellipse">
                <a:avLst/>
              </a:prstGeom>
              <a:noFill/>
              <a:ln w="19050">
                <a:solidFill>
                  <a:srgbClr val="FF66C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sz="2000">
                  <a:latin typeface="Meiryo UI" panose="020B0604030504040204" pitchFamily="50" charset="-128"/>
                  <a:ea typeface="Meiryo UI" panose="020B0604030504040204" pitchFamily="50" charset="-128"/>
                </a:endParaRPr>
              </a:p>
            </p:txBody>
          </p:sp>
          <p:cxnSp>
            <p:nvCxnSpPr>
              <p:cNvPr id="105" name="直線コネクタ 104"/>
              <p:cNvCxnSpPr>
                <a:stCxn id="103" idx="1"/>
                <a:endCxn id="104" idx="2"/>
              </p:cNvCxnSpPr>
              <p:nvPr/>
            </p:nvCxnSpPr>
            <p:spPr>
              <a:xfrm rot="5901988" flipH="1" flipV="1">
                <a:off x="2526648" y="1871211"/>
                <a:ext cx="3115105" cy="791241"/>
              </a:xfrm>
              <a:prstGeom prst="line">
                <a:avLst/>
              </a:prstGeom>
              <a:ln>
                <a:solidFill>
                  <a:srgbClr val="FF66CC"/>
                </a:solidFill>
              </a:ln>
            </p:spPr>
            <p:style>
              <a:lnRef idx="1">
                <a:schemeClr val="accent1"/>
              </a:lnRef>
              <a:fillRef idx="0">
                <a:schemeClr val="accent1"/>
              </a:fillRef>
              <a:effectRef idx="0">
                <a:schemeClr val="accent1"/>
              </a:effectRef>
              <a:fontRef idx="minor">
                <a:schemeClr val="tx1"/>
              </a:fontRef>
            </p:style>
          </p:cxnSp>
          <p:cxnSp>
            <p:nvCxnSpPr>
              <p:cNvPr id="106" name="直線コネクタ 105"/>
              <p:cNvCxnSpPr>
                <a:stCxn id="103" idx="4"/>
                <a:endCxn id="104" idx="5"/>
              </p:cNvCxnSpPr>
              <p:nvPr/>
            </p:nvCxnSpPr>
            <p:spPr>
              <a:xfrm rot="5901988" flipH="1" flipV="1">
                <a:off x="4069109" y="1280957"/>
                <a:ext cx="2652240" cy="3301966"/>
              </a:xfrm>
              <a:prstGeom prst="line">
                <a:avLst/>
              </a:prstGeom>
              <a:ln>
                <a:solidFill>
                  <a:srgbClr val="FF66CC"/>
                </a:solidFill>
              </a:ln>
            </p:spPr>
            <p:style>
              <a:lnRef idx="1">
                <a:schemeClr val="accent1"/>
              </a:lnRef>
              <a:fillRef idx="0">
                <a:schemeClr val="accent1"/>
              </a:fillRef>
              <a:effectRef idx="0">
                <a:schemeClr val="accent1"/>
              </a:effectRef>
              <a:fontRef idx="minor">
                <a:schemeClr val="tx1"/>
              </a:fontRef>
            </p:style>
          </p:cxnSp>
        </p:grpSp>
      </p:grpSp>
      <p:sp>
        <p:nvSpPr>
          <p:cNvPr id="100" name="テキスト ボックス 300"/>
          <p:cNvSpPr txBox="1">
            <a:spLocks noChangeArrowheads="1"/>
          </p:cNvSpPr>
          <p:nvPr/>
        </p:nvSpPr>
        <p:spPr bwMode="auto">
          <a:xfrm>
            <a:off x="9131408" y="1432517"/>
            <a:ext cx="12105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eaLnBrk="1" hangingPunct="1"/>
            <a:r>
              <a:rPr lang="ja-JP" altLang="en-US" sz="2000" dirty="0">
                <a:solidFill>
                  <a:srgbClr val="FF0000"/>
                </a:solidFill>
                <a:latin typeface="Meiryo UI" panose="020B0604030504040204" pitchFamily="50" charset="-128"/>
                <a:ea typeface="Meiryo UI" panose="020B0604030504040204" pitchFamily="50" charset="-128"/>
              </a:rPr>
              <a:t>心筋細胞</a:t>
            </a:r>
          </a:p>
        </p:txBody>
      </p:sp>
      <p:sp>
        <p:nvSpPr>
          <p:cNvPr id="39" name="テキスト ボックス 38"/>
          <p:cNvSpPr txBox="1">
            <a:spLocks noChangeArrowheads="1"/>
          </p:cNvSpPr>
          <p:nvPr/>
        </p:nvSpPr>
        <p:spPr bwMode="auto">
          <a:xfrm flipH="1">
            <a:off x="2047051" y="1554016"/>
            <a:ext cx="95410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eaLnBrk="1" hangingPunct="1"/>
            <a:r>
              <a:rPr lang="ja-JP" altLang="en-US" sz="2000" dirty="0">
                <a:latin typeface="Meiryo UI" panose="020B0604030504040204" pitchFamily="50" charset="-128"/>
                <a:ea typeface="Meiryo UI" panose="020B0604030504040204" pitchFamily="50" charset="-128"/>
              </a:rPr>
              <a:t>白血球</a:t>
            </a:r>
          </a:p>
        </p:txBody>
      </p:sp>
      <p:sp>
        <p:nvSpPr>
          <p:cNvPr id="117" name="テキスト ボックス 116"/>
          <p:cNvSpPr txBox="1"/>
          <p:nvPr/>
        </p:nvSpPr>
        <p:spPr>
          <a:xfrm>
            <a:off x="3908095" y="143555"/>
            <a:ext cx="4375021" cy="584775"/>
          </a:xfrm>
          <a:prstGeom prst="rect">
            <a:avLst/>
          </a:prstGeom>
          <a:noFill/>
        </p:spPr>
        <p:txBody>
          <a:bodyPr wrap="square" rtlCol="0">
            <a:spAutoFit/>
          </a:bodyPr>
          <a:lstStyle/>
          <a:p>
            <a:pPr algn="ctr"/>
            <a:r>
              <a:rPr kumimoji="1" lang="ja-JP" altLang="en-US" sz="3200" dirty="0">
                <a:latin typeface="UD デジタル 教科書体 NK-B" panose="02020700000000000000" pitchFamily="18" charset="-128"/>
                <a:ea typeface="UD デジタル 教科書体 NK-B" panose="02020700000000000000" pitchFamily="18" charset="-128"/>
              </a:rPr>
              <a:t>いろいろな細胞</a:t>
            </a:r>
          </a:p>
        </p:txBody>
      </p:sp>
    </p:spTree>
    <p:custDataLst>
      <p:tags r:id="rId1"/>
    </p:custDataLst>
    <p:extLst>
      <p:ext uri="{BB962C8B-B14F-4D97-AF65-F5344CB8AC3E}">
        <p14:creationId xmlns:p14="http://schemas.microsoft.com/office/powerpoint/2010/main" val="4085150503"/>
      </p:ext>
    </p:extLst>
  </p:cSld>
  <p:clrMapOvr>
    <a:masterClrMapping/>
  </p:clrMapOvr>
  <mc:AlternateContent xmlns:mc="http://schemas.openxmlformats.org/markup-compatibility/2006" xmlns:p14="http://schemas.microsoft.com/office/powerpoint/2010/main">
    <mc:Choice Requires="p14">
      <p:transition spd="slow" p14:dur="2000" advTm="885"/>
    </mc:Choice>
    <mc:Fallback xmlns="">
      <p:transition spd="slow" advTm="88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3"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strips(upRight)">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3" fill="hold" nodeType="clickEffect">
                                  <p:stCondLst>
                                    <p:cond delay="0"/>
                                  </p:stCondLst>
                                  <p:childTnLst>
                                    <p:set>
                                      <p:cBhvr>
                                        <p:cTn id="11" dur="1" fill="hold">
                                          <p:stCondLst>
                                            <p:cond delay="0"/>
                                          </p:stCondLst>
                                        </p:cTn>
                                        <p:tgtEl>
                                          <p:spTgt spid="90"/>
                                        </p:tgtEl>
                                        <p:attrNameLst>
                                          <p:attrName>style.visibility</p:attrName>
                                        </p:attrNameLst>
                                      </p:cBhvr>
                                      <p:to>
                                        <p:strVal val="visible"/>
                                      </p:to>
                                    </p:set>
                                    <p:animEffect transition="in" filter="strips(upRight)">
                                      <p:cBhvr>
                                        <p:cTn id="12" dur="500"/>
                                        <p:tgtEl>
                                          <p:spTgt spid="90"/>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3" fill="hold" grpId="0" nodeType="clickEffect">
                                  <p:stCondLst>
                                    <p:cond delay="0"/>
                                  </p:stCondLst>
                                  <p:childTnLst>
                                    <p:set>
                                      <p:cBhvr>
                                        <p:cTn id="16" dur="1" fill="hold">
                                          <p:stCondLst>
                                            <p:cond delay="0"/>
                                          </p:stCondLst>
                                        </p:cTn>
                                        <p:tgtEl>
                                          <p:spTgt spid="30"/>
                                        </p:tgtEl>
                                        <p:attrNameLst>
                                          <p:attrName>style.visibility</p:attrName>
                                        </p:attrNameLst>
                                      </p:cBhvr>
                                      <p:to>
                                        <p:strVal val="visible"/>
                                      </p:to>
                                    </p:set>
                                    <p:animEffect transition="in" filter="strips(upRight)">
                                      <p:cBhvr>
                                        <p:cTn id="17" dur="500"/>
                                        <p:tgtEl>
                                          <p:spTgt spid="30"/>
                                        </p:tgtEl>
                                      </p:cBhvr>
                                    </p:animEffect>
                                  </p:childTnLst>
                                </p:cTn>
                              </p:par>
                              <p:par>
                                <p:cTn id="18" presetID="18" presetClass="entr" presetSubtype="3" fill="hold" nodeType="with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strips(upRight)">
                                      <p:cBhvr>
                                        <p:cTn id="20" dur="500"/>
                                        <p:tgtEl>
                                          <p:spTgt spid="14"/>
                                        </p:tgtEl>
                                      </p:cBhvr>
                                    </p:animEffect>
                                  </p:childTnLst>
                                </p:cTn>
                              </p:par>
                            </p:childTnLst>
                          </p:cTn>
                        </p:par>
                      </p:childTnLst>
                    </p:cTn>
                  </p:par>
                  <p:par>
                    <p:cTn id="21" fill="hold">
                      <p:stCondLst>
                        <p:cond delay="indefinite"/>
                      </p:stCondLst>
                      <p:childTnLst>
                        <p:par>
                          <p:cTn id="22" fill="hold">
                            <p:stCondLst>
                              <p:cond delay="0"/>
                            </p:stCondLst>
                            <p:childTnLst>
                              <p:par>
                                <p:cTn id="23" presetID="18" presetClass="entr" presetSubtype="9" fill="hold" grpId="0" nodeType="clickEffect">
                                  <p:stCondLst>
                                    <p:cond delay="0"/>
                                  </p:stCondLst>
                                  <p:childTnLst>
                                    <p:set>
                                      <p:cBhvr>
                                        <p:cTn id="24" dur="1" fill="hold">
                                          <p:stCondLst>
                                            <p:cond delay="0"/>
                                          </p:stCondLst>
                                        </p:cTn>
                                        <p:tgtEl>
                                          <p:spTgt spid="21"/>
                                        </p:tgtEl>
                                        <p:attrNameLst>
                                          <p:attrName>style.visibility</p:attrName>
                                        </p:attrNameLst>
                                      </p:cBhvr>
                                      <p:to>
                                        <p:strVal val="visible"/>
                                      </p:to>
                                    </p:set>
                                    <p:animEffect transition="in" filter="strips(upLeft)">
                                      <p:cBhvr>
                                        <p:cTn id="25" dur="500"/>
                                        <p:tgtEl>
                                          <p:spTgt spid="21"/>
                                        </p:tgtEl>
                                      </p:cBhvr>
                                    </p:animEffect>
                                  </p:childTnLst>
                                </p:cTn>
                              </p:par>
                              <p:par>
                                <p:cTn id="26" presetID="18" presetClass="entr" presetSubtype="9" fill="hold" nodeType="withEffect">
                                  <p:stCondLst>
                                    <p:cond delay="0"/>
                                  </p:stCondLst>
                                  <p:childTnLst>
                                    <p:set>
                                      <p:cBhvr>
                                        <p:cTn id="27" dur="1" fill="hold">
                                          <p:stCondLst>
                                            <p:cond delay="0"/>
                                          </p:stCondLst>
                                        </p:cTn>
                                        <p:tgtEl>
                                          <p:spTgt spid="31"/>
                                        </p:tgtEl>
                                        <p:attrNameLst>
                                          <p:attrName>style.visibility</p:attrName>
                                        </p:attrNameLst>
                                      </p:cBhvr>
                                      <p:to>
                                        <p:strVal val="visible"/>
                                      </p:to>
                                    </p:set>
                                    <p:animEffect transition="in" filter="strips(upLeft)">
                                      <p:cBhvr>
                                        <p:cTn id="28" dur="500"/>
                                        <p:tgtEl>
                                          <p:spTgt spid="31"/>
                                        </p:tgtEl>
                                      </p:cBhvr>
                                    </p:animEffect>
                                  </p:childTnLst>
                                </p:cTn>
                              </p:par>
                            </p:childTnLst>
                          </p:cTn>
                        </p:par>
                      </p:childTnLst>
                    </p:cTn>
                  </p:par>
                  <p:par>
                    <p:cTn id="29" fill="hold">
                      <p:stCondLst>
                        <p:cond delay="indefinite"/>
                      </p:stCondLst>
                      <p:childTnLst>
                        <p:par>
                          <p:cTn id="30" fill="hold">
                            <p:stCondLst>
                              <p:cond delay="0"/>
                            </p:stCondLst>
                            <p:childTnLst>
                              <p:par>
                                <p:cTn id="31" presetID="18" presetClass="entr" presetSubtype="12" fill="hold" nodeType="clickEffect">
                                  <p:stCondLst>
                                    <p:cond delay="0"/>
                                  </p:stCondLst>
                                  <p:childTnLst>
                                    <p:set>
                                      <p:cBhvr>
                                        <p:cTn id="32" dur="1" fill="hold">
                                          <p:stCondLst>
                                            <p:cond delay="0"/>
                                          </p:stCondLst>
                                        </p:cTn>
                                        <p:tgtEl>
                                          <p:spTgt spid="75"/>
                                        </p:tgtEl>
                                        <p:attrNameLst>
                                          <p:attrName>style.visibility</p:attrName>
                                        </p:attrNameLst>
                                      </p:cBhvr>
                                      <p:to>
                                        <p:strVal val="visible"/>
                                      </p:to>
                                    </p:set>
                                    <p:animEffect transition="in" filter="strips(downLeft)">
                                      <p:cBhvr>
                                        <p:cTn id="33" dur="500"/>
                                        <p:tgtEl>
                                          <p:spTgt spid="75"/>
                                        </p:tgtEl>
                                      </p:cBhvr>
                                    </p:animEffect>
                                  </p:childTnLst>
                                </p:cTn>
                              </p:par>
                              <p:par>
                                <p:cTn id="34" presetID="18" presetClass="entr" presetSubtype="12" fill="hold" grpId="0" nodeType="withEffect">
                                  <p:stCondLst>
                                    <p:cond delay="0"/>
                                  </p:stCondLst>
                                  <p:childTnLst>
                                    <p:set>
                                      <p:cBhvr>
                                        <p:cTn id="35" dur="1" fill="hold">
                                          <p:stCondLst>
                                            <p:cond delay="0"/>
                                          </p:stCondLst>
                                        </p:cTn>
                                        <p:tgtEl>
                                          <p:spTgt spid="81"/>
                                        </p:tgtEl>
                                        <p:attrNameLst>
                                          <p:attrName>style.visibility</p:attrName>
                                        </p:attrNameLst>
                                      </p:cBhvr>
                                      <p:to>
                                        <p:strVal val="visible"/>
                                      </p:to>
                                    </p:set>
                                    <p:animEffect transition="in" filter="strips(downLeft)">
                                      <p:cBhvr>
                                        <p:cTn id="36" dur="500"/>
                                        <p:tgtEl>
                                          <p:spTgt spid="81"/>
                                        </p:tgtEl>
                                      </p:cBhvr>
                                    </p:animEffect>
                                  </p:childTnLst>
                                </p:cTn>
                              </p:par>
                              <p:par>
                                <p:cTn id="37" presetID="18" presetClass="entr" presetSubtype="12" fill="hold" nodeType="withEffect">
                                  <p:stCondLst>
                                    <p:cond delay="0"/>
                                  </p:stCondLst>
                                  <p:childTnLst>
                                    <p:set>
                                      <p:cBhvr>
                                        <p:cTn id="38" dur="1" fill="hold">
                                          <p:stCondLst>
                                            <p:cond delay="0"/>
                                          </p:stCondLst>
                                        </p:cTn>
                                        <p:tgtEl>
                                          <p:spTgt spid="76"/>
                                        </p:tgtEl>
                                        <p:attrNameLst>
                                          <p:attrName>style.visibility</p:attrName>
                                        </p:attrNameLst>
                                      </p:cBhvr>
                                      <p:to>
                                        <p:strVal val="visible"/>
                                      </p:to>
                                    </p:set>
                                    <p:animEffect transition="in" filter="strips(downLeft)">
                                      <p:cBhvr>
                                        <p:cTn id="39" dur="500"/>
                                        <p:tgtEl>
                                          <p:spTgt spid="76"/>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4" fill="hold" nodeType="clickEffect">
                                  <p:stCondLst>
                                    <p:cond delay="0"/>
                                  </p:stCondLst>
                                  <p:childTnLst>
                                    <p:set>
                                      <p:cBhvr>
                                        <p:cTn id="43" dur="1" fill="hold">
                                          <p:stCondLst>
                                            <p:cond delay="0"/>
                                          </p:stCondLst>
                                        </p:cTn>
                                        <p:tgtEl>
                                          <p:spTgt spid="66"/>
                                        </p:tgtEl>
                                        <p:attrNameLst>
                                          <p:attrName>style.visibility</p:attrName>
                                        </p:attrNameLst>
                                      </p:cBhvr>
                                      <p:to>
                                        <p:strVal val="visible"/>
                                      </p:to>
                                    </p:set>
                                    <p:animEffect transition="in" filter="wipe(down)">
                                      <p:cBhvr>
                                        <p:cTn id="44" dur="500"/>
                                        <p:tgtEl>
                                          <p:spTgt spid="66"/>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4" fill="hold" nodeType="clickEffect">
                                  <p:stCondLst>
                                    <p:cond delay="0"/>
                                  </p:stCondLst>
                                  <p:childTnLst>
                                    <p:set>
                                      <p:cBhvr>
                                        <p:cTn id="48" dur="1" fill="hold">
                                          <p:stCondLst>
                                            <p:cond delay="0"/>
                                          </p:stCondLst>
                                        </p:cTn>
                                        <p:tgtEl>
                                          <p:spTgt spid="46"/>
                                        </p:tgtEl>
                                        <p:attrNameLst>
                                          <p:attrName>style.visibility</p:attrName>
                                        </p:attrNameLst>
                                      </p:cBhvr>
                                      <p:to>
                                        <p:strVal val="visible"/>
                                      </p:to>
                                    </p:set>
                                    <p:animEffect transition="in" filter="wipe(down)">
                                      <p:cBhvr>
                                        <p:cTn id="49" dur="500"/>
                                        <p:tgtEl>
                                          <p:spTgt spid="46"/>
                                        </p:tgtEl>
                                      </p:cBhvr>
                                    </p:animEffect>
                                  </p:childTnLst>
                                </p:cTn>
                              </p:par>
                              <p:par>
                                <p:cTn id="50" presetID="22" presetClass="entr" presetSubtype="4" fill="hold" grpId="0" nodeType="withEffect">
                                  <p:stCondLst>
                                    <p:cond delay="0"/>
                                  </p:stCondLst>
                                  <p:childTnLst>
                                    <p:set>
                                      <p:cBhvr>
                                        <p:cTn id="51" dur="1" fill="hold">
                                          <p:stCondLst>
                                            <p:cond delay="0"/>
                                          </p:stCondLst>
                                        </p:cTn>
                                        <p:tgtEl>
                                          <p:spTgt spid="39"/>
                                        </p:tgtEl>
                                        <p:attrNameLst>
                                          <p:attrName>style.visibility</p:attrName>
                                        </p:attrNameLst>
                                      </p:cBhvr>
                                      <p:to>
                                        <p:strVal val="visible"/>
                                      </p:to>
                                    </p:set>
                                    <p:animEffect transition="in" filter="wipe(down)">
                                      <p:cBhvr>
                                        <p:cTn id="52" dur="500"/>
                                        <p:tgtEl>
                                          <p:spTgt spid="39"/>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nodeType="clickEffect">
                                  <p:stCondLst>
                                    <p:cond delay="0"/>
                                  </p:stCondLst>
                                  <p:childTnLst>
                                    <p:set>
                                      <p:cBhvr>
                                        <p:cTn id="56" dur="1" fill="hold">
                                          <p:stCondLst>
                                            <p:cond delay="0"/>
                                          </p:stCondLst>
                                        </p:cTn>
                                        <p:tgtEl>
                                          <p:spTgt spid="40"/>
                                        </p:tgtEl>
                                        <p:attrNameLst>
                                          <p:attrName>style.visibility</p:attrName>
                                        </p:attrNameLst>
                                      </p:cBhvr>
                                      <p:to>
                                        <p:strVal val="visible"/>
                                      </p:to>
                                    </p:set>
                                    <p:animEffect transition="in" filter="wipe(down)">
                                      <p:cBhvr>
                                        <p:cTn id="57" dur="500"/>
                                        <p:tgtEl>
                                          <p:spTgt spid="40"/>
                                        </p:tgtEl>
                                      </p:cBhvr>
                                    </p:animEffect>
                                  </p:childTnLst>
                                </p:cTn>
                              </p:par>
                              <p:par>
                                <p:cTn id="58" presetID="22" presetClass="entr" presetSubtype="4" fill="hold" nodeType="withEffect">
                                  <p:stCondLst>
                                    <p:cond delay="0"/>
                                  </p:stCondLst>
                                  <p:childTnLst>
                                    <p:set>
                                      <p:cBhvr>
                                        <p:cTn id="59" dur="1" fill="hold">
                                          <p:stCondLst>
                                            <p:cond delay="0"/>
                                          </p:stCondLst>
                                        </p:cTn>
                                        <p:tgtEl>
                                          <p:spTgt spid="41"/>
                                        </p:tgtEl>
                                        <p:attrNameLst>
                                          <p:attrName>style.visibility</p:attrName>
                                        </p:attrNameLst>
                                      </p:cBhvr>
                                      <p:to>
                                        <p:strVal val="visible"/>
                                      </p:to>
                                    </p:set>
                                    <p:animEffect transition="in" filter="wipe(down)">
                                      <p:cBhvr>
                                        <p:cTn id="60" dur="500"/>
                                        <p:tgtEl>
                                          <p:spTgt spid="41"/>
                                        </p:tgtEl>
                                      </p:cBhvr>
                                    </p:animEffect>
                                  </p:childTnLst>
                                </p:cTn>
                              </p:par>
                              <p:par>
                                <p:cTn id="61" presetID="22" presetClass="entr" presetSubtype="4" fill="hold" grpId="0" nodeType="withEffect">
                                  <p:stCondLst>
                                    <p:cond delay="0"/>
                                  </p:stCondLst>
                                  <p:childTnLst>
                                    <p:set>
                                      <p:cBhvr>
                                        <p:cTn id="62" dur="1" fill="hold">
                                          <p:stCondLst>
                                            <p:cond delay="0"/>
                                          </p:stCondLst>
                                        </p:cTn>
                                        <p:tgtEl>
                                          <p:spTgt spid="38"/>
                                        </p:tgtEl>
                                        <p:attrNameLst>
                                          <p:attrName>style.visibility</p:attrName>
                                        </p:attrNameLst>
                                      </p:cBhvr>
                                      <p:to>
                                        <p:strVal val="visible"/>
                                      </p:to>
                                    </p:set>
                                    <p:animEffect transition="in" filter="wipe(down)">
                                      <p:cBhvr>
                                        <p:cTn id="63" dur="500"/>
                                        <p:tgtEl>
                                          <p:spTgt spid="38"/>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2" fill="hold" nodeType="clickEffect">
                                  <p:stCondLst>
                                    <p:cond delay="0"/>
                                  </p:stCondLst>
                                  <p:childTnLst>
                                    <p:set>
                                      <p:cBhvr>
                                        <p:cTn id="67" dur="1" fill="hold">
                                          <p:stCondLst>
                                            <p:cond delay="0"/>
                                          </p:stCondLst>
                                        </p:cTn>
                                        <p:tgtEl>
                                          <p:spTgt spid="82"/>
                                        </p:tgtEl>
                                        <p:attrNameLst>
                                          <p:attrName>style.visibility</p:attrName>
                                        </p:attrNameLst>
                                      </p:cBhvr>
                                      <p:to>
                                        <p:strVal val="visible"/>
                                      </p:to>
                                    </p:set>
                                    <p:animEffect transition="in" filter="wipe(right)">
                                      <p:cBhvr>
                                        <p:cTn id="68" dur="500"/>
                                        <p:tgtEl>
                                          <p:spTgt spid="82"/>
                                        </p:tgtEl>
                                      </p:cBhvr>
                                    </p:animEffect>
                                  </p:childTnLst>
                                </p:cTn>
                              </p:par>
                              <p:par>
                                <p:cTn id="69" presetID="22" presetClass="entr" presetSubtype="2" fill="hold" grpId="0" nodeType="withEffect">
                                  <p:stCondLst>
                                    <p:cond delay="0"/>
                                  </p:stCondLst>
                                  <p:childTnLst>
                                    <p:set>
                                      <p:cBhvr>
                                        <p:cTn id="70" dur="1" fill="hold">
                                          <p:stCondLst>
                                            <p:cond delay="0"/>
                                          </p:stCondLst>
                                        </p:cTn>
                                        <p:tgtEl>
                                          <p:spTgt spid="89"/>
                                        </p:tgtEl>
                                        <p:attrNameLst>
                                          <p:attrName>style.visibility</p:attrName>
                                        </p:attrNameLst>
                                      </p:cBhvr>
                                      <p:to>
                                        <p:strVal val="visible"/>
                                      </p:to>
                                    </p:set>
                                    <p:animEffect transition="in" filter="wipe(right)">
                                      <p:cBhvr>
                                        <p:cTn id="71" dur="500"/>
                                        <p:tgtEl>
                                          <p:spTgt spid="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30" grpId="0"/>
      <p:bldP spid="38" grpId="0"/>
      <p:bldP spid="81" grpId="0"/>
      <p:bldP spid="89" grpId="0"/>
      <p:bldP spid="3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1" name="図 100"/>
          <p:cNvPicPr>
            <a:picLocks noChangeAspect="1"/>
          </p:cNvPicPr>
          <p:nvPr/>
        </p:nvPicPr>
        <p:blipFill>
          <a:blip r:embed="rId2"/>
          <a:stretch>
            <a:fillRect/>
          </a:stretch>
        </p:blipFill>
        <p:spPr>
          <a:xfrm>
            <a:off x="-21743" y="4445267"/>
            <a:ext cx="2960084" cy="2407783"/>
          </a:xfrm>
          <a:prstGeom prst="rect">
            <a:avLst/>
          </a:prstGeom>
        </p:spPr>
      </p:pic>
      <p:grpSp>
        <p:nvGrpSpPr>
          <p:cNvPr id="9" name="グループ化 8"/>
          <p:cNvGrpSpPr/>
          <p:nvPr/>
        </p:nvGrpSpPr>
        <p:grpSpPr>
          <a:xfrm>
            <a:off x="2783001" y="173881"/>
            <a:ext cx="6834433" cy="6579909"/>
            <a:chOff x="2678783" y="147993"/>
            <a:chExt cx="6834433" cy="6579909"/>
          </a:xfrm>
          <a:effectLst>
            <a:glow rad="101600">
              <a:schemeClr val="accent2">
                <a:satMod val="175000"/>
                <a:alpha val="40000"/>
              </a:schemeClr>
            </a:glow>
          </a:effectLst>
        </p:grpSpPr>
        <p:sp>
          <p:nvSpPr>
            <p:cNvPr id="3" name="楕円 2"/>
            <p:cNvSpPr/>
            <p:nvPr/>
          </p:nvSpPr>
          <p:spPr>
            <a:xfrm>
              <a:off x="2678783" y="147993"/>
              <a:ext cx="6834433" cy="6579909"/>
            </a:xfrm>
            <a:prstGeom prst="ellipse">
              <a:avLst/>
            </a:prstGeom>
            <a:solidFill>
              <a:schemeClr val="bg1"/>
            </a:solidFill>
            <a:ln w="38100">
              <a:solidFill>
                <a:srgbClr val="C00000"/>
              </a:solidFill>
              <a:prstDash val="sysDot"/>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9" name="楕円 78"/>
            <p:cNvSpPr/>
            <p:nvPr/>
          </p:nvSpPr>
          <p:spPr>
            <a:xfrm>
              <a:off x="2770360" y="226337"/>
              <a:ext cx="6645244" cy="6427959"/>
            </a:xfrm>
            <a:prstGeom prst="ellipse">
              <a:avLst/>
            </a:prstGeom>
            <a:solidFill>
              <a:schemeClr val="bg1"/>
            </a:solidFill>
            <a:ln w="38100">
              <a:solidFill>
                <a:schemeClr val="accent2">
                  <a:lumMod val="60000"/>
                  <a:lumOff val="40000"/>
                </a:schemeClr>
              </a:solidFill>
              <a:prstDash val="sysDot"/>
            </a:ln>
            <a:effectLst>
              <a:glow rad="1016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5" name="涙形 4"/>
          <p:cNvSpPr/>
          <p:nvPr/>
        </p:nvSpPr>
        <p:spPr>
          <a:xfrm rot="11510656">
            <a:off x="4086284" y="2445170"/>
            <a:ext cx="262551" cy="253497"/>
          </a:xfrm>
          <a:prstGeom prst="teardrop">
            <a:avLst/>
          </a:prstGeom>
          <a:solidFill>
            <a:schemeClr val="accent2">
              <a:lumMod val="60000"/>
              <a:lumOff val="40000"/>
            </a:schemeClr>
          </a:solidFill>
          <a:ln>
            <a:noFill/>
            <a:prstDash val="sysDash"/>
          </a:ln>
          <a:effectLst>
            <a:glow rad="63500">
              <a:schemeClr val="accent3">
                <a:satMod val="175000"/>
                <a:alpha val="40000"/>
              </a:schemeClr>
            </a:glow>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6" name="涙形 85"/>
          <p:cNvSpPr/>
          <p:nvPr/>
        </p:nvSpPr>
        <p:spPr>
          <a:xfrm rot="13502564">
            <a:off x="4133282" y="2889957"/>
            <a:ext cx="262551" cy="253497"/>
          </a:xfrm>
          <a:prstGeom prst="teardrop">
            <a:avLst/>
          </a:prstGeom>
          <a:solidFill>
            <a:schemeClr val="accent2">
              <a:lumMod val="60000"/>
              <a:lumOff val="40000"/>
            </a:schemeClr>
          </a:solidFill>
          <a:ln>
            <a:noFill/>
            <a:prstDash val="sysDash"/>
          </a:ln>
          <a:effectLst>
            <a:glow rad="63500">
              <a:schemeClr val="accent3">
                <a:satMod val="175000"/>
                <a:alpha val="40000"/>
              </a:schemeClr>
            </a:glow>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7" name="涙形 86"/>
          <p:cNvSpPr/>
          <p:nvPr/>
        </p:nvSpPr>
        <p:spPr>
          <a:xfrm rot="13502564">
            <a:off x="4086283" y="3302252"/>
            <a:ext cx="262551" cy="253497"/>
          </a:xfrm>
          <a:prstGeom prst="teardrop">
            <a:avLst/>
          </a:prstGeom>
          <a:solidFill>
            <a:schemeClr val="accent2">
              <a:lumMod val="60000"/>
              <a:lumOff val="40000"/>
            </a:schemeClr>
          </a:solidFill>
          <a:ln>
            <a:noFill/>
            <a:prstDash val="sysDash"/>
          </a:ln>
          <a:effectLst>
            <a:glow rad="63500">
              <a:schemeClr val="accent3">
                <a:satMod val="175000"/>
                <a:alpha val="40000"/>
              </a:schemeClr>
            </a:glow>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2" name="涙形 91"/>
          <p:cNvSpPr/>
          <p:nvPr/>
        </p:nvSpPr>
        <p:spPr>
          <a:xfrm rot="15032568">
            <a:off x="4024952" y="3667126"/>
            <a:ext cx="262551" cy="253497"/>
          </a:xfrm>
          <a:prstGeom prst="teardrop">
            <a:avLst/>
          </a:prstGeom>
          <a:solidFill>
            <a:schemeClr val="accent2">
              <a:lumMod val="60000"/>
              <a:lumOff val="40000"/>
            </a:schemeClr>
          </a:solidFill>
          <a:ln>
            <a:noFill/>
            <a:prstDash val="sysDash"/>
          </a:ln>
          <a:effectLst>
            <a:glow rad="63500">
              <a:schemeClr val="accent3">
                <a:satMod val="175000"/>
                <a:alpha val="40000"/>
              </a:schemeClr>
            </a:glow>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6" name="涙形 95"/>
          <p:cNvSpPr/>
          <p:nvPr/>
        </p:nvSpPr>
        <p:spPr>
          <a:xfrm rot="1923819">
            <a:off x="3193186" y="3902705"/>
            <a:ext cx="262551" cy="285470"/>
          </a:xfrm>
          <a:prstGeom prst="teardrop">
            <a:avLst/>
          </a:prstGeom>
          <a:solidFill>
            <a:schemeClr val="accent2">
              <a:lumMod val="60000"/>
              <a:lumOff val="40000"/>
            </a:schemeClr>
          </a:solidFill>
          <a:ln>
            <a:noFill/>
            <a:prstDash val="sysDash"/>
          </a:ln>
          <a:effectLst>
            <a:glow rad="63500">
              <a:schemeClr val="accent3">
                <a:satMod val="175000"/>
                <a:alpha val="40000"/>
              </a:schemeClr>
            </a:glow>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7" name="涙形 96"/>
          <p:cNvSpPr/>
          <p:nvPr/>
        </p:nvSpPr>
        <p:spPr>
          <a:xfrm rot="15619428">
            <a:off x="3733246" y="3956791"/>
            <a:ext cx="262551" cy="285470"/>
          </a:xfrm>
          <a:prstGeom prst="teardrop">
            <a:avLst/>
          </a:prstGeom>
          <a:solidFill>
            <a:schemeClr val="accent2">
              <a:lumMod val="60000"/>
              <a:lumOff val="40000"/>
            </a:schemeClr>
          </a:solidFill>
          <a:ln>
            <a:noFill/>
            <a:prstDash val="sysDash"/>
          </a:ln>
          <a:effectLst>
            <a:glow rad="63500">
              <a:schemeClr val="accent3">
                <a:satMod val="175000"/>
                <a:alpha val="40000"/>
              </a:schemeClr>
            </a:glow>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8" name="涙形 97"/>
          <p:cNvSpPr/>
          <p:nvPr/>
        </p:nvSpPr>
        <p:spPr>
          <a:xfrm rot="3125780">
            <a:off x="3307608" y="3494265"/>
            <a:ext cx="262551" cy="285470"/>
          </a:xfrm>
          <a:prstGeom prst="teardrop">
            <a:avLst/>
          </a:prstGeom>
          <a:solidFill>
            <a:schemeClr val="accent2">
              <a:lumMod val="60000"/>
              <a:lumOff val="40000"/>
            </a:schemeClr>
          </a:solidFill>
          <a:ln>
            <a:noFill/>
            <a:prstDash val="sysDash"/>
          </a:ln>
          <a:effectLst>
            <a:glow rad="63500">
              <a:schemeClr val="accent3">
                <a:satMod val="175000"/>
                <a:alpha val="40000"/>
              </a:schemeClr>
            </a:glow>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9" name="涙形 98"/>
          <p:cNvSpPr/>
          <p:nvPr/>
        </p:nvSpPr>
        <p:spPr>
          <a:xfrm rot="6494414">
            <a:off x="3640325" y="2328178"/>
            <a:ext cx="262551" cy="285470"/>
          </a:xfrm>
          <a:prstGeom prst="teardrop">
            <a:avLst/>
          </a:prstGeom>
          <a:solidFill>
            <a:schemeClr val="accent2">
              <a:lumMod val="60000"/>
              <a:lumOff val="40000"/>
            </a:schemeClr>
          </a:solidFill>
          <a:ln>
            <a:noFill/>
            <a:prstDash val="sysDash"/>
          </a:ln>
          <a:effectLst>
            <a:glow rad="63500">
              <a:schemeClr val="accent3">
                <a:satMod val="175000"/>
                <a:alpha val="40000"/>
              </a:schemeClr>
            </a:glow>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0" name="涙形 99"/>
          <p:cNvSpPr/>
          <p:nvPr/>
        </p:nvSpPr>
        <p:spPr>
          <a:xfrm rot="3850196">
            <a:off x="3467924" y="2622053"/>
            <a:ext cx="262551" cy="285470"/>
          </a:xfrm>
          <a:prstGeom prst="teardrop">
            <a:avLst/>
          </a:prstGeom>
          <a:solidFill>
            <a:schemeClr val="accent2">
              <a:lumMod val="60000"/>
              <a:lumOff val="40000"/>
            </a:schemeClr>
          </a:solidFill>
          <a:ln>
            <a:noFill/>
            <a:prstDash val="sysDash"/>
          </a:ln>
          <a:effectLst>
            <a:glow rad="63500">
              <a:schemeClr val="accent3">
                <a:satMod val="175000"/>
                <a:alpha val="40000"/>
              </a:schemeClr>
            </a:glow>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1" name="Freeform 43"/>
          <p:cNvSpPr>
            <a:spLocks/>
          </p:cNvSpPr>
          <p:nvPr/>
        </p:nvSpPr>
        <p:spPr bwMode="auto">
          <a:xfrm rot="10441033">
            <a:off x="3458612" y="2603409"/>
            <a:ext cx="682625" cy="1500187"/>
          </a:xfrm>
          <a:custGeom>
            <a:avLst/>
            <a:gdLst>
              <a:gd name="T0" fmla="*/ 378 w 430"/>
              <a:gd name="T1" fmla="*/ 568 h 945"/>
              <a:gd name="T2" fmla="*/ 333 w 430"/>
              <a:gd name="T3" fmla="*/ 704 h 945"/>
              <a:gd name="T4" fmla="*/ 333 w 430"/>
              <a:gd name="T5" fmla="*/ 296 h 945"/>
              <a:gd name="T6" fmla="*/ 423 w 430"/>
              <a:gd name="T7" fmla="*/ 114 h 945"/>
              <a:gd name="T8" fmla="*/ 378 w 430"/>
              <a:gd name="T9" fmla="*/ 23 h 945"/>
              <a:gd name="T10" fmla="*/ 242 w 430"/>
              <a:gd name="T11" fmla="*/ 250 h 945"/>
              <a:gd name="T12" fmla="*/ 242 w 430"/>
              <a:gd name="T13" fmla="*/ 522 h 945"/>
              <a:gd name="T14" fmla="*/ 151 w 430"/>
              <a:gd name="T15" fmla="*/ 885 h 945"/>
              <a:gd name="T16" fmla="*/ 15 w 430"/>
              <a:gd name="T17" fmla="*/ 885 h 945"/>
              <a:gd name="T18" fmla="*/ 61 w 430"/>
              <a:gd name="T19" fmla="*/ 522 h 945"/>
              <a:gd name="T20" fmla="*/ 151 w 430"/>
              <a:gd name="T21" fmla="*/ 160 h 9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0" h="945">
                <a:moveTo>
                  <a:pt x="378" y="568"/>
                </a:moveTo>
                <a:cubicBezTo>
                  <a:pt x="359" y="658"/>
                  <a:pt x="340" y="749"/>
                  <a:pt x="333" y="704"/>
                </a:cubicBezTo>
                <a:cubicBezTo>
                  <a:pt x="326" y="659"/>
                  <a:pt x="318" y="394"/>
                  <a:pt x="333" y="296"/>
                </a:cubicBezTo>
                <a:cubicBezTo>
                  <a:pt x="348" y="198"/>
                  <a:pt x="416" y="159"/>
                  <a:pt x="423" y="114"/>
                </a:cubicBezTo>
                <a:cubicBezTo>
                  <a:pt x="430" y="69"/>
                  <a:pt x="408" y="0"/>
                  <a:pt x="378" y="23"/>
                </a:cubicBezTo>
                <a:cubicBezTo>
                  <a:pt x="348" y="46"/>
                  <a:pt x="265" y="167"/>
                  <a:pt x="242" y="250"/>
                </a:cubicBezTo>
                <a:cubicBezTo>
                  <a:pt x="219" y="333"/>
                  <a:pt x="257" y="416"/>
                  <a:pt x="242" y="522"/>
                </a:cubicBezTo>
                <a:cubicBezTo>
                  <a:pt x="227" y="628"/>
                  <a:pt x="189" y="825"/>
                  <a:pt x="151" y="885"/>
                </a:cubicBezTo>
                <a:cubicBezTo>
                  <a:pt x="113" y="945"/>
                  <a:pt x="30" y="945"/>
                  <a:pt x="15" y="885"/>
                </a:cubicBezTo>
                <a:cubicBezTo>
                  <a:pt x="0" y="825"/>
                  <a:pt x="38" y="643"/>
                  <a:pt x="61" y="522"/>
                </a:cubicBezTo>
                <a:cubicBezTo>
                  <a:pt x="84" y="401"/>
                  <a:pt x="117" y="280"/>
                  <a:pt x="151" y="160"/>
                </a:cubicBezTo>
              </a:path>
            </a:pathLst>
          </a:custGeom>
          <a:noFill/>
          <a:ln w="10160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p>
        </p:txBody>
      </p:sp>
      <p:sp>
        <p:nvSpPr>
          <p:cNvPr id="94" name="涙形 93"/>
          <p:cNvSpPr/>
          <p:nvPr/>
        </p:nvSpPr>
        <p:spPr>
          <a:xfrm rot="1549117">
            <a:off x="3187159" y="3147712"/>
            <a:ext cx="262551" cy="253497"/>
          </a:xfrm>
          <a:prstGeom prst="teardrop">
            <a:avLst/>
          </a:prstGeom>
          <a:solidFill>
            <a:schemeClr val="accent2">
              <a:lumMod val="60000"/>
              <a:lumOff val="40000"/>
            </a:schemeClr>
          </a:solidFill>
          <a:ln>
            <a:noFill/>
            <a:prstDash val="sysDash"/>
          </a:ln>
          <a:effectLst>
            <a:glow rad="63500">
              <a:schemeClr val="accent3">
                <a:satMod val="175000"/>
                <a:alpha val="40000"/>
              </a:schemeClr>
            </a:glow>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星 32 6"/>
          <p:cNvSpPr/>
          <p:nvPr/>
        </p:nvSpPr>
        <p:spPr>
          <a:xfrm>
            <a:off x="6357724" y="2328716"/>
            <a:ext cx="2234939" cy="2185415"/>
          </a:xfrm>
          <a:prstGeom prst="star32">
            <a:avLst>
              <a:gd name="adj" fmla="val 48418"/>
            </a:avLst>
          </a:prstGeom>
          <a:noFill/>
          <a:ln w="19050">
            <a:solidFill>
              <a:schemeClr val="accent6">
                <a:lumMod val="50000"/>
              </a:schemeClr>
            </a:solidFill>
            <a:prstDash val="sysDot"/>
          </a:ln>
          <a:effectLst>
            <a:glow rad="635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楕円 9"/>
          <p:cNvSpPr/>
          <p:nvPr/>
        </p:nvSpPr>
        <p:spPr>
          <a:xfrm>
            <a:off x="6441726" y="2390345"/>
            <a:ext cx="2064385" cy="2060520"/>
          </a:xfrm>
          <a:prstGeom prst="ellipse">
            <a:avLst/>
          </a:prstGeom>
          <a:noFill/>
          <a:ln>
            <a:solidFill>
              <a:srgbClr val="FFC000"/>
            </a:solidFill>
            <a:prstDash val="lgDashDotDot"/>
          </a:ln>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ボックス 11"/>
          <p:cNvSpPr txBox="1"/>
          <p:nvPr/>
        </p:nvSpPr>
        <p:spPr>
          <a:xfrm>
            <a:off x="7149210" y="1732303"/>
            <a:ext cx="606582" cy="669230"/>
          </a:xfrm>
          <a:prstGeom prst="rect">
            <a:avLst/>
          </a:prstGeom>
          <a:noFill/>
        </p:spPr>
        <p:txBody>
          <a:bodyPr wrap="square" rtlCol="0">
            <a:spAutoFit/>
          </a:bodyPr>
          <a:lstStyle/>
          <a:p>
            <a:pPr algn="ctr"/>
            <a:r>
              <a:rPr kumimoji="1" lang="ja-JP" altLang="en-US" sz="3600" dirty="0">
                <a:latin typeface="UD デジタル 教科書体 NK-B" panose="02020700000000000000" pitchFamily="18" charset="-128"/>
                <a:ea typeface="UD デジタル 教科書体 NK-B" panose="02020700000000000000" pitchFamily="18" charset="-128"/>
              </a:rPr>
              <a:t>核</a:t>
            </a:r>
          </a:p>
        </p:txBody>
      </p:sp>
      <p:pic>
        <p:nvPicPr>
          <p:cNvPr id="103" name="図 102"/>
          <p:cNvPicPr>
            <a:picLocks noChangeAspect="1"/>
          </p:cNvPicPr>
          <p:nvPr/>
        </p:nvPicPr>
        <p:blipFill>
          <a:blip r:embed="rId3"/>
          <a:stretch>
            <a:fillRect/>
          </a:stretch>
        </p:blipFill>
        <p:spPr>
          <a:xfrm rot="1050571">
            <a:off x="5154012" y="2489412"/>
            <a:ext cx="496573" cy="1788435"/>
          </a:xfrm>
          <a:prstGeom prst="rect">
            <a:avLst/>
          </a:prstGeom>
        </p:spPr>
      </p:pic>
      <p:cxnSp>
        <p:nvCxnSpPr>
          <p:cNvPr id="104" name="直線矢印コネクタ 103"/>
          <p:cNvCxnSpPr/>
          <p:nvPr/>
        </p:nvCxnSpPr>
        <p:spPr>
          <a:xfrm flipH="1">
            <a:off x="5389031" y="3374347"/>
            <a:ext cx="1202101" cy="9282"/>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51" name="テキスト ボックス 50"/>
          <p:cNvSpPr txBox="1"/>
          <p:nvPr/>
        </p:nvSpPr>
        <p:spPr>
          <a:xfrm>
            <a:off x="6840978" y="3751643"/>
            <a:ext cx="1189075" cy="523220"/>
          </a:xfrm>
          <a:prstGeom prst="rect">
            <a:avLst/>
          </a:prstGeom>
          <a:noFill/>
        </p:spPr>
        <p:txBody>
          <a:bodyPr wrap="square" rtlCol="0">
            <a:spAutoFit/>
          </a:bodyPr>
          <a:lstStyle/>
          <a:p>
            <a:pPr algn="ctr"/>
            <a:r>
              <a:rPr lang="en-US" altLang="ja-JP" sz="2800" dirty="0">
                <a:solidFill>
                  <a:srgbClr val="FF0000"/>
                </a:solidFill>
                <a:latin typeface="Cooper Black" panose="0208090404030B020404" pitchFamily="18" charset="0"/>
              </a:rPr>
              <a:t>DNA</a:t>
            </a:r>
            <a:endParaRPr kumimoji="1" lang="ja-JP" altLang="en-US" sz="2800" dirty="0">
              <a:solidFill>
                <a:srgbClr val="FF0000"/>
              </a:solidFill>
              <a:latin typeface="Cooper Black" panose="0208090404030B020404" pitchFamily="18" charset="0"/>
            </a:endParaRPr>
          </a:p>
        </p:txBody>
      </p:sp>
      <p:sp>
        <p:nvSpPr>
          <p:cNvPr id="106" name="テキスト ボックス 105"/>
          <p:cNvSpPr txBox="1"/>
          <p:nvPr/>
        </p:nvSpPr>
        <p:spPr>
          <a:xfrm>
            <a:off x="-26060" y="3567642"/>
            <a:ext cx="1838311" cy="523220"/>
          </a:xfrm>
          <a:prstGeom prst="rect">
            <a:avLst/>
          </a:prstGeom>
          <a:noFill/>
        </p:spPr>
        <p:txBody>
          <a:bodyPr wrap="square" rtlCol="0">
            <a:spAutoFit/>
          </a:bodyPr>
          <a:lstStyle/>
          <a:p>
            <a:pPr algn="ctr"/>
            <a:r>
              <a:rPr lang="ja-JP" altLang="en-US" sz="2800" dirty="0">
                <a:latin typeface="UD デジタル 教科書体 NK-B" panose="02020700000000000000" pitchFamily="18" charset="-128"/>
                <a:ea typeface="UD デジタル 教科書体 NK-B" panose="02020700000000000000" pitchFamily="18" charset="-128"/>
              </a:rPr>
              <a:t>リボソーム</a:t>
            </a:r>
            <a:endParaRPr kumimoji="1" lang="ja-JP" altLang="en-US" sz="2800" dirty="0">
              <a:latin typeface="UD デジタル 教科書体 NK-B" panose="02020700000000000000" pitchFamily="18" charset="-128"/>
              <a:ea typeface="UD デジタル 教科書体 NK-B" panose="02020700000000000000" pitchFamily="18" charset="-128"/>
            </a:endParaRPr>
          </a:p>
        </p:txBody>
      </p:sp>
      <p:pic>
        <p:nvPicPr>
          <p:cNvPr id="112" name="Picture 12" descr="第01章03-011p-細胞膜の構造"/>
          <p:cNvPicPr>
            <a:picLocks noChangeAspect="1" noChangeArrowheads="1"/>
          </p:cNvPicPr>
          <p:nvPr/>
        </p:nvPicPr>
        <p:blipFill>
          <a:blip r:embed="rId4">
            <a:extLst>
              <a:ext uri="{28A0092B-C50C-407E-A947-70E740481C1C}">
                <a14:useLocalDpi xmlns:a14="http://schemas.microsoft.com/office/drawing/2010/main" val="0"/>
              </a:ext>
            </a:extLst>
          </a:blip>
          <a:srcRect l="17863" t="38240" r="28502" b="36945"/>
          <a:stretch>
            <a:fillRect/>
          </a:stretch>
        </p:blipFill>
        <p:spPr bwMode="auto">
          <a:xfrm>
            <a:off x="10139297" y="1529709"/>
            <a:ext cx="1635372" cy="16113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3" name="テキスト ボックス 112"/>
          <p:cNvSpPr txBox="1"/>
          <p:nvPr/>
        </p:nvSpPr>
        <p:spPr>
          <a:xfrm>
            <a:off x="9981623" y="1136197"/>
            <a:ext cx="1838311" cy="461665"/>
          </a:xfrm>
          <a:prstGeom prst="rect">
            <a:avLst/>
          </a:prstGeom>
          <a:noFill/>
        </p:spPr>
        <p:txBody>
          <a:bodyPr wrap="square" rtlCol="0">
            <a:spAutoFit/>
          </a:bodyPr>
          <a:lstStyle/>
          <a:p>
            <a:pPr algn="ctr"/>
            <a:r>
              <a:rPr lang="ja-JP" altLang="en-US" sz="2400" dirty="0">
                <a:latin typeface="UD デジタル 教科書体 NK-B" panose="02020700000000000000" pitchFamily="18" charset="-128"/>
                <a:ea typeface="UD デジタル 教科書体 NK-B" panose="02020700000000000000" pitchFamily="18" charset="-128"/>
              </a:rPr>
              <a:t>細胞膜</a:t>
            </a:r>
            <a:endParaRPr kumimoji="1" lang="ja-JP" altLang="en-US" sz="2400" dirty="0">
              <a:latin typeface="UD デジタル 教科書体 NK-B" panose="02020700000000000000" pitchFamily="18" charset="-128"/>
              <a:ea typeface="UD デジタル 教科書体 NK-B" panose="02020700000000000000" pitchFamily="18" charset="-128"/>
            </a:endParaRPr>
          </a:p>
        </p:txBody>
      </p:sp>
      <p:sp>
        <p:nvSpPr>
          <p:cNvPr id="114" name="テキスト ボックス 113"/>
          <p:cNvSpPr txBox="1"/>
          <p:nvPr/>
        </p:nvSpPr>
        <p:spPr>
          <a:xfrm>
            <a:off x="10050738" y="3117536"/>
            <a:ext cx="1838311" cy="369332"/>
          </a:xfrm>
          <a:prstGeom prst="rect">
            <a:avLst/>
          </a:prstGeom>
          <a:noFill/>
        </p:spPr>
        <p:txBody>
          <a:bodyPr wrap="square" rtlCol="0">
            <a:spAutoFit/>
          </a:bodyPr>
          <a:lstStyle/>
          <a:p>
            <a:pPr algn="ctr"/>
            <a:r>
              <a:rPr kumimoji="1" lang="ja-JP" altLang="en-US" dirty="0">
                <a:latin typeface="UD デジタル 教科書体 NK-B" panose="02020700000000000000" pitchFamily="18" charset="-128"/>
                <a:ea typeface="UD デジタル 教科書体 NK-B" panose="02020700000000000000" pitchFamily="18" charset="-128"/>
              </a:rPr>
              <a:t>リン脂質二重膜</a:t>
            </a:r>
          </a:p>
        </p:txBody>
      </p:sp>
      <p:cxnSp>
        <p:nvCxnSpPr>
          <p:cNvPr id="116" name="直線矢印コネクタ 115"/>
          <p:cNvCxnSpPr>
            <a:endCxn id="118" idx="0"/>
          </p:cNvCxnSpPr>
          <p:nvPr/>
        </p:nvCxnSpPr>
        <p:spPr>
          <a:xfrm flipH="1">
            <a:off x="9306311" y="1365979"/>
            <a:ext cx="1078499" cy="197076"/>
          </a:xfrm>
          <a:prstGeom prst="straightConnector1">
            <a:avLst/>
          </a:prstGeom>
          <a:ln>
            <a:solidFill>
              <a:schemeClr val="bg1">
                <a:lumMod val="5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18" name="楕円 117"/>
          <p:cNvSpPr/>
          <p:nvPr/>
        </p:nvSpPr>
        <p:spPr>
          <a:xfrm rot="2818656">
            <a:off x="8838093" y="1460490"/>
            <a:ext cx="464416" cy="645641"/>
          </a:xfrm>
          <a:prstGeom prst="ellipse">
            <a:avLst/>
          </a:prstGeom>
          <a:noFill/>
          <a:ln w="19050">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2" name="Freeform 14"/>
          <p:cNvSpPr>
            <a:spLocks/>
          </p:cNvSpPr>
          <p:nvPr/>
        </p:nvSpPr>
        <p:spPr bwMode="auto">
          <a:xfrm>
            <a:off x="5210509" y="5348077"/>
            <a:ext cx="288925" cy="479425"/>
          </a:xfrm>
          <a:custGeom>
            <a:avLst/>
            <a:gdLst>
              <a:gd name="T0" fmla="*/ 114 w 182"/>
              <a:gd name="T1" fmla="*/ 15 h 302"/>
              <a:gd name="T2" fmla="*/ 23 w 182"/>
              <a:gd name="T3" fmla="*/ 15 h 302"/>
              <a:gd name="T4" fmla="*/ 23 w 182"/>
              <a:gd name="T5" fmla="*/ 105 h 302"/>
              <a:gd name="T6" fmla="*/ 159 w 182"/>
              <a:gd name="T7" fmla="*/ 105 h 302"/>
              <a:gd name="T8" fmla="*/ 159 w 182"/>
              <a:gd name="T9" fmla="*/ 196 h 302"/>
              <a:gd name="T10" fmla="*/ 23 w 182"/>
              <a:gd name="T11" fmla="*/ 196 h 302"/>
              <a:gd name="T12" fmla="*/ 23 w 182"/>
              <a:gd name="T13" fmla="*/ 287 h 302"/>
              <a:gd name="T14" fmla="*/ 159 w 182"/>
              <a:gd name="T15" fmla="*/ 287 h 3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2" h="302">
                <a:moveTo>
                  <a:pt x="114" y="15"/>
                </a:moveTo>
                <a:cubicBezTo>
                  <a:pt x="76" y="7"/>
                  <a:pt x="38" y="0"/>
                  <a:pt x="23" y="15"/>
                </a:cubicBezTo>
                <a:cubicBezTo>
                  <a:pt x="8" y="30"/>
                  <a:pt x="0" y="90"/>
                  <a:pt x="23" y="105"/>
                </a:cubicBezTo>
                <a:cubicBezTo>
                  <a:pt x="46" y="120"/>
                  <a:pt x="136" y="90"/>
                  <a:pt x="159" y="105"/>
                </a:cubicBezTo>
                <a:cubicBezTo>
                  <a:pt x="182" y="120"/>
                  <a:pt x="182" y="181"/>
                  <a:pt x="159" y="196"/>
                </a:cubicBezTo>
                <a:cubicBezTo>
                  <a:pt x="136" y="211"/>
                  <a:pt x="46" y="181"/>
                  <a:pt x="23" y="196"/>
                </a:cubicBezTo>
                <a:cubicBezTo>
                  <a:pt x="0" y="211"/>
                  <a:pt x="0" y="272"/>
                  <a:pt x="23" y="287"/>
                </a:cubicBezTo>
                <a:cubicBezTo>
                  <a:pt x="46" y="302"/>
                  <a:pt x="144" y="287"/>
                  <a:pt x="159" y="287"/>
                </a:cubicBezTo>
              </a:path>
            </a:pathLst>
          </a:custGeom>
          <a:noFill/>
          <a:ln w="76200">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p>
        </p:txBody>
      </p:sp>
      <p:pic>
        <p:nvPicPr>
          <p:cNvPr id="150" name="Picture 13" descr="第01章03-012p_DNAの構造"/>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rot="5400000">
            <a:off x="6963261" y="2483590"/>
            <a:ext cx="992313" cy="1750084"/>
          </a:xfrm>
          <a:prstGeom prst="rect">
            <a:avLst/>
          </a:prstGeom>
          <a:noFill/>
          <a:extLst>
            <a:ext uri="{909E8E84-426E-40DD-AFC4-6F175D3DCCD1}">
              <a14:hiddenFill xmlns:a14="http://schemas.microsoft.com/office/drawing/2010/main">
                <a:solidFill>
                  <a:srgbClr val="FFFFFF"/>
                </a:solidFill>
              </a14:hiddenFill>
            </a:ext>
          </a:extLst>
        </p:spPr>
      </p:pic>
      <p:cxnSp>
        <p:nvCxnSpPr>
          <p:cNvPr id="168" name="直線矢印コネクタ 167"/>
          <p:cNvCxnSpPr/>
          <p:nvPr/>
        </p:nvCxnSpPr>
        <p:spPr>
          <a:xfrm flipH="1">
            <a:off x="4372056" y="3383630"/>
            <a:ext cx="794846" cy="0"/>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76" name="テキスト ボックス 175"/>
          <p:cNvSpPr txBox="1"/>
          <p:nvPr/>
        </p:nvSpPr>
        <p:spPr>
          <a:xfrm>
            <a:off x="5028560" y="2049513"/>
            <a:ext cx="1189075" cy="584775"/>
          </a:xfrm>
          <a:prstGeom prst="rect">
            <a:avLst/>
          </a:prstGeom>
          <a:noFill/>
        </p:spPr>
        <p:txBody>
          <a:bodyPr wrap="square" rtlCol="0">
            <a:spAutoFit/>
          </a:bodyPr>
          <a:lstStyle/>
          <a:p>
            <a:pPr algn="ctr"/>
            <a:r>
              <a:rPr kumimoji="1" lang="en-US" altLang="ja-JP" sz="3200" dirty="0">
                <a:solidFill>
                  <a:srgbClr val="C00000"/>
                </a:solidFill>
                <a:latin typeface="Cooper Black" panose="0208090404030B020404" pitchFamily="18" charset="0"/>
              </a:rPr>
              <a:t>RNA</a:t>
            </a:r>
            <a:endParaRPr kumimoji="1" lang="ja-JP" altLang="en-US" sz="3200" dirty="0">
              <a:solidFill>
                <a:srgbClr val="C00000"/>
              </a:solidFill>
              <a:latin typeface="Cooper Black" panose="0208090404030B020404" pitchFamily="18" charset="0"/>
            </a:endParaRPr>
          </a:p>
        </p:txBody>
      </p:sp>
      <p:sp>
        <p:nvSpPr>
          <p:cNvPr id="178" name="Freeform 14"/>
          <p:cNvSpPr>
            <a:spLocks/>
          </p:cNvSpPr>
          <p:nvPr/>
        </p:nvSpPr>
        <p:spPr bwMode="auto">
          <a:xfrm rot="1073092">
            <a:off x="6035195" y="5181953"/>
            <a:ext cx="288925" cy="479425"/>
          </a:xfrm>
          <a:custGeom>
            <a:avLst/>
            <a:gdLst>
              <a:gd name="T0" fmla="*/ 114 w 182"/>
              <a:gd name="T1" fmla="*/ 15 h 302"/>
              <a:gd name="T2" fmla="*/ 23 w 182"/>
              <a:gd name="T3" fmla="*/ 15 h 302"/>
              <a:gd name="T4" fmla="*/ 23 w 182"/>
              <a:gd name="T5" fmla="*/ 105 h 302"/>
              <a:gd name="T6" fmla="*/ 159 w 182"/>
              <a:gd name="T7" fmla="*/ 105 h 302"/>
              <a:gd name="T8" fmla="*/ 159 w 182"/>
              <a:gd name="T9" fmla="*/ 196 h 302"/>
              <a:gd name="T10" fmla="*/ 23 w 182"/>
              <a:gd name="T11" fmla="*/ 196 h 302"/>
              <a:gd name="T12" fmla="*/ 23 w 182"/>
              <a:gd name="T13" fmla="*/ 287 h 302"/>
              <a:gd name="T14" fmla="*/ 159 w 182"/>
              <a:gd name="T15" fmla="*/ 287 h 3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2" h="302">
                <a:moveTo>
                  <a:pt x="114" y="15"/>
                </a:moveTo>
                <a:cubicBezTo>
                  <a:pt x="76" y="7"/>
                  <a:pt x="38" y="0"/>
                  <a:pt x="23" y="15"/>
                </a:cubicBezTo>
                <a:cubicBezTo>
                  <a:pt x="8" y="30"/>
                  <a:pt x="0" y="90"/>
                  <a:pt x="23" y="105"/>
                </a:cubicBezTo>
                <a:cubicBezTo>
                  <a:pt x="46" y="120"/>
                  <a:pt x="136" y="90"/>
                  <a:pt x="159" y="105"/>
                </a:cubicBezTo>
                <a:cubicBezTo>
                  <a:pt x="182" y="120"/>
                  <a:pt x="182" y="181"/>
                  <a:pt x="159" y="196"/>
                </a:cubicBezTo>
                <a:cubicBezTo>
                  <a:pt x="136" y="211"/>
                  <a:pt x="46" y="181"/>
                  <a:pt x="23" y="196"/>
                </a:cubicBezTo>
                <a:cubicBezTo>
                  <a:pt x="0" y="211"/>
                  <a:pt x="0" y="272"/>
                  <a:pt x="23" y="287"/>
                </a:cubicBezTo>
                <a:cubicBezTo>
                  <a:pt x="46" y="302"/>
                  <a:pt x="144" y="287"/>
                  <a:pt x="159" y="287"/>
                </a:cubicBezTo>
              </a:path>
            </a:pathLst>
          </a:custGeom>
          <a:noFill/>
          <a:ln w="76200">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p>
        </p:txBody>
      </p:sp>
      <p:sp>
        <p:nvSpPr>
          <p:cNvPr id="180" name="Freeform 14"/>
          <p:cNvSpPr>
            <a:spLocks/>
          </p:cNvSpPr>
          <p:nvPr/>
        </p:nvSpPr>
        <p:spPr bwMode="auto">
          <a:xfrm>
            <a:off x="5842305" y="5927114"/>
            <a:ext cx="288925" cy="479425"/>
          </a:xfrm>
          <a:custGeom>
            <a:avLst/>
            <a:gdLst>
              <a:gd name="T0" fmla="*/ 114 w 182"/>
              <a:gd name="T1" fmla="*/ 15 h 302"/>
              <a:gd name="T2" fmla="*/ 23 w 182"/>
              <a:gd name="T3" fmla="*/ 15 h 302"/>
              <a:gd name="T4" fmla="*/ 23 w 182"/>
              <a:gd name="T5" fmla="*/ 105 h 302"/>
              <a:gd name="T6" fmla="*/ 159 w 182"/>
              <a:gd name="T7" fmla="*/ 105 h 302"/>
              <a:gd name="T8" fmla="*/ 159 w 182"/>
              <a:gd name="T9" fmla="*/ 196 h 302"/>
              <a:gd name="T10" fmla="*/ 23 w 182"/>
              <a:gd name="T11" fmla="*/ 196 h 302"/>
              <a:gd name="T12" fmla="*/ 23 w 182"/>
              <a:gd name="T13" fmla="*/ 287 h 302"/>
              <a:gd name="T14" fmla="*/ 159 w 182"/>
              <a:gd name="T15" fmla="*/ 287 h 3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2" h="302">
                <a:moveTo>
                  <a:pt x="114" y="15"/>
                </a:moveTo>
                <a:cubicBezTo>
                  <a:pt x="76" y="7"/>
                  <a:pt x="38" y="0"/>
                  <a:pt x="23" y="15"/>
                </a:cubicBezTo>
                <a:cubicBezTo>
                  <a:pt x="8" y="30"/>
                  <a:pt x="0" y="90"/>
                  <a:pt x="23" y="105"/>
                </a:cubicBezTo>
                <a:cubicBezTo>
                  <a:pt x="46" y="120"/>
                  <a:pt x="136" y="90"/>
                  <a:pt x="159" y="105"/>
                </a:cubicBezTo>
                <a:cubicBezTo>
                  <a:pt x="182" y="120"/>
                  <a:pt x="182" y="181"/>
                  <a:pt x="159" y="196"/>
                </a:cubicBezTo>
                <a:cubicBezTo>
                  <a:pt x="136" y="211"/>
                  <a:pt x="46" y="181"/>
                  <a:pt x="23" y="196"/>
                </a:cubicBezTo>
                <a:cubicBezTo>
                  <a:pt x="0" y="211"/>
                  <a:pt x="0" y="272"/>
                  <a:pt x="23" y="287"/>
                </a:cubicBezTo>
                <a:cubicBezTo>
                  <a:pt x="46" y="302"/>
                  <a:pt x="144" y="287"/>
                  <a:pt x="159" y="287"/>
                </a:cubicBezTo>
              </a:path>
            </a:pathLst>
          </a:custGeom>
          <a:noFill/>
          <a:ln w="76200">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p>
        </p:txBody>
      </p:sp>
      <p:sp>
        <p:nvSpPr>
          <p:cNvPr id="199" name="テキスト ボックス 198"/>
          <p:cNvSpPr txBox="1"/>
          <p:nvPr/>
        </p:nvSpPr>
        <p:spPr>
          <a:xfrm>
            <a:off x="7193196" y="2598530"/>
            <a:ext cx="996914" cy="307777"/>
          </a:xfrm>
          <a:prstGeom prst="rect">
            <a:avLst/>
          </a:prstGeom>
          <a:noFill/>
        </p:spPr>
        <p:txBody>
          <a:bodyPr wrap="square" rtlCol="0">
            <a:spAutoFit/>
          </a:bodyPr>
          <a:lstStyle/>
          <a:p>
            <a:pPr algn="ctr"/>
            <a:r>
              <a:rPr kumimoji="1" lang="ja-JP" altLang="en-US" sz="1400" dirty="0">
                <a:solidFill>
                  <a:srgbClr val="7030A0"/>
                </a:solidFill>
                <a:latin typeface="UD デジタル 教科書体 NK-B" panose="02020700000000000000" pitchFamily="18" charset="-128"/>
                <a:ea typeface="UD デジタル 教科書体 NK-B" panose="02020700000000000000" pitchFamily="18" charset="-128"/>
              </a:rPr>
              <a:t>染色体</a:t>
            </a:r>
          </a:p>
        </p:txBody>
      </p:sp>
      <p:sp>
        <p:nvSpPr>
          <p:cNvPr id="200" name="テキスト ボックス 199"/>
          <p:cNvSpPr txBox="1"/>
          <p:nvPr/>
        </p:nvSpPr>
        <p:spPr>
          <a:xfrm>
            <a:off x="7509197" y="3395143"/>
            <a:ext cx="996914" cy="307777"/>
          </a:xfrm>
          <a:prstGeom prst="rect">
            <a:avLst/>
          </a:prstGeom>
          <a:noFill/>
        </p:spPr>
        <p:txBody>
          <a:bodyPr wrap="square" rtlCol="0">
            <a:spAutoFit/>
          </a:bodyPr>
          <a:lstStyle/>
          <a:p>
            <a:r>
              <a:rPr lang="ja-JP" altLang="en-US" sz="1400" dirty="0">
                <a:latin typeface="UD デジタル 教科書体 NK-B" panose="02020700000000000000" pitchFamily="18" charset="-128"/>
                <a:ea typeface="UD デジタル 教科書体 NK-B" panose="02020700000000000000" pitchFamily="18" charset="-128"/>
              </a:rPr>
              <a:t>ヒストン</a:t>
            </a:r>
            <a:endParaRPr kumimoji="1" lang="ja-JP" altLang="en-US" sz="1400" dirty="0">
              <a:latin typeface="UD デジタル 教科書体 NK-B" panose="02020700000000000000" pitchFamily="18" charset="-128"/>
              <a:ea typeface="UD デジタル 教科書体 NK-B" panose="02020700000000000000" pitchFamily="18" charset="-128"/>
            </a:endParaRPr>
          </a:p>
        </p:txBody>
      </p:sp>
      <p:sp>
        <p:nvSpPr>
          <p:cNvPr id="202" name="テキスト ボックス 201"/>
          <p:cNvSpPr txBox="1"/>
          <p:nvPr/>
        </p:nvSpPr>
        <p:spPr>
          <a:xfrm>
            <a:off x="6277463" y="5044407"/>
            <a:ext cx="2320541" cy="523220"/>
          </a:xfrm>
          <a:prstGeom prst="rect">
            <a:avLst/>
          </a:prstGeom>
          <a:noFill/>
        </p:spPr>
        <p:txBody>
          <a:bodyPr wrap="square" rtlCol="0">
            <a:spAutoFit/>
          </a:bodyPr>
          <a:lstStyle/>
          <a:p>
            <a:pPr algn="ctr"/>
            <a:r>
              <a:rPr lang="ja-JP" altLang="en-US" sz="2800" dirty="0">
                <a:latin typeface="UD デジタル 教科書体 NK-B" panose="02020700000000000000" pitchFamily="18" charset="-128"/>
                <a:ea typeface="UD デジタル 教科書体 NK-B" panose="02020700000000000000" pitchFamily="18" charset="-128"/>
              </a:rPr>
              <a:t>ミトコンドリア</a:t>
            </a:r>
            <a:endParaRPr kumimoji="1" lang="ja-JP" altLang="en-US" sz="2800" dirty="0">
              <a:latin typeface="UD デジタル 教科書体 NK-B" panose="02020700000000000000" pitchFamily="18" charset="-128"/>
              <a:ea typeface="UD デジタル 教科書体 NK-B" panose="02020700000000000000" pitchFamily="18" charset="-128"/>
            </a:endParaRPr>
          </a:p>
        </p:txBody>
      </p:sp>
      <p:pic>
        <p:nvPicPr>
          <p:cNvPr id="1026" name="Picture 2" descr="ゴルジ体"/>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37930" y="216164"/>
            <a:ext cx="2074311" cy="2074312"/>
          </a:xfrm>
          <a:prstGeom prst="rect">
            <a:avLst/>
          </a:prstGeom>
          <a:noFill/>
          <a:extLst>
            <a:ext uri="{909E8E84-426E-40DD-AFC4-6F175D3DCCD1}">
              <a14:hiddenFill xmlns:a14="http://schemas.microsoft.com/office/drawing/2010/main">
                <a:solidFill>
                  <a:srgbClr val="FFFFFF"/>
                </a:solidFill>
              </a14:hiddenFill>
            </a:ext>
          </a:extLst>
        </p:spPr>
      </p:pic>
      <p:sp>
        <p:nvSpPr>
          <p:cNvPr id="218" name="テキスト ボックス 217"/>
          <p:cNvSpPr txBox="1"/>
          <p:nvPr/>
        </p:nvSpPr>
        <p:spPr>
          <a:xfrm>
            <a:off x="1309557" y="724592"/>
            <a:ext cx="1838311" cy="523220"/>
          </a:xfrm>
          <a:prstGeom prst="rect">
            <a:avLst/>
          </a:prstGeom>
          <a:noFill/>
        </p:spPr>
        <p:txBody>
          <a:bodyPr wrap="square" rtlCol="0">
            <a:spAutoFit/>
          </a:bodyPr>
          <a:lstStyle/>
          <a:p>
            <a:pPr algn="ctr"/>
            <a:r>
              <a:rPr lang="ja-JP" altLang="en-US" sz="2800" dirty="0">
                <a:latin typeface="UD デジタル 教科書体 NK-B" panose="02020700000000000000" pitchFamily="18" charset="-128"/>
                <a:ea typeface="UD デジタル 教科書体 NK-B" panose="02020700000000000000" pitchFamily="18" charset="-128"/>
              </a:rPr>
              <a:t>ゴルジ体</a:t>
            </a:r>
            <a:endParaRPr kumimoji="1" lang="ja-JP" altLang="en-US" sz="2800" dirty="0">
              <a:latin typeface="UD デジタル 教科書体 NK-B" panose="02020700000000000000" pitchFamily="18" charset="-128"/>
              <a:ea typeface="UD デジタル 教科書体 NK-B" panose="02020700000000000000" pitchFamily="18" charset="-128"/>
            </a:endParaRPr>
          </a:p>
        </p:txBody>
      </p:sp>
      <p:cxnSp>
        <p:nvCxnSpPr>
          <p:cNvPr id="219" name="直線矢印コネクタ 218"/>
          <p:cNvCxnSpPr/>
          <p:nvPr/>
        </p:nvCxnSpPr>
        <p:spPr>
          <a:xfrm flipV="1">
            <a:off x="4217560" y="1585325"/>
            <a:ext cx="909068" cy="743391"/>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 name="テキスト ボックス 1"/>
          <p:cNvSpPr txBox="1"/>
          <p:nvPr/>
        </p:nvSpPr>
        <p:spPr>
          <a:xfrm>
            <a:off x="-5349" y="3946127"/>
            <a:ext cx="2140214" cy="369332"/>
          </a:xfrm>
          <a:prstGeom prst="rect">
            <a:avLst/>
          </a:prstGeom>
          <a:noFill/>
        </p:spPr>
        <p:txBody>
          <a:bodyPr wrap="square" rtlCol="0">
            <a:spAutoFit/>
          </a:bodyPr>
          <a:lstStyle/>
          <a:p>
            <a:r>
              <a:rPr kumimoji="1" lang="ja-JP" altLang="en-US" dirty="0">
                <a:solidFill>
                  <a:srgbClr val="C00000"/>
                </a:solidFill>
                <a:latin typeface="UD デジタル 教科書体 NK-B" panose="02020700000000000000" pitchFamily="18" charset="-128"/>
                <a:ea typeface="UD デジタル 教科書体 NK-B" panose="02020700000000000000" pitchFamily="18" charset="-128"/>
              </a:rPr>
              <a:t>タンパク質製造工場</a:t>
            </a:r>
          </a:p>
        </p:txBody>
      </p:sp>
      <p:sp>
        <p:nvSpPr>
          <p:cNvPr id="53" name="テキスト ボックス 52"/>
          <p:cNvSpPr txBox="1"/>
          <p:nvPr/>
        </p:nvSpPr>
        <p:spPr>
          <a:xfrm>
            <a:off x="1223555" y="440507"/>
            <a:ext cx="2140214" cy="369332"/>
          </a:xfrm>
          <a:prstGeom prst="rect">
            <a:avLst/>
          </a:prstGeom>
          <a:noFill/>
        </p:spPr>
        <p:txBody>
          <a:bodyPr wrap="square" rtlCol="0">
            <a:spAutoFit/>
          </a:bodyPr>
          <a:lstStyle/>
          <a:p>
            <a:r>
              <a:rPr kumimoji="1" lang="ja-JP" altLang="en-US" dirty="0">
                <a:solidFill>
                  <a:srgbClr val="C00000"/>
                </a:solidFill>
                <a:latin typeface="UD デジタル 教科書体 NK-B" panose="02020700000000000000" pitchFamily="18" charset="-128"/>
                <a:ea typeface="UD デジタル 教科書体 NK-B" panose="02020700000000000000" pitchFamily="18" charset="-128"/>
              </a:rPr>
              <a:t>タンパク質熟成工場</a:t>
            </a:r>
          </a:p>
        </p:txBody>
      </p:sp>
      <p:cxnSp>
        <p:nvCxnSpPr>
          <p:cNvPr id="6" name="直線矢印コネクタ 5"/>
          <p:cNvCxnSpPr>
            <a:endCxn id="94" idx="3"/>
          </p:cNvCxnSpPr>
          <p:nvPr/>
        </p:nvCxnSpPr>
        <p:spPr>
          <a:xfrm flipV="1">
            <a:off x="1672308" y="3314711"/>
            <a:ext cx="1523534" cy="506887"/>
          </a:xfrm>
          <a:prstGeom prst="straightConnector1">
            <a:avLst/>
          </a:prstGeom>
          <a:ln w="28575">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1" name="直線矢印コネクタ 10"/>
          <p:cNvCxnSpPr/>
          <p:nvPr/>
        </p:nvCxnSpPr>
        <p:spPr>
          <a:xfrm flipV="1">
            <a:off x="1696153" y="2779780"/>
            <a:ext cx="1759348" cy="1039928"/>
          </a:xfrm>
          <a:prstGeom prst="straightConnector1">
            <a:avLst/>
          </a:prstGeom>
          <a:ln w="28575">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4" name="直線矢印コネクタ 13"/>
          <p:cNvCxnSpPr>
            <a:endCxn id="98" idx="3"/>
          </p:cNvCxnSpPr>
          <p:nvPr/>
        </p:nvCxnSpPr>
        <p:spPr>
          <a:xfrm flipV="1">
            <a:off x="1681621" y="3625761"/>
            <a:ext cx="1620599" cy="193947"/>
          </a:xfrm>
          <a:prstGeom prst="straightConnector1">
            <a:avLst/>
          </a:prstGeom>
          <a:ln w="28575">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6" name="直線矢印コネクタ 15"/>
          <p:cNvCxnSpPr>
            <a:endCxn id="96" idx="4"/>
          </p:cNvCxnSpPr>
          <p:nvPr/>
        </p:nvCxnSpPr>
        <p:spPr>
          <a:xfrm>
            <a:off x="1696153" y="3819708"/>
            <a:ext cx="1517058" cy="156043"/>
          </a:xfrm>
          <a:prstGeom prst="straightConnector1">
            <a:avLst/>
          </a:prstGeom>
          <a:ln w="28575">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8" name="直線矢印コネクタ 17"/>
          <p:cNvCxnSpPr>
            <a:endCxn id="99" idx="1"/>
          </p:cNvCxnSpPr>
          <p:nvPr/>
        </p:nvCxnSpPr>
        <p:spPr>
          <a:xfrm flipV="1">
            <a:off x="1665846" y="2527483"/>
            <a:ext cx="1980842" cy="1300787"/>
          </a:xfrm>
          <a:prstGeom prst="straightConnector1">
            <a:avLst/>
          </a:prstGeom>
          <a:ln w="28575">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4" name="直線矢印コネクタ 23"/>
          <p:cNvCxnSpPr/>
          <p:nvPr/>
        </p:nvCxnSpPr>
        <p:spPr>
          <a:xfrm>
            <a:off x="3012050" y="947030"/>
            <a:ext cx="2154852" cy="266252"/>
          </a:xfrm>
          <a:prstGeom prst="straightConnector1">
            <a:avLst/>
          </a:prstGeom>
          <a:ln w="28575">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28" name="図 27"/>
          <p:cNvPicPr>
            <a:picLocks noChangeAspect="1"/>
          </p:cNvPicPr>
          <p:nvPr/>
        </p:nvPicPr>
        <p:blipFill>
          <a:blip r:embed="rId7"/>
          <a:stretch>
            <a:fillRect/>
          </a:stretch>
        </p:blipFill>
        <p:spPr>
          <a:xfrm>
            <a:off x="9940666" y="4712644"/>
            <a:ext cx="1910407" cy="1885788"/>
          </a:xfrm>
          <a:prstGeom prst="rect">
            <a:avLst/>
          </a:prstGeom>
        </p:spPr>
      </p:pic>
      <p:cxnSp>
        <p:nvCxnSpPr>
          <p:cNvPr id="33" name="直線コネクタ 32"/>
          <p:cNvCxnSpPr/>
          <p:nvPr/>
        </p:nvCxnSpPr>
        <p:spPr>
          <a:xfrm flipV="1">
            <a:off x="7836878" y="4783246"/>
            <a:ext cx="2484066" cy="1010389"/>
          </a:xfrm>
          <a:prstGeom prst="line">
            <a:avLst/>
          </a:prstGeom>
          <a:ln w="1905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35" name="直線コネクタ 34"/>
          <p:cNvCxnSpPr/>
          <p:nvPr/>
        </p:nvCxnSpPr>
        <p:spPr>
          <a:xfrm>
            <a:off x="7836878" y="5884554"/>
            <a:ext cx="2484066" cy="713878"/>
          </a:xfrm>
          <a:prstGeom prst="line">
            <a:avLst/>
          </a:prstGeom>
          <a:ln w="1905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82" name="テキスト ボックス 81"/>
          <p:cNvSpPr txBox="1"/>
          <p:nvPr/>
        </p:nvSpPr>
        <p:spPr>
          <a:xfrm>
            <a:off x="9681288" y="4144177"/>
            <a:ext cx="2328430" cy="646331"/>
          </a:xfrm>
          <a:prstGeom prst="rect">
            <a:avLst/>
          </a:prstGeom>
          <a:noFill/>
        </p:spPr>
        <p:txBody>
          <a:bodyPr wrap="square" rtlCol="0">
            <a:spAutoFit/>
          </a:bodyPr>
          <a:lstStyle/>
          <a:p>
            <a:pPr algn="ctr"/>
            <a:r>
              <a:rPr kumimoji="1" lang="ja-JP" altLang="en-US" dirty="0">
                <a:latin typeface="UD デジタル 教科書体 NK-B" panose="02020700000000000000" pitchFamily="18" charset="-128"/>
                <a:ea typeface="UD デジタル 教科書体 NK-B" panose="02020700000000000000" pitchFamily="18" charset="-128"/>
              </a:rPr>
              <a:t>ミトコンドリア</a:t>
            </a:r>
            <a:r>
              <a:rPr kumimoji="1" lang="en-US" altLang="ja-JP" dirty="0">
                <a:latin typeface="UD デジタル 教科書体 NK-B" panose="02020700000000000000" pitchFamily="18" charset="-128"/>
                <a:ea typeface="UD デジタル 教科書体 NK-B" panose="02020700000000000000" pitchFamily="18" charset="-128"/>
              </a:rPr>
              <a:t>DNA</a:t>
            </a:r>
          </a:p>
          <a:p>
            <a:pPr algn="ctr"/>
            <a:r>
              <a:rPr lang="ja-JP" altLang="en-US" dirty="0">
                <a:latin typeface="UD デジタル 教科書体 NK-B" panose="02020700000000000000" pitchFamily="18" charset="-128"/>
                <a:ea typeface="UD デジタル 教科書体 NK-B" panose="02020700000000000000" pitchFamily="18" charset="-128"/>
              </a:rPr>
              <a:t>（</a:t>
            </a:r>
            <a:r>
              <a:rPr lang="en-US" altLang="ja-JP" dirty="0" err="1">
                <a:latin typeface="UD デジタル 教科書体 NK-B" panose="02020700000000000000" pitchFamily="18" charset="-128"/>
                <a:ea typeface="UD デジタル 教科書体 NK-B" panose="02020700000000000000" pitchFamily="18" charset="-128"/>
              </a:rPr>
              <a:t>mtDNA</a:t>
            </a:r>
            <a:r>
              <a:rPr lang="ja-JP" altLang="en-US" dirty="0">
                <a:latin typeface="UD デジタル 教科書体 NK-B" panose="02020700000000000000" pitchFamily="18" charset="-128"/>
                <a:ea typeface="UD デジタル 教科書体 NK-B" panose="02020700000000000000" pitchFamily="18" charset="-128"/>
              </a:rPr>
              <a:t>）</a:t>
            </a:r>
            <a:endParaRPr kumimoji="1" lang="ja-JP" altLang="en-US" dirty="0">
              <a:latin typeface="UD デジタル 教科書体 NK-B" panose="02020700000000000000" pitchFamily="18" charset="-128"/>
              <a:ea typeface="UD デジタル 教科書体 NK-B" panose="02020700000000000000" pitchFamily="18" charset="-128"/>
            </a:endParaRPr>
          </a:p>
        </p:txBody>
      </p:sp>
      <p:sp>
        <p:nvSpPr>
          <p:cNvPr id="83" name="テキスト ボックス 82"/>
          <p:cNvSpPr txBox="1"/>
          <p:nvPr/>
        </p:nvSpPr>
        <p:spPr>
          <a:xfrm>
            <a:off x="9940666" y="6569124"/>
            <a:ext cx="2140214" cy="369332"/>
          </a:xfrm>
          <a:prstGeom prst="rect">
            <a:avLst/>
          </a:prstGeom>
          <a:noFill/>
        </p:spPr>
        <p:txBody>
          <a:bodyPr wrap="square" rtlCol="0">
            <a:spAutoFit/>
          </a:bodyPr>
          <a:lstStyle/>
          <a:p>
            <a:pPr algn="ctr"/>
            <a:r>
              <a:rPr kumimoji="1" lang="ja-JP" altLang="en-US" dirty="0">
                <a:solidFill>
                  <a:srgbClr val="C00000"/>
                </a:solidFill>
                <a:latin typeface="UD デジタル 教科書体 NK-B" panose="02020700000000000000" pitchFamily="18" charset="-128"/>
                <a:ea typeface="UD デジタル 教科書体 NK-B" panose="02020700000000000000" pitchFamily="18" charset="-128"/>
              </a:rPr>
              <a:t>環状二重螺旋構造</a:t>
            </a:r>
          </a:p>
        </p:txBody>
      </p:sp>
      <p:sp>
        <p:nvSpPr>
          <p:cNvPr id="36" name="テキスト ボックス 35"/>
          <p:cNvSpPr txBox="1"/>
          <p:nvPr/>
        </p:nvSpPr>
        <p:spPr>
          <a:xfrm>
            <a:off x="10141886" y="5543947"/>
            <a:ext cx="1507966" cy="276999"/>
          </a:xfrm>
          <a:prstGeom prst="rect">
            <a:avLst/>
          </a:prstGeom>
          <a:noFill/>
        </p:spPr>
        <p:txBody>
          <a:bodyPr wrap="square" rtlCol="0">
            <a:spAutoFit/>
          </a:bodyPr>
          <a:lstStyle/>
          <a:p>
            <a:pPr algn="ctr"/>
            <a:r>
              <a:rPr kumimoji="1" lang="ja-JP" altLang="en-US" sz="1200" dirty="0">
                <a:latin typeface="HGS創英角ﾎﾟｯﾌﾟ体" panose="040B0A00000000000000" pitchFamily="50" charset="-128"/>
                <a:ea typeface="HGS創英角ﾎﾟｯﾌﾟ体" panose="040B0A00000000000000" pitchFamily="50" charset="-128"/>
                <a:cs typeface="72 Light" panose="020B0303030000000003" pitchFamily="34" charset="0"/>
              </a:rPr>
              <a:t>約</a:t>
            </a:r>
            <a:r>
              <a:rPr kumimoji="1" lang="en-US" altLang="ja-JP" sz="1200" dirty="0">
                <a:latin typeface="HGS創英角ﾎﾟｯﾌﾟ体" panose="040B0A00000000000000" pitchFamily="50" charset="-128"/>
                <a:ea typeface="HGS創英角ﾎﾟｯﾌﾟ体" panose="040B0A00000000000000" pitchFamily="50" charset="-128"/>
                <a:cs typeface="72 Light" panose="020B0303030000000003" pitchFamily="34" charset="0"/>
              </a:rPr>
              <a:t>16,500</a:t>
            </a:r>
            <a:r>
              <a:rPr kumimoji="1" lang="ja-JP" altLang="en-US" sz="1200" dirty="0">
                <a:latin typeface="HGS創英角ﾎﾟｯﾌﾟ体" panose="040B0A00000000000000" pitchFamily="50" charset="-128"/>
                <a:ea typeface="HGS創英角ﾎﾟｯﾌﾟ体" panose="040B0A00000000000000" pitchFamily="50" charset="-128"/>
                <a:cs typeface="72 Light" panose="020B0303030000000003" pitchFamily="34" charset="0"/>
              </a:rPr>
              <a:t>塩基</a:t>
            </a:r>
          </a:p>
        </p:txBody>
      </p:sp>
      <p:pic>
        <p:nvPicPr>
          <p:cNvPr id="1028" name="Picture 4" descr="赤ちゃん 笑顔 イラスト素材 [ 6115052 ] - フォトライブラリー photolibrary"/>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87862" y="2507811"/>
            <a:ext cx="1198526" cy="110364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外回り　営業"/>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93541" y="201537"/>
            <a:ext cx="1269390" cy="1377900"/>
          </a:xfrm>
          <a:prstGeom prst="rect">
            <a:avLst/>
          </a:prstGeom>
          <a:noFill/>
          <a:extLst>
            <a:ext uri="{909E8E84-426E-40DD-AFC4-6F175D3DCCD1}">
              <a14:hiddenFill xmlns:a14="http://schemas.microsoft.com/office/drawing/2010/main">
                <a:solidFill>
                  <a:srgbClr val="FFFFFF"/>
                </a:solidFill>
              </a14:hiddenFill>
            </a:ext>
          </a:extLst>
        </p:spPr>
      </p:pic>
      <p:cxnSp>
        <p:nvCxnSpPr>
          <p:cNvPr id="43" name="直線矢印コネクタ 42"/>
          <p:cNvCxnSpPr/>
          <p:nvPr/>
        </p:nvCxnSpPr>
        <p:spPr>
          <a:xfrm flipV="1">
            <a:off x="887240" y="1579437"/>
            <a:ext cx="0" cy="1072256"/>
          </a:xfrm>
          <a:prstGeom prst="straightConnector1">
            <a:avLst/>
          </a:prstGeom>
          <a:ln w="28575">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49" name="テキスト ボックス 48"/>
          <p:cNvSpPr txBox="1"/>
          <p:nvPr/>
        </p:nvSpPr>
        <p:spPr>
          <a:xfrm>
            <a:off x="92337" y="1927209"/>
            <a:ext cx="2919658" cy="430887"/>
          </a:xfrm>
          <a:prstGeom prst="rect">
            <a:avLst/>
          </a:prstGeom>
          <a:noFill/>
        </p:spPr>
        <p:txBody>
          <a:bodyPr wrap="square" rtlCol="0">
            <a:spAutoFit/>
          </a:bodyPr>
          <a:lstStyle/>
          <a:p>
            <a:r>
              <a:rPr kumimoji="1" lang="ja-JP" altLang="en-US" sz="1100" dirty="0">
                <a:latin typeface="UD デジタル 教科書体 NK-B" panose="02020700000000000000" pitchFamily="18" charset="-128"/>
                <a:ea typeface="UD デジタル 教科書体 NK-B" panose="02020700000000000000" pitchFamily="18" charset="-128"/>
              </a:rPr>
              <a:t>生まれたてのタンパク質は役に立たない</a:t>
            </a:r>
            <a:r>
              <a:rPr lang="ja-JP" altLang="en-US" sz="1100" dirty="0">
                <a:latin typeface="UD デジタル 教科書体 NK-B" panose="02020700000000000000" pitchFamily="18" charset="-128"/>
                <a:ea typeface="UD デジタル 教科書体 NK-B" panose="02020700000000000000" pitchFamily="18" charset="-128"/>
              </a:rPr>
              <a:t>。</a:t>
            </a:r>
            <a:endParaRPr lang="en-US" altLang="ja-JP" sz="1100" dirty="0">
              <a:latin typeface="UD デジタル 教科書体 NK-B" panose="02020700000000000000" pitchFamily="18" charset="-128"/>
              <a:ea typeface="UD デジタル 教科書体 NK-B" panose="02020700000000000000" pitchFamily="18" charset="-128"/>
            </a:endParaRPr>
          </a:p>
          <a:p>
            <a:r>
              <a:rPr lang="ja-JP" altLang="en-US" sz="1100" dirty="0">
                <a:latin typeface="UD デジタル 教科書体 NK-B" panose="02020700000000000000" pitchFamily="18" charset="-128"/>
                <a:ea typeface="UD デジタル 教科書体 NK-B" panose="02020700000000000000" pitchFamily="18" charset="-128"/>
              </a:rPr>
              <a:t>赤ちゃん「タンパク質」を一人前にしなくては。</a:t>
            </a:r>
            <a:endParaRPr kumimoji="1" lang="ja-JP" altLang="en-US" sz="1100" dirty="0">
              <a:latin typeface="UD デジタル 教科書体 NK-B" panose="02020700000000000000" pitchFamily="18" charset="-128"/>
              <a:ea typeface="UD デジタル 教科書体 NK-B" panose="02020700000000000000" pitchFamily="18" charset="-128"/>
            </a:endParaRPr>
          </a:p>
        </p:txBody>
      </p:sp>
      <p:sp>
        <p:nvSpPr>
          <p:cNvPr id="105" name="正方形/長方形 104"/>
          <p:cNvSpPr/>
          <p:nvPr/>
        </p:nvSpPr>
        <p:spPr>
          <a:xfrm>
            <a:off x="6430817" y="690432"/>
            <a:ext cx="1422184" cy="400110"/>
          </a:xfrm>
          <a:prstGeom prst="rect">
            <a:avLst/>
          </a:prstGeom>
        </p:spPr>
        <p:txBody>
          <a:bodyPr wrap="none">
            <a:spAutoFit/>
          </a:bodyPr>
          <a:lstStyle/>
          <a:p>
            <a:r>
              <a:rPr lang="en-US" altLang="ja-JP" sz="2000" dirty="0">
                <a:latin typeface="Bauhaus 93" panose="04030905020B02020C02" pitchFamily="82" charset="0"/>
              </a:rPr>
              <a:t>Golgi body</a:t>
            </a:r>
            <a:endParaRPr lang="ja-JP" altLang="en-US" sz="2000" dirty="0">
              <a:latin typeface="Bauhaus 93" panose="04030905020B02020C02" pitchFamily="82" charset="0"/>
            </a:endParaRPr>
          </a:p>
        </p:txBody>
      </p:sp>
      <p:sp>
        <p:nvSpPr>
          <p:cNvPr id="108" name="正方形/長方形 107"/>
          <p:cNvSpPr/>
          <p:nvPr/>
        </p:nvSpPr>
        <p:spPr>
          <a:xfrm>
            <a:off x="3137438" y="4212373"/>
            <a:ext cx="1500732" cy="461665"/>
          </a:xfrm>
          <a:prstGeom prst="rect">
            <a:avLst/>
          </a:prstGeom>
        </p:spPr>
        <p:txBody>
          <a:bodyPr wrap="none">
            <a:spAutoFit/>
          </a:bodyPr>
          <a:lstStyle/>
          <a:p>
            <a:r>
              <a:rPr lang="en-US" altLang="ja-JP" sz="2400" dirty="0">
                <a:latin typeface="Bauhaus 93" panose="04030905020B02020C02" pitchFamily="82" charset="0"/>
              </a:rPr>
              <a:t>Ribosome</a:t>
            </a:r>
            <a:endParaRPr lang="ja-JP" altLang="en-US" sz="2400" dirty="0">
              <a:latin typeface="Bauhaus 93" panose="04030905020B02020C02" pitchFamily="82" charset="0"/>
            </a:endParaRPr>
          </a:p>
        </p:txBody>
      </p:sp>
      <p:sp>
        <p:nvSpPr>
          <p:cNvPr id="71" name="テキスト ボックス 70"/>
          <p:cNvSpPr txBox="1"/>
          <p:nvPr/>
        </p:nvSpPr>
        <p:spPr>
          <a:xfrm>
            <a:off x="8543862" y="147534"/>
            <a:ext cx="3345187" cy="523220"/>
          </a:xfrm>
          <a:prstGeom prst="rect">
            <a:avLst/>
          </a:prstGeom>
          <a:noFill/>
        </p:spPr>
        <p:txBody>
          <a:bodyPr wrap="square" rtlCol="0">
            <a:spAutoFit/>
          </a:bodyPr>
          <a:lstStyle/>
          <a:p>
            <a:pPr algn="ctr"/>
            <a:r>
              <a:rPr kumimoji="1" lang="ja-JP" altLang="en-US" sz="2800" dirty="0">
                <a:latin typeface="UD デジタル 教科書体 NK-B" panose="02020700000000000000" pitchFamily="18" charset="-128"/>
                <a:ea typeface="UD デジタル 教科書体 NK-B" panose="02020700000000000000" pitchFamily="18" charset="-128"/>
              </a:rPr>
              <a:t>細胞の中味</a:t>
            </a:r>
          </a:p>
        </p:txBody>
      </p:sp>
      <p:pic>
        <p:nvPicPr>
          <p:cNvPr id="8" name="図 7"/>
          <p:cNvPicPr>
            <a:picLocks noChangeAspect="1"/>
          </p:cNvPicPr>
          <p:nvPr/>
        </p:nvPicPr>
        <p:blipFill>
          <a:blip r:embed="rId10"/>
          <a:stretch>
            <a:fillRect/>
          </a:stretch>
        </p:blipFill>
        <p:spPr>
          <a:xfrm rot="3403346">
            <a:off x="4703630" y="5251955"/>
            <a:ext cx="371055" cy="575547"/>
          </a:xfrm>
          <a:prstGeom prst="rect">
            <a:avLst/>
          </a:prstGeom>
        </p:spPr>
      </p:pic>
      <p:pic>
        <p:nvPicPr>
          <p:cNvPr id="73" name="図 72"/>
          <p:cNvPicPr>
            <a:picLocks noChangeAspect="1"/>
          </p:cNvPicPr>
          <p:nvPr/>
        </p:nvPicPr>
        <p:blipFill>
          <a:blip r:embed="rId10"/>
          <a:stretch>
            <a:fillRect/>
          </a:stretch>
        </p:blipFill>
        <p:spPr>
          <a:xfrm>
            <a:off x="5389031" y="5348077"/>
            <a:ext cx="282584" cy="723119"/>
          </a:xfrm>
          <a:prstGeom prst="rect">
            <a:avLst/>
          </a:prstGeom>
        </p:spPr>
      </p:pic>
      <p:pic>
        <p:nvPicPr>
          <p:cNvPr id="74" name="図 73"/>
          <p:cNvPicPr>
            <a:picLocks noChangeAspect="1"/>
          </p:cNvPicPr>
          <p:nvPr/>
        </p:nvPicPr>
        <p:blipFill>
          <a:blip r:embed="rId10"/>
          <a:stretch>
            <a:fillRect/>
          </a:stretch>
        </p:blipFill>
        <p:spPr>
          <a:xfrm rot="5400000">
            <a:off x="6003529" y="5616121"/>
            <a:ext cx="339249" cy="723119"/>
          </a:xfrm>
          <a:prstGeom prst="rect">
            <a:avLst/>
          </a:prstGeom>
        </p:spPr>
      </p:pic>
      <p:pic>
        <p:nvPicPr>
          <p:cNvPr id="75" name="図 74"/>
          <p:cNvPicPr>
            <a:picLocks noChangeAspect="1"/>
          </p:cNvPicPr>
          <p:nvPr/>
        </p:nvPicPr>
        <p:blipFill>
          <a:blip r:embed="rId10"/>
          <a:stretch>
            <a:fillRect/>
          </a:stretch>
        </p:blipFill>
        <p:spPr>
          <a:xfrm rot="18622514">
            <a:off x="4968975" y="5914205"/>
            <a:ext cx="282584" cy="434824"/>
          </a:xfrm>
          <a:prstGeom prst="rect">
            <a:avLst/>
          </a:prstGeom>
        </p:spPr>
      </p:pic>
      <p:pic>
        <p:nvPicPr>
          <p:cNvPr id="76" name="図 75"/>
          <p:cNvPicPr>
            <a:picLocks noChangeAspect="1"/>
          </p:cNvPicPr>
          <p:nvPr/>
        </p:nvPicPr>
        <p:blipFill>
          <a:blip r:embed="rId10"/>
          <a:stretch>
            <a:fillRect/>
          </a:stretch>
        </p:blipFill>
        <p:spPr>
          <a:xfrm rot="8021438">
            <a:off x="5539397" y="6094213"/>
            <a:ext cx="282584" cy="434824"/>
          </a:xfrm>
          <a:prstGeom prst="rect">
            <a:avLst/>
          </a:prstGeom>
        </p:spPr>
      </p:pic>
      <p:pic>
        <p:nvPicPr>
          <p:cNvPr id="77" name="図 76"/>
          <p:cNvPicPr>
            <a:picLocks noChangeAspect="1"/>
          </p:cNvPicPr>
          <p:nvPr/>
        </p:nvPicPr>
        <p:blipFill>
          <a:blip r:embed="rId10"/>
          <a:stretch>
            <a:fillRect/>
          </a:stretch>
        </p:blipFill>
        <p:spPr>
          <a:xfrm rot="18622514">
            <a:off x="5938530" y="5208108"/>
            <a:ext cx="282584" cy="434824"/>
          </a:xfrm>
          <a:prstGeom prst="rect">
            <a:avLst/>
          </a:prstGeom>
        </p:spPr>
      </p:pic>
      <p:pic>
        <p:nvPicPr>
          <p:cNvPr id="78" name="図 77"/>
          <p:cNvPicPr>
            <a:picLocks noChangeAspect="1"/>
          </p:cNvPicPr>
          <p:nvPr/>
        </p:nvPicPr>
        <p:blipFill>
          <a:blip r:embed="rId10"/>
          <a:stretch>
            <a:fillRect/>
          </a:stretch>
        </p:blipFill>
        <p:spPr>
          <a:xfrm rot="5400000">
            <a:off x="7367886" y="5481706"/>
            <a:ext cx="339249" cy="723119"/>
          </a:xfrm>
          <a:prstGeom prst="rect">
            <a:avLst/>
          </a:prstGeom>
        </p:spPr>
      </p:pic>
      <p:pic>
        <p:nvPicPr>
          <p:cNvPr id="80" name="図 79"/>
          <p:cNvPicPr>
            <a:picLocks noChangeAspect="1"/>
          </p:cNvPicPr>
          <p:nvPr/>
        </p:nvPicPr>
        <p:blipFill>
          <a:blip r:embed="rId10"/>
          <a:stretch>
            <a:fillRect/>
          </a:stretch>
        </p:blipFill>
        <p:spPr>
          <a:xfrm rot="15866948">
            <a:off x="6289266" y="6232538"/>
            <a:ext cx="197213" cy="434824"/>
          </a:xfrm>
          <a:prstGeom prst="rect">
            <a:avLst/>
          </a:prstGeom>
        </p:spPr>
      </p:pic>
      <p:pic>
        <p:nvPicPr>
          <p:cNvPr id="84" name="図 83"/>
          <p:cNvPicPr>
            <a:picLocks noChangeAspect="1"/>
          </p:cNvPicPr>
          <p:nvPr/>
        </p:nvPicPr>
        <p:blipFill>
          <a:blip r:embed="rId10"/>
          <a:stretch>
            <a:fillRect/>
          </a:stretch>
        </p:blipFill>
        <p:spPr>
          <a:xfrm rot="8303482">
            <a:off x="6638752" y="5432199"/>
            <a:ext cx="268747" cy="702447"/>
          </a:xfrm>
          <a:prstGeom prst="rect">
            <a:avLst/>
          </a:prstGeom>
        </p:spPr>
      </p:pic>
      <p:pic>
        <p:nvPicPr>
          <p:cNvPr id="85" name="図 84"/>
          <p:cNvPicPr>
            <a:picLocks noChangeAspect="1"/>
          </p:cNvPicPr>
          <p:nvPr/>
        </p:nvPicPr>
        <p:blipFill>
          <a:blip r:embed="rId10"/>
          <a:stretch>
            <a:fillRect/>
          </a:stretch>
        </p:blipFill>
        <p:spPr>
          <a:xfrm rot="15934545">
            <a:off x="6847572" y="6087675"/>
            <a:ext cx="315786" cy="445252"/>
          </a:xfrm>
          <a:prstGeom prst="rect">
            <a:avLst/>
          </a:prstGeom>
        </p:spPr>
      </p:pic>
      <p:pic>
        <p:nvPicPr>
          <p:cNvPr id="88" name="図 87"/>
          <p:cNvPicPr>
            <a:picLocks noChangeAspect="1"/>
          </p:cNvPicPr>
          <p:nvPr/>
        </p:nvPicPr>
        <p:blipFill>
          <a:blip r:embed="rId10"/>
          <a:stretch>
            <a:fillRect/>
          </a:stretch>
        </p:blipFill>
        <p:spPr>
          <a:xfrm rot="16751110">
            <a:off x="6032456" y="4573624"/>
            <a:ext cx="371055" cy="575547"/>
          </a:xfrm>
          <a:prstGeom prst="rect">
            <a:avLst/>
          </a:prstGeom>
        </p:spPr>
      </p:pic>
      <p:pic>
        <p:nvPicPr>
          <p:cNvPr id="89" name="図 88"/>
          <p:cNvPicPr>
            <a:picLocks noChangeAspect="1"/>
          </p:cNvPicPr>
          <p:nvPr/>
        </p:nvPicPr>
        <p:blipFill>
          <a:blip r:embed="rId10"/>
          <a:stretch>
            <a:fillRect/>
          </a:stretch>
        </p:blipFill>
        <p:spPr>
          <a:xfrm rot="6809409">
            <a:off x="3962034" y="5285522"/>
            <a:ext cx="371055" cy="575547"/>
          </a:xfrm>
          <a:prstGeom prst="rect">
            <a:avLst/>
          </a:prstGeom>
        </p:spPr>
      </p:pic>
      <p:pic>
        <p:nvPicPr>
          <p:cNvPr id="90" name="図 89"/>
          <p:cNvPicPr>
            <a:picLocks noChangeAspect="1"/>
          </p:cNvPicPr>
          <p:nvPr/>
        </p:nvPicPr>
        <p:blipFill>
          <a:blip r:embed="rId10"/>
          <a:stretch>
            <a:fillRect/>
          </a:stretch>
        </p:blipFill>
        <p:spPr>
          <a:xfrm rot="18622514">
            <a:off x="5077456" y="4941200"/>
            <a:ext cx="282584" cy="434824"/>
          </a:xfrm>
          <a:prstGeom prst="rect">
            <a:avLst/>
          </a:prstGeom>
        </p:spPr>
      </p:pic>
      <p:pic>
        <p:nvPicPr>
          <p:cNvPr id="91" name="図 90"/>
          <p:cNvPicPr>
            <a:picLocks noChangeAspect="1"/>
          </p:cNvPicPr>
          <p:nvPr/>
        </p:nvPicPr>
        <p:blipFill>
          <a:blip r:embed="rId10"/>
          <a:stretch>
            <a:fillRect/>
          </a:stretch>
        </p:blipFill>
        <p:spPr>
          <a:xfrm rot="15866948">
            <a:off x="4514495" y="5791570"/>
            <a:ext cx="197213" cy="434824"/>
          </a:xfrm>
          <a:prstGeom prst="rect">
            <a:avLst/>
          </a:prstGeom>
        </p:spPr>
      </p:pic>
      <p:pic>
        <p:nvPicPr>
          <p:cNvPr id="93" name="図 92"/>
          <p:cNvPicPr>
            <a:picLocks noChangeAspect="1"/>
          </p:cNvPicPr>
          <p:nvPr/>
        </p:nvPicPr>
        <p:blipFill>
          <a:blip r:embed="rId10"/>
          <a:stretch>
            <a:fillRect/>
          </a:stretch>
        </p:blipFill>
        <p:spPr>
          <a:xfrm rot="15866948">
            <a:off x="5569968" y="4809897"/>
            <a:ext cx="236456" cy="434824"/>
          </a:xfrm>
          <a:prstGeom prst="rect">
            <a:avLst/>
          </a:prstGeom>
        </p:spPr>
      </p:pic>
      <p:pic>
        <p:nvPicPr>
          <p:cNvPr id="95" name="図 94"/>
          <p:cNvPicPr>
            <a:picLocks noChangeAspect="1"/>
          </p:cNvPicPr>
          <p:nvPr/>
        </p:nvPicPr>
        <p:blipFill>
          <a:blip r:embed="rId10"/>
          <a:stretch>
            <a:fillRect/>
          </a:stretch>
        </p:blipFill>
        <p:spPr>
          <a:xfrm rot="20393224">
            <a:off x="4216029" y="4851509"/>
            <a:ext cx="371055" cy="575547"/>
          </a:xfrm>
          <a:prstGeom prst="rect">
            <a:avLst/>
          </a:prstGeom>
        </p:spPr>
      </p:pic>
    </p:spTree>
    <p:extLst>
      <p:ext uri="{BB962C8B-B14F-4D97-AF65-F5344CB8AC3E}">
        <p14:creationId xmlns:p14="http://schemas.microsoft.com/office/powerpoint/2010/main" val="35465612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プレースホルダー 2"/>
          <p:cNvSpPr txBox="1">
            <a:spLocks/>
          </p:cNvSpPr>
          <p:nvPr/>
        </p:nvSpPr>
        <p:spPr bwMode="auto">
          <a:xfrm>
            <a:off x="2226160" y="190352"/>
            <a:ext cx="7740650" cy="468312"/>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compatLnSpc="1">
            <a:prstTxWarp prst="textNoShape">
              <a:avLst/>
            </a:prstTxWarp>
          </a:bodyPr>
          <a:lstStyle>
            <a:defPPr>
              <a:defRPr lang="ja-JP"/>
            </a:defPPr>
            <a:lvl1pPr marL="0" algn="r" defTabSz="914400" rtl="0" eaLnBrk="1" latinLnBrk="0" hangingPunct="1">
              <a:defRPr kumimoji="1" sz="1200"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a:spcBef>
                <a:spcPct val="0"/>
              </a:spcBef>
              <a:spcAft>
                <a:spcPct val="0"/>
              </a:spcAft>
            </a:pPr>
            <a:r>
              <a:rPr lang="ja-JP" altLang="en-US" sz="3600" dirty="0">
                <a:solidFill>
                  <a:schemeClr val="tx1"/>
                </a:solidFill>
                <a:latin typeface="UD デジタル 教科書体 NK-B" panose="02020700000000000000" pitchFamily="18" charset="-128"/>
                <a:ea typeface="UD デジタル 教科書体 NK-B" panose="02020700000000000000" pitchFamily="18" charset="-128"/>
              </a:rPr>
              <a:t>セントラル・ドグマ</a:t>
            </a:r>
          </a:p>
        </p:txBody>
      </p:sp>
      <p:sp>
        <p:nvSpPr>
          <p:cNvPr id="6" name="AutoShape 3"/>
          <p:cNvSpPr>
            <a:spLocks noChangeArrowheads="1"/>
          </p:cNvSpPr>
          <p:nvPr/>
        </p:nvSpPr>
        <p:spPr bwMode="auto">
          <a:xfrm>
            <a:off x="1047942" y="1124510"/>
            <a:ext cx="2374900" cy="1223963"/>
          </a:xfrm>
          <a:prstGeom prst="roundRect">
            <a:avLst>
              <a:gd name="adj" fmla="val 50000"/>
            </a:avLst>
          </a:prstGeom>
          <a:solidFill>
            <a:schemeClr val="accent2"/>
          </a:solidFill>
          <a:ln w="9525">
            <a:noFill/>
            <a:round/>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none" anchor="ct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ctr">
              <a:spcBef>
                <a:spcPct val="0"/>
              </a:spcBef>
              <a:buFontTx/>
              <a:buNone/>
              <a:defRPr/>
            </a:pPr>
            <a:r>
              <a:rPr lang="ja-JP" altLang="en-US" sz="3600" dirty="0">
                <a:solidFill>
                  <a:schemeClr val="bg1"/>
                </a:solidFill>
                <a:latin typeface="UD デジタル 教科書体 NK-B" panose="02020700000000000000" pitchFamily="18" charset="-128"/>
                <a:ea typeface="UD デジタル 教科書体 NK-B" panose="02020700000000000000" pitchFamily="18" charset="-128"/>
              </a:rPr>
              <a:t>　</a:t>
            </a:r>
            <a:r>
              <a:rPr lang="en-US" altLang="ja-JP" sz="3600" dirty="0">
                <a:solidFill>
                  <a:schemeClr val="bg1"/>
                </a:solidFill>
                <a:latin typeface="UD デジタル 教科書体 NK-B" panose="02020700000000000000" pitchFamily="18" charset="-128"/>
                <a:ea typeface="UD デジタル 教科書体 NK-B" panose="02020700000000000000" pitchFamily="18" charset="-128"/>
              </a:rPr>
              <a:t>DNA</a:t>
            </a:r>
            <a:r>
              <a:rPr lang="ja-JP" altLang="en-US" sz="3600" dirty="0">
                <a:solidFill>
                  <a:schemeClr val="bg1"/>
                </a:solidFill>
                <a:latin typeface="UD デジタル 教科書体 NK-B" panose="02020700000000000000" pitchFamily="18" charset="-128"/>
                <a:ea typeface="UD デジタル 教科書体 NK-B" panose="02020700000000000000" pitchFamily="18" charset="-128"/>
              </a:rPr>
              <a:t>　</a:t>
            </a:r>
            <a:endParaRPr lang="en-US" altLang="ja-JP" sz="3600" dirty="0">
              <a:solidFill>
                <a:schemeClr val="bg1"/>
              </a:solidFill>
              <a:latin typeface="UD デジタル 教科書体 NK-B" panose="02020700000000000000" pitchFamily="18" charset="-128"/>
              <a:ea typeface="UD デジタル 教科書体 NK-B" panose="02020700000000000000" pitchFamily="18" charset="-128"/>
            </a:endParaRPr>
          </a:p>
        </p:txBody>
      </p:sp>
      <p:sp>
        <p:nvSpPr>
          <p:cNvPr id="7" name="AutoShape 4"/>
          <p:cNvSpPr>
            <a:spLocks noChangeArrowheads="1"/>
          </p:cNvSpPr>
          <p:nvPr/>
        </p:nvSpPr>
        <p:spPr bwMode="auto">
          <a:xfrm>
            <a:off x="1046354" y="3140635"/>
            <a:ext cx="2374900" cy="1223963"/>
          </a:xfrm>
          <a:prstGeom prst="roundRect">
            <a:avLst>
              <a:gd name="adj" fmla="val 50000"/>
            </a:avLst>
          </a:prstGeom>
          <a:solidFill>
            <a:srgbClr val="FFCCCC"/>
          </a:solidFill>
          <a:ln w="9525">
            <a:noFill/>
            <a:round/>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none" anchor="ct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ctr">
              <a:spcBef>
                <a:spcPct val="0"/>
              </a:spcBef>
              <a:buFontTx/>
              <a:buNone/>
              <a:defRPr/>
            </a:pPr>
            <a:r>
              <a:rPr lang="ja-JP" altLang="en-US" sz="3600" dirty="0">
                <a:latin typeface="UD デジタル 教科書体 NK-B" panose="02020700000000000000" pitchFamily="18" charset="-128"/>
                <a:ea typeface="UD デジタル 教科書体 NK-B" panose="02020700000000000000" pitchFamily="18" charset="-128"/>
              </a:rPr>
              <a:t>　</a:t>
            </a:r>
            <a:r>
              <a:rPr lang="en-US" altLang="ja-JP" sz="3600" dirty="0">
                <a:latin typeface="UD デジタル 教科書体 NK-B" panose="02020700000000000000" pitchFamily="18" charset="-128"/>
                <a:ea typeface="UD デジタル 教科書体 NK-B" panose="02020700000000000000" pitchFamily="18" charset="-128"/>
              </a:rPr>
              <a:t>RNA</a:t>
            </a:r>
            <a:r>
              <a:rPr lang="ja-JP" altLang="en-US" sz="3600" dirty="0">
                <a:latin typeface="UD デジタル 教科書体 NK-B" panose="02020700000000000000" pitchFamily="18" charset="-128"/>
                <a:ea typeface="UD デジタル 教科書体 NK-B" panose="02020700000000000000" pitchFamily="18" charset="-128"/>
              </a:rPr>
              <a:t>　</a:t>
            </a:r>
            <a:endParaRPr lang="en-US" altLang="ja-JP" sz="3600" dirty="0">
              <a:latin typeface="UD デジタル 教科書体 NK-B" panose="02020700000000000000" pitchFamily="18" charset="-128"/>
              <a:ea typeface="UD デジタル 教科書体 NK-B" panose="02020700000000000000" pitchFamily="18" charset="-128"/>
            </a:endParaRPr>
          </a:p>
        </p:txBody>
      </p:sp>
      <p:sp>
        <p:nvSpPr>
          <p:cNvPr id="8" name="AutoShape 5"/>
          <p:cNvSpPr>
            <a:spLocks noChangeArrowheads="1"/>
          </p:cNvSpPr>
          <p:nvPr/>
        </p:nvSpPr>
        <p:spPr bwMode="auto">
          <a:xfrm>
            <a:off x="1046354" y="5156760"/>
            <a:ext cx="2374900" cy="1223963"/>
          </a:xfrm>
          <a:prstGeom prst="roundRect">
            <a:avLst>
              <a:gd name="adj" fmla="val 50000"/>
            </a:avLst>
          </a:prstGeom>
          <a:solidFill>
            <a:srgbClr val="008000"/>
          </a:solidFill>
          <a:ln w="9525">
            <a:noFill/>
            <a:round/>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none" anchor="ct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ctr">
              <a:spcBef>
                <a:spcPct val="0"/>
              </a:spcBef>
              <a:buFontTx/>
              <a:buNone/>
              <a:defRPr/>
            </a:pPr>
            <a:r>
              <a:rPr lang="ja-JP" altLang="en-US" sz="3600">
                <a:solidFill>
                  <a:schemeClr val="bg1"/>
                </a:solidFill>
                <a:latin typeface="UD デジタル 教科書体 NK-B" panose="02020700000000000000" pitchFamily="18" charset="-128"/>
                <a:ea typeface="UD デジタル 教科書体 NK-B" panose="02020700000000000000" pitchFamily="18" charset="-128"/>
              </a:rPr>
              <a:t>　タンパク質　</a:t>
            </a:r>
          </a:p>
        </p:txBody>
      </p:sp>
      <p:sp>
        <p:nvSpPr>
          <p:cNvPr id="9" name="AutoShape 6"/>
          <p:cNvSpPr>
            <a:spLocks noChangeArrowheads="1"/>
          </p:cNvSpPr>
          <p:nvPr/>
        </p:nvSpPr>
        <p:spPr bwMode="auto">
          <a:xfrm>
            <a:off x="1990917" y="2478002"/>
            <a:ext cx="485775" cy="576263"/>
          </a:xfrm>
          <a:prstGeom prst="downArrow">
            <a:avLst>
              <a:gd name="adj1" fmla="val 49676"/>
              <a:gd name="adj2" fmla="val 55228"/>
            </a:avLst>
          </a:prstGeom>
          <a:solidFill>
            <a:srgbClr val="DDDDDD"/>
          </a:solidFill>
          <a:ln w="9525">
            <a:solidFill>
              <a:schemeClr val="tx1"/>
            </a:solidFill>
            <a:miter lim="800000"/>
            <a:headEnd/>
            <a:tailEnd/>
          </a:ln>
        </p:spPr>
        <p:txBody>
          <a:bodyPr vert="eaVert" wrap="none" anchor="ctr"/>
          <a:lstStyle>
            <a:lvl1pPr>
              <a:defRPr kumimoji="1">
                <a:solidFill>
                  <a:schemeClr val="tx1"/>
                </a:solidFill>
                <a:latin typeface="Calibri" panose="020F0502020204030204" pitchFamily="34" charset="0"/>
                <a:ea typeface="ＭＳ Ｐゴシック" panose="020B0600070205080204" pitchFamily="50" charset="-128"/>
              </a:defRPr>
            </a:lvl1pPr>
            <a:lvl2pPr marL="742950" indent="-285750">
              <a:defRPr kumimoji="1">
                <a:solidFill>
                  <a:schemeClr val="tx1"/>
                </a:solidFill>
                <a:latin typeface="Calibri" panose="020F0502020204030204" pitchFamily="34" charset="0"/>
                <a:ea typeface="ＭＳ Ｐゴシック" panose="020B0600070205080204" pitchFamily="50" charset="-128"/>
              </a:defRPr>
            </a:lvl2pPr>
            <a:lvl3pPr marL="1143000" indent="-228600">
              <a:defRPr kumimoji="1">
                <a:solidFill>
                  <a:schemeClr val="tx1"/>
                </a:solidFill>
                <a:latin typeface="Calibri" panose="020F0502020204030204" pitchFamily="34" charset="0"/>
                <a:ea typeface="ＭＳ Ｐゴシック" panose="020B0600070205080204" pitchFamily="50" charset="-128"/>
              </a:defRPr>
            </a:lvl3pPr>
            <a:lvl4pPr marL="1600200" indent="-228600">
              <a:defRPr kumimoji="1">
                <a:solidFill>
                  <a:schemeClr val="tx1"/>
                </a:solidFill>
                <a:latin typeface="Calibri" panose="020F0502020204030204" pitchFamily="34" charset="0"/>
                <a:ea typeface="ＭＳ Ｐゴシック" panose="020B0600070205080204" pitchFamily="50" charset="-128"/>
              </a:defRPr>
            </a:lvl4pPr>
            <a:lvl5pPr marL="2057400" indent="-228600">
              <a:defRPr kumimoji="1">
                <a:solidFill>
                  <a:schemeClr val="tx1"/>
                </a:solidFill>
                <a:latin typeface="Calibri" panose="020F0502020204030204" pitchFamily="34" charset="0"/>
                <a:ea typeface="ＭＳ Ｐゴシック" panose="020B0600070205080204" pitchFamily="50" charset="-128"/>
              </a:defRPr>
            </a:lvl5pPr>
            <a:lvl6pPr marL="25146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endParaRPr lang="ja-JP" altLang="en-US">
              <a:latin typeface="UD デジタル 教科書体 NK-B" panose="02020700000000000000" pitchFamily="18" charset="-128"/>
              <a:ea typeface="UD デジタル 教科書体 NK-B" panose="02020700000000000000" pitchFamily="18" charset="-128"/>
            </a:endParaRPr>
          </a:p>
        </p:txBody>
      </p:sp>
      <p:sp>
        <p:nvSpPr>
          <p:cNvPr id="10" name="AutoShape 7"/>
          <p:cNvSpPr>
            <a:spLocks noChangeArrowheads="1"/>
          </p:cNvSpPr>
          <p:nvPr/>
        </p:nvSpPr>
        <p:spPr bwMode="auto">
          <a:xfrm>
            <a:off x="1990917" y="4508415"/>
            <a:ext cx="485775" cy="576262"/>
          </a:xfrm>
          <a:prstGeom prst="downArrow">
            <a:avLst>
              <a:gd name="adj1" fmla="val 49676"/>
              <a:gd name="adj2" fmla="val 55228"/>
            </a:avLst>
          </a:prstGeom>
          <a:solidFill>
            <a:srgbClr val="DDDDDD"/>
          </a:solidFill>
          <a:ln w="9525">
            <a:solidFill>
              <a:schemeClr val="tx1"/>
            </a:solidFill>
            <a:miter lim="800000"/>
            <a:headEnd/>
            <a:tailEnd/>
          </a:ln>
        </p:spPr>
        <p:txBody>
          <a:bodyPr vert="eaVert" wrap="none" anchor="ctr"/>
          <a:lstStyle>
            <a:lvl1pPr>
              <a:defRPr kumimoji="1">
                <a:solidFill>
                  <a:schemeClr val="tx1"/>
                </a:solidFill>
                <a:latin typeface="Calibri" panose="020F0502020204030204" pitchFamily="34" charset="0"/>
                <a:ea typeface="ＭＳ Ｐゴシック" panose="020B0600070205080204" pitchFamily="50" charset="-128"/>
              </a:defRPr>
            </a:lvl1pPr>
            <a:lvl2pPr marL="742950" indent="-285750">
              <a:defRPr kumimoji="1">
                <a:solidFill>
                  <a:schemeClr val="tx1"/>
                </a:solidFill>
                <a:latin typeface="Calibri" panose="020F0502020204030204" pitchFamily="34" charset="0"/>
                <a:ea typeface="ＭＳ Ｐゴシック" panose="020B0600070205080204" pitchFamily="50" charset="-128"/>
              </a:defRPr>
            </a:lvl2pPr>
            <a:lvl3pPr marL="1143000" indent="-228600">
              <a:defRPr kumimoji="1">
                <a:solidFill>
                  <a:schemeClr val="tx1"/>
                </a:solidFill>
                <a:latin typeface="Calibri" panose="020F0502020204030204" pitchFamily="34" charset="0"/>
                <a:ea typeface="ＭＳ Ｐゴシック" panose="020B0600070205080204" pitchFamily="50" charset="-128"/>
              </a:defRPr>
            </a:lvl3pPr>
            <a:lvl4pPr marL="1600200" indent="-228600">
              <a:defRPr kumimoji="1">
                <a:solidFill>
                  <a:schemeClr val="tx1"/>
                </a:solidFill>
                <a:latin typeface="Calibri" panose="020F0502020204030204" pitchFamily="34" charset="0"/>
                <a:ea typeface="ＭＳ Ｐゴシック" panose="020B0600070205080204" pitchFamily="50" charset="-128"/>
              </a:defRPr>
            </a:lvl4pPr>
            <a:lvl5pPr marL="2057400" indent="-228600">
              <a:defRPr kumimoji="1">
                <a:solidFill>
                  <a:schemeClr val="tx1"/>
                </a:solidFill>
                <a:latin typeface="Calibri" panose="020F0502020204030204" pitchFamily="34" charset="0"/>
                <a:ea typeface="ＭＳ Ｐゴシック" panose="020B0600070205080204" pitchFamily="50" charset="-128"/>
              </a:defRPr>
            </a:lvl5pPr>
            <a:lvl6pPr marL="25146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endParaRPr lang="ja-JP" altLang="en-US">
              <a:latin typeface="UD デジタル 教科書体 NK-B" panose="02020700000000000000" pitchFamily="18" charset="-128"/>
              <a:ea typeface="UD デジタル 教科書体 NK-B" panose="02020700000000000000" pitchFamily="18" charset="-128"/>
            </a:endParaRPr>
          </a:p>
        </p:txBody>
      </p:sp>
      <p:pic>
        <p:nvPicPr>
          <p:cNvPr id="11" name="Picture 8" descr="MCBS01745_0000[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75617" y="3070140"/>
            <a:ext cx="1071562" cy="1206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9" descr="MCj0237248000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89867" y="1284202"/>
            <a:ext cx="1295400" cy="1123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 Box 10"/>
          <p:cNvSpPr txBox="1">
            <a:spLocks noChangeArrowheads="1"/>
          </p:cNvSpPr>
          <p:nvPr/>
        </p:nvSpPr>
        <p:spPr bwMode="auto">
          <a:xfrm>
            <a:off x="7647179" y="1712827"/>
            <a:ext cx="16176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a:solidFill>
                  <a:schemeClr val="tx1"/>
                </a:solidFill>
                <a:latin typeface="Calibri" panose="020F0502020204030204" pitchFamily="34" charset="0"/>
                <a:ea typeface="ＭＳ Ｐゴシック" panose="020B0600070205080204" pitchFamily="50" charset="-128"/>
              </a:defRPr>
            </a:lvl1pPr>
            <a:lvl2pPr marL="742950" indent="-285750">
              <a:defRPr kumimoji="1">
                <a:solidFill>
                  <a:schemeClr val="tx1"/>
                </a:solidFill>
                <a:latin typeface="Calibri" panose="020F0502020204030204" pitchFamily="34" charset="0"/>
                <a:ea typeface="ＭＳ Ｐゴシック" panose="020B0600070205080204" pitchFamily="50" charset="-128"/>
              </a:defRPr>
            </a:lvl2pPr>
            <a:lvl3pPr marL="1143000" indent="-228600">
              <a:defRPr kumimoji="1">
                <a:solidFill>
                  <a:schemeClr val="tx1"/>
                </a:solidFill>
                <a:latin typeface="Calibri" panose="020F0502020204030204" pitchFamily="34" charset="0"/>
                <a:ea typeface="ＭＳ Ｐゴシック" panose="020B0600070205080204" pitchFamily="50" charset="-128"/>
              </a:defRPr>
            </a:lvl3pPr>
            <a:lvl4pPr marL="1600200" indent="-228600">
              <a:defRPr kumimoji="1">
                <a:solidFill>
                  <a:schemeClr val="tx1"/>
                </a:solidFill>
                <a:latin typeface="Calibri" panose="020F0502020204030204" pitchFamily="34" charset="0"/>
                <a:ea typeface="ＭＳ Ｐゴシック" panose="020B0600070205080204" pitchFamily="50" charset="-128"/>
              </a:defRPr>
            </a:lvl4pPr>
            <a:lvl5pPr marL="2057400" indent="-228600">
              <a:defRPr kumimoji="1">
                <a:solidFill>
                  <a:schemeClr val="tx1"/>
                </a:solidFill>
                <a:latin typeface="Calibri" panose="020F0502020204030204" pitchFamily="34" charset="0"/>
                <a:ea typeface="ＭＳ Ｐゴシック" panose="020B0600070205080204" pitchFamily="50" charset="-128"/>
              </a:defRPr>
            </a:lvl5pPr>
            <a:lvl6pPr marL="25146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pPr eaLnBrk="1" hangingPunct="1"/>
            <a:r>
              <a:rPr lang="ja-JP" altLang="en-US" sz="2400">
                <a:latin typeface="UD デジタル 教科書体 NK-B" panose="02020700000000000000" pitchFamily="18" charset="-128"/>
                <a:ea typeface="UD デジタル 教科書体 NK-B" panose="02020700000000000000" pitchFamily="18" charset="-128"/>
              </a:rPr>
              <a:t>設計図</a:t>
            </a:r>
          </a:p>
        </p:txBody>
      </p:sp>
      <p:sp>
        <p:nvSpPr>
          <p:cNvPr id="14" name="Text Box 11"/>
          <p:cNvSpPr txBox="1">
            <a:spLocks noChangeArrowheads="1"/>
          </p:cNvSpPr>
          <p:nvPr/>
        </p:nvSpPr>
        <p:spPr bwMode="auto">
          <a:xfrm>
            <a:off x="7851967" y="3570202"/>
            <a:ext cx="11525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a:solidFill>
                  <a:schemeClr val="tx1"/>
                </a:solidFill>
                <a:latin typeface="Calibri" panose="020F0502020204030204" pitchFamily="34" charset="0"/>
                <a:ea typeface="ＭＳ Ｐゴシック" panose="020B0600070205080204" pitchFamily="50" charset="-128"/>
              </a:defRPr>
            </a:lvl1pPr>
            <a:lvl2pPr marL="742950" indent="-285750">
              <a:defRPr kumimoji="1">
                <a:solidFill>
                  <a:schemeClr val="tx1"/>
                </a:solidFill>
                <a:latin typeface="Calibri" panose="020F0502020204030204" pitchFamily="34" charset="0"/>
                <a:ea typeface="ＭＳ Ｐゴシック" panose="020B0600070205080204" pitchFamily="50" charset="-128"/>
              </a:defRPr>
            </a:lvl2pPr>
            <a:lvl3pPr marL="1143000" indent="-228600">
              <a:defRPr kumimoji="1">
                <a:solidFill>
                  <a:schemeClr val="tx1"/>
                </a:solidFill>
                <a:latin typeface="Calibri" panose="020F0502020204030204" pitchFamily="34" charset="0"/>
                <a:ea typeface="ＭＳ Ｐゴシック" panose="020B0600070205080204" pitchFamily="50" charset="-128"/>
              </a:defRPr>
            </a:lvl3pPr>
            <a:lvl4pPr marL="1600200" indent="-228600">
              <a:defRPr kumimoji="1">
                <a:solidFill>
                  <a:schemeClr val="tx1"/>
                </a:solidFill>
                <a:latin typeface="Calibri" panose="020F0502020204030204" pitchFamily="34" charset="0"/>
                <a:ea typeface="ＭＳ Ｐゴシック" panose="020B0600070205080204" pitchFamily="50" charset="-128"/>
              </a:defRPr>
            </a:lvl4pPr>
            <a:lvl5pPr marL="2057400" indent="-228600">
              <a:defRPr kumimoji="1">
                <a:solidFill>
                  <a:schemeClr val="tx1"/>
                </a:solidFill>
                <a:latin typeface="Calibri" panose="020F0502020204030204" pitchFamily="34" charset="0"/>
                <a:ea typeface="ＭＳ Ｐゴシック" panose="020B0600070205080204" pitchFamily="50" charset="-128"/>
              </a:defRPr>
            </a:lvl5pPr>
            <a:lvl6pPr marL="25146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pPr eaLnBrk="1" hangingPunct="1"/>
            <a:r>
              <a:rPr lang="ja-JP" altLang="en-US" sz="2400">
                <a:latin typeface="UD デジタル 教科書体 NK-B" panose="02020700000000000000" pitchFamily="18" charset="-128"/>
                <a:ea typeface="UD デジタル 教科書体 NK-B" panose="02020700000000000000" pitchFamily="18" charset="-128"/>
              </a:rPr>
              <a:t>コピー</a:t>
            </a:r>
          </a:p>
        </p:txBody>
      </p:sp>
      <p:sp>
        <p:nvSpPr>
          <p:cNvPr id="15" name="Text Box 14"/>
          <p:cNvSpPr txBox="1">
            <a:spLocks noChangeArrowheads="1"/>
          </p:cNvSpPr>
          <p:nvPr/>
        </p:nvSpPr>
        <p:spPr bwMode="auto">
          <a:xfrm>
            <a:off x="7836092" y="5427577"/>
            <a:ext cx="1168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a:solidFill>
                  <a:schemeClr val="tx1"/>
                </a:solidFill>
                <a:latin typeface="Calibri" panose="020F0502020204030204" pitchFamily="34" charset="0"/>
                <a:ea typeface="ＭＳ Ｐゴシック" panose="020B0600070205080204" pitchFamily="50" charset="-128"/>
              </a:defRPr>
            </a:lvl1pPr>
            <a:lvl2pPr marL="742950" indent="-285750">
              <a:defRPr kumimoji="1">
                <a:solidFill>
                  <a:schemeClr val="tx1"/>
                </a:solidFill>
                <a:latin typeface="Calibri" panose="020F0502020204030204" pitchFamily="34" charset="0"/>
                <a:ea typeface="ＭＳ Ｐゴシック" panose="020B0600070205080204" pitchFamily="50" charset="-128"/>
              </a:defRPr>
            </a:lvl2pPr>
            <a:lvl3pPr marL="1143000" indent="-228600">
              <a:defRPr kumimoji="1">
                <a:solidFill>
                  <a:schemeClr val="tx1"/>
                </a:solidFill>
                <a:latin typeface="Calibri" panose="020F0502020204030204" pitchFamily="34" charset="0"/>
                <a:ea typeface="ＭＳ Ｐゴシック" panose="020B0600070205080204" pitchFamily="50" charset="-128"/>
              </a:defRPr>
            </a:lvl3pPr>
            <a:lvl4pPr marL="1600200" indent="-228600">
              <a:defRPr kumimoji="1">
                <a:solidFill>
                  <a:schemeClr val="tx1"/>
                </a:solidFill>
                <a:latin typeface="Calibri" panose="020F0502020204030204" pitchFamily="34" charset="0"/>
                <a:ea typeface="ＭＳ Ｐゴシック" panose="020B0600070205080204" pitchFamily="50" charset="-128"/>
              </a:defRPr>
            </a:lvl4pPr>
            <a:lvl5pPr marL="2057400" indent="-228600">
              <a:defRPr kumimoji="1">
                <a:solidFill>
                  <a:schemeClr val="tx1"/>
                </a:solidFill>
                <a:latin typeface="Calibri" panose="020F0502020204030204" pitchFamily="34" charset="0"/>
                <a:ea typeface="ＭＳ Ｐゴシック" panose="020B0600070205080204" pitchFamily="50" charset="-128"/>
              </a:defRPr>
            </a:lvl5pPr>
            <a:lvl6pPr marL="25146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pPr eaLnBrk="1" hangingPunct="1"/>
            <a:r>
              <a:rPr lang="ja-JP" altLang="en-US" sz="2400">
                <a:latin typeface="UD デジタル 教科書体 NK-B" panose="02020700000000000000" pitchFamily="18" charset="-128"/>
                <a:ea typeface="UD デジタル 教科書体 NK-B" panose="02020700000000000000" pitchFamily="18" charset="-128"/>
              </a:rPr>
              <a:t>部品</a:t>
            </a:r>
          </a:p>
        </p:txBody>
      </p:sp>
      <p:sp>
        <p:nvSpPr>
          <p:cNvPr id="16" name="Text Box 15"/>
          <p:cNvSpPr txBox="1">
            <a:spLocks noChangeArrowheads="1"/>
          </p:cNvSpPr>
          <p:nvPr/>
        </p:nvSpPr>
        <p:spPr bwMode="auto">
          <a:xfrm>
            <a:off x="1217804" y="2482765"/>
            <a:ext cx="97472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a:solidFill>
                  <a:schemeClr val="tx1"/>
                </a:solidFill>
                <a:latin typeface="Calibri" panose="020F0502020204030204" pitchFamily="34" charset="0"/>
                <a:ea typeface="ＭＳ Ｐゴシック" panose="020B0600070205080204" pitchFamily="50" charset="-128"/>
              </a:defRPr>
            </a:lvl1pPr>
            <a:lvl2pPr marL="742950" indent="-285750">
              <a:defRPr kumimoji="1">
                <a:solidFill>
                  <a:schemeClr val="tx1"/>
                </a:solidFill>
                <a:latin typeface="Calibri" panose="020F0502020204030204" pitchFamily="34" charset="0"/>
                <a:ea typeface="ＭＳ Ｐゴシック" panose="020B0600070205080204" pitchFamily="50" charset="-128"/>
              </a:defRPr>
            </a:lvl2pPr>
            <a:lvl3pPr marL="1143000" indent="-228600">
              <a:defRPr kumimoji="1">
                <a:solidFill>
                  <a:schemeClr val="tx1"/>
                </a:solidFill>
                <a:latin typeface="Calibri" panose="020F0502020204030204" pitchFamily="34" charset="0"/>
                <a:ea typeface="ＭＳ Ｐゴシック" panose="020B0600070205080204" pitchFamily="50" charset="-128"/>
              </a:defRPr>
            </a:lvl3pPr>
            <a:lvl4pPr marL="1600200" indent="-228600">
              <a:defRPr kumimoji="1">
                <a:solidFill>
                  <a:schemeClr val="tx1"/>
                </a:solidFill>
                <a:latin typeface="Calibri" panose="020F0502020204030204" pitchFamily="34" charset="0"/>
                <a:ea typeface="ＭＳ Ｐゴシック" panose="020B0600070205080204" pitchFamily="50" charset="-128"/>
              </a:defRPr>
            </a:lvl4pPr>
            <a:lvl5pPr marL="2057400" indent="-228600">
              <a:defRPr kumimoji="1">
                <a:solidFill>
                  <a:schemeClr val="tx1"/>
                </a:solidFill>
                <a:latin typeface="Calibri" panose="020F0502020204030204" pitchFamily="34" charset="0"/>
                <a:ea typeface="ＭＳ Ｐゴシック" panose="020B0600070205080204" pitchFamily="50" charset="-128"/>
              </a:defRPr>
            </a:lvl5pPr>
            <a:lvl6pPr marL="25146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pPr eaLnBrk="1" hangingPunct="1"/>
            <a:r>
              <a:rPr lang="ja-JP" altLang="en-US">
                <a:latin typeface="UD デジタル 教科書体 NK-B" panose="02020700000000000000" pitchFamily="18" charset="-128"/>
                <a:ea typeface="UD デジタル 教科書体 NK-B" panose="02020700000000000000" pitchFamily="18" charset="-128"/>
              </a:rPr>
              <a:t>転写</a:t>
            </a:r>
          </a:p>
        </p:txBody>
      </p:sp>
      <p:sp>
        <p:nvSpPr>
          <p:cNvPr id="17" name="Text Box 16"/>
          <p:cNvSpPr txBox="1">
            <a:spLocks noChangeArrowheads="1"/>
          </p:cNvSpPr>
          <p:nvPr/>
        </p:nvSpPr>
        <p:spPr bwMode="auto">
          <a:xfrm>
            <a:off x="1200343" y="4613189"/>
            <a:ext cx="903287"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a:solidFill>
                  <a:schemeClr val="tx1"/>
                </a:solidFill>
                <a:latin typeface="Calibri" panose="020F0502020204030204" pitchFamily="34" charset="0"/>
                <a:ea typeface="ＭＳ Ｐゴシック" panose="020B0600070205080204" pitchFamily="50" charset="-128"/>
              </a:defRPr>
            </a:lvl1pPr>
            <a:lvl2pPr marL="742950" indent="-285750">
              <a:defRPr kumimoji="1">
                <a:solidFill>
                  <a:schemeClr val="tx1"/>
                </a:solidFill>
                <a:latin typeface="Calibri" panose="020F0502020204030204" pitchFamily="34" charset="0"/>
                <a:ea typeface="ＭＳ Ｐゴシック" panose="020B0600070205080204" pitchFamily="50" charset="-128"/>
              </a:defRPr>
            </a:lvl2pPr>
            <a:lvl3pPr marL="1143000" indent="-228600">
              <a:defRPr kumimoji="1">
                <a:solidFill>
                  <a:schemeClr val="tx1"/>
                </a:solidFill>
                <a:latin typeface="Calibri" panose="020F0502020204030204" pitchFamily="34" charset="0"/>
                <a:ea typeface="ＭＳ Ｐゴシック" panose="020B0600070205080204" pitchFamily="50" charset="-128"/>
              </a:defRPr>
            </a:lvl3pPr>
            <a:lvl4pPr marL="1600200" indent="-228600">
              <a:defRPr kumimoji="1">
                <a:solidFill>
                  <a:schemeClr val="tx1"/>
                </a:solidFill>
                <a:latin typeface="Calibri" panose="020F0502020204030204" pitchFamily="34" charset="0"/>
                <a:ea typeface="ＭＳ Ｐゴシック" panose="020B0600070205080204" pitchFamily="50" charset="-128"/>
              </a:defRPr>
            </a:lvl4pPr>
            <a:lvl5pPr marL="2057400" indent="-228600">
              <a:defRPr kumimoji="1">
                <a:solidFill>
                  <a:schemeClr val="tx1"/>
                </a:solidFill>
                <a:latin typeface="Calibri" panose="020F0502020204030204" pitchFamily="34" charset="0"/>
                <a:ea typeface="ＭＳ Ｐゴシック" panose="020B0600070205080204" pitchFamily="50" charset="-128"/>
              </a:defRPr>
            </a:lvl5pPr>
            <a:lvl6pPr marL="25146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pPr eaLnBrk="1" hangingPunct="1"/>
            <a:r>
              <a:rPr lang="ja-JP" altLang="en-US" dirty="0">
                <a:latin typeface="UD デジタル 教科書体 NK-B" panose="02020700000000000000" pitchFamily="18" charset="-128"/>
                <a:ea typeface="UD デジタル 教科書体 NK-B" panose="02020700000000000000" pitchFamily="18" charset="-128"/>
              </a:rPr>
              <a:t>翻訳</a:t>
            </a:r>
          </a:p>
        </p:txBody>
      </p:sp>
      <p:pic>
        <p:nvPicPr>
          <p:cNvPr id="18" name="図 17" descr="名称未設定 6のコピー.gif"/>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499042" y="1355640"/>
            <a:ext cx="2576512"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小波 18"/>
          <p:cNvSpPr/>
          <p:nvPr/>
        </p:nvSpPr>
        <p:spPr>
          <a:xfrm>
            <a:off x="3860992" y="3855952"/>
            <a:ext cx="2214562" cy="285750"/>
          </a:xfrm>
          <a:prstGeom prst="doubleWave">
            <a:avLst/>
          </a:prstGeom>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ja-JP" altLang="en-US">
              <a:latin typeface="UD デジタル 教科書体 NK-B" panose="02020700000000000000" pitchFamily="18" charset="-128"/>
              <a:ea typeface="UD デジタル 教科書体 NK-B" panose="02020700000000000000" pitchFamily="18" charset="-128"/>
              <a:cs typeface="Meiryo UI" panose="020B0604030504040204" pitchFamily="50" charset="-128"/>
            </a:endParaRPr>
          </a:p>
        </p:txBody>
      </p:sp>
      <p:sp>
        <p:nvSpPr>
          <p:cNvPr id="20" name="円柱 19"/>
          <p:cNvSpPr/>
          <p:nvPr/>
        </p:nvSpPr>
        <p:spPr>
          <a:xfrm>
            <a:off x="4003867" y="3649577"/>
            <a:ext cx="142875" cy="357188"/>
          </a:xfrm>
          <a:prstGeom prst="can">
            <a:avLst/>
          </a:prstGeom>
          <a:solidFill>
            <a:srgbClr val="FFC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ja-JP" altLang="en-US">
              <a:latin typeface="UD デジタル 教科書体 NK-B" panose="02020700000000000000" pitchFamily="18" charset="-128"/>
              <a:ea typeface="UD デジタル 教科書体 NK-B" panose="02020700000000000000" pitchFamily="18" charset="-128"/>
              <a:cs typeface="Meiryo UI" panose="020B0604030504040204" pitchFamily="50" charset="-128"/>
            </a:endParaRPr>
          </a:p>
        </p:txBody>
      </p:sp>
      <p:sp>
        <p:nvSpPr>
          <p:cNvPr id="21" name="円柱 20"/>
          <p:cNvSpPr/>
          <p:nvPr/>
        </p:nvSpPr>
        <p:spPr>
          <a:xfrm>
            <a:off x="4289617" y="3641640"/>
            <a:ext cx="142875" cy="357187"/>
          </a:xfrm>
          <a:prstGeom prst="can">
            <a:avLst/>
          </a:prstGeom>
          <a:solidFill>
            <a:srgbClr val="FF66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ja-JP" altLang="en-US">
              <a:latin typeface="UD デジタル 教科書体 NK-B" panose="02020700000000000000" pitchFamily="18" charset="-128"/>
              <a:ea typeface="UD デジタル 教科書体 NK-B" panose="02020700000000000000" pitchFamily="18" charset="-128"/>
              <a:cs typeface="Meiryo UI" panose="020B0604030504040204" pitchFamily="50" charset="-128"/>
            </a:endParaRPr>
          </a:p>
        </p:txBody>
      </p:sp>
      <p:sp>
        <p:nvSpPr>
          <p:cNvPr id="22" name="円柱 21"/>
          <p:cNvSpPr/>
          <p:nvPr/>
        </p:nvSpPr>
        <p:spPr>
          <a:xfrm>
            <a:off x="4575367" y="3641640"/>
            <a:ext cx="142875" cy="357187"/>
          </a:xfrm>
          <a:prstGeom prst="can">
            <a:avLst/>
          </a:prstGeom>
          <a:solidFill>
            <a:srgbClr val="FF66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ja-JP" altLang="en-US">
              <a:latin typeface="UD デジタル 教科書体 NK-B" panose="02020700000000000000" pitchFamily="18" charset="-128"/>
              <a:ea typeface="UD デジタル 教科書体 NK-B" panose="02020700000000000000" pitchFamily="18" charset="-128"/>
              <a:cs typeface="Meiryo UI" panose="020B0604030504040204" pitchFamily="50" charset="-128"/>
            </a:endParaRPr>
          </a:p>
        </p:txBody>
      </p:sp>
      <p:sp>
        <p:nvSpPr>
          <p:cNvPr id="23" name="円柱 22"/>
          <p:cNvSpPr/>
          <p:nvPr/>
        </p:nvSpPr>
        <p:spPr>
          <a:xfrm>
            <a:off x="4861117" y="3641640"/>
            <a:ext cx="142875" cy="357187"/>
          </a:xfrm>
          <a:prstGeom prst="can">
            <a:avLst/>
          </a:prstGeom>
          <a:solidFill>
            <a:srgbClr val="92D05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ja-JP" altLang="en-US">
              <a:latin typeface="UD デジタル 教科書体 NK-B" panose="02020700000000000000" pitchFamily="18" charset="-128"/>
              <a:ea typeface="UD デジタル 教科書体 NK-B" panose="02020700000000000000" pitchFamily="18" charset="-128"/>
              <a:cs typeface="Meiryo UI" panose="020B0604030504040204" pitchFamily="50" charset="-128"/>
            </a:endParaRPr>
          </a:p>
        </p:txBody>
      </p:sp>
      <p:sp>
        <p:nvSpPr>
          <p:cNvPr id="24" name="円柱 23"/>
          <p:cNvSpPr/>
          <p:nvPr/>
        </p:nvSpPr>
        <p:spPr>
          <a:xfrm>
            <a:off x="5146867" y="3641640"/>
            <a:ext cx="142875" cy="357187"/>
          </a:xfrm>
          <a:prstGeom prst="can">
            <a:avLst/>
          </a:prstGeom>
          <a:solidFill>
            <a:srgbClr val="92D05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ja-JP" altLang="en-US">
              <a:latin typeface="UD デジタル 教科書体 NK-B" panose="02020700000000000000" pitchFamily="18" charset="-128"/>
              <a:ea typeface="UD デジタル 教科書体 NK-B" panose="02020700000000000000" pitchFamily="18" charset="-128"/>
              <a:cs typeface="Meiryo UI" panose="020B0604030504040204" pitchFamily="50" charset="-128"/>
            </a:endParaRPr>
          </a:p>
        </p:txBody>
      </p:sp>
      <p:sp>
        <p:nvSpPr>
          <p:cNvPr id="25" name="円柱 24"/>
          <p:cNvSpPr/>
          <p:nvPr/>
        </p:nvSpPr>
        <p:spPr>
          <a:xfrm>
            <a:off x="5432617" y="3641640"/>
            <a:ext cx="142875" cy="357187"/>
          </a:xfrm>
          <a:prstGeom prst="can">
            <a:avLst/>
          </a:prstGeom>
          <a:solidFill>
            <a:srgbClr val="00B0F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ja-JP" altLang="en-US">
              <a:latin typeface="UD デジタル 教科書体 NK-B" panose="02020700000000000000" pitchFamily="18" charset="-128"/>
              <a:ea typeface="UD デジタル 教科書体 NK-B" panose="02020700000000000000" pitchFamily="18" charset="-128"/>
              <a:cs typeface="Meiryo UI" panose="020B0604030504040204" pitchFamily="50" charset="-128"/>
            </a:endParaRPr>
          </a:p>
        </p:txBody>
      </p:sp>
      <p:sp>
        <p:nvSpPr>
          <p:cNvPr id="26" name="円柱 25"/>
          <p:cNvSpPr/>
          <p:nvPr/>
        </p:nvSpPr>
        <p:spPr>
          <a:xfrm>
            <a:off x="5718367" y="3641640"/>
            <a:ext cx="142875" cy="357187"/>
          </a:xfrm>
          <a:prstGeom prst="can">
            <a:avLst/>
          </a:prstGeom>
          <a:solidFill>
            <a:srgbClr val="FF66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ja-JP" altLang="en-US">
              <a:latin typeface="UD デジタル 教科書体 NK-B" panose="02020700000000000000" pitchFamily="18" charset="-128"/>
              <a:ea typeface="UD デジタル 教科書体 NK-B" panose="02020700000000000000" pitchFamily="18" charset="-128"/>
              <a:cs typeface="Meiryo UI" panose="020B0604030504040204" pitchFamily="50" charset="-128"/>
            </a:endParaRPr>
          </a:p>
        </p:txBody>
      </p:sp>
      <p:sp>
        <p:nvSpPr>
          <p:cNvPr id="27" name="円/楕円 122"/>
          <p:cNvSpPr/>
          <p:nvPr/>
        </p:nvSpPr>
        <p:spPr>
          <a:xfrm>
            <a:off x="4253104" y="3390815"/>
            <a:ext cx="214313" cy="214312"/>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altLang="ja-JP" sz="1600" dirty="0">
                <a:solidFill>
                  <a:schemeClr val="tx1"/>
                </a:solidFill>
                <a:latin typeface="UD デジタル 教科書体 NK-B" panose="02020700000000000000" pitchFamily="18" charset="-128"/>
                <a:ea typeface="UD デジタル 教科書体 NK-B" panose="02020700000000000000" pitchFamily="18" charset="-128"/>
                <a:cs typeface="Meiryo UI" panose="020B0604030504040204" pitchFamily="50" charset="-128"/>
              </a:rPr>
              <a:t>A</a:t>
            </a:r>
            <a:endParaRPr lang="ja-JP" altLang="en-US" sz="1600" dirty="0">
              <a:solidFill>
                <a:schemeClr val="tx1"/>
              </a:solidFill>
              <a:latin typeface="UD デジタル 教科書体 NK-B" panose="02020700000000000000" pitchFamily="18" charset="-128"/>
              <a:ea typeface="UD デジタル 教科書体 NK-B" panose="02020700000000000000" pitchFamily="18" charset="-128"/>
              <a:cs typeface="Meiryo UI" panose="020B0604030504040204" pitchFamily="50" charset="-128"/>
            </a:endParaRPr>
          </a:p>
        </p:txBody>
      </p:sp>
      <p:sp>
        <p:nvSpPr>
          <p:cNvPr id="28" name="円/楕円 123"/>
          <p:cNvSpPr/>
          <p:nvPr/>
        </p:nvSpPr>
        <p:spPr>
          <a:xfrm>
            <a:off x="4548379" y="3390815"/>
            <a:ext cx="214313" cy="214312"/>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altLang="ja-JP" sz="1600" dirty="0">
                <a:solidFill>
                  <a:schemeClr val="tx1"/>
                </a:solidFill>
                <a:latin typeface="UD デジタル 教科書体 NK-B" panose="02020700000000000000" pitchFamily="18" charset="-128"/>
                <a:ea typeface="UD デジタル 教科書体 NK-B" panose="02020700000000000000" pitchFamily="18" charset="-128"/>
                <a:cs typeface="Meiryo UI" panose="020B0604030504040204" pitchFamily="50" charset="-128"/>
              </a:rPr>
              <a:t>A</a:t>
            </a:r>
            <a:endParaRPr lang="ja-JP" altLang="en-US" sz="1600" dirty="0">
              <a:solidFill>
                <a:schemeClr val="tx1"/>
              </a:solidFill>
              <a:latin typeface="UD デジタル 教科書体 NK-B" panose="02020700000000000000" pitchFamily="18" charset="-128"/>
              <a:ea typeface="UD デジタル 教科書体 NK-B" panose="02020700000000000000" pitchFamily="18" charset="-128"/>
              <a:cs typeface="Meiryo UI" panose="020B0604030504040204" pitchFamily="50" charset="-128"/>
            </a:endParaRPr>
          </a:p>
        </p:txBody>
      </p:sp>
      <p:sp>
        <p:nvSpPr>
          <p:cNvPr id="29" name="円/楕円 124"/>
          <p:cNvSpPr/>
          <p:nvPr/>
        </p:nvSpPr>
        <p:spPr>
          <a:xfrm>
            <a:off x="5673917" y="3400340"/>
            <a:ext cx="214312" cy="214312"/>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altLang="ja-JP" sz="1600" dirty="0">
                <a:solidFill>
                  <a:schemeClr val="tx1"/>
                </a:solidFill>
                <a:latin typeface="UD デジタル 教科書体 NK-B" panose="02020700000000000000" pitchFamily="18" charset="-128"/>
                <a:ea typeface="UD デジタル 教科書体 NK-B" panose="02020700000000000000" pitchFamily="18" charset="-128"/>
                <a:cs typeface="Meiryo UI" panose="020B0604030504040204" pitchFamily="50" charset="-128"/>
              </a:rPr>
              <a:t>A</a:t>
            </a:r>
            <a:endParaRPr lang="ja-JP" altLang="en-US" sz="1600" dirty="0">
              <a:solidFill>
                <a:schemeClr val="tx1"/>
              </a:solidFill>
              <a:latin typeface="UD デジタル 教科書体 NK-B" panose="02020700000000000000" pitchFamily="18" charset="-128"/>
              <a:ea typeface="UD デジタル 教科書体 NK-B" panose="02020700000000000000" pitchFamily="18" charset="-128"/>
              <a:cs typeface="Meiryo UI" panose="020B0604030504040204" pitchFamily="50" charset="-128"/>
            </a:endParaRPr>
          </a:p>
        </p:txBody>
      </p:sp>
      <p:sp>
        <p:nvSpPr>
          <p:cNvPr id="30" name="円/楕円 125"/>
          <p:cNvSpPr/>
          <p:nvPr/>
        </p:nvSpPr>
        <p:spPr>
          <a:xfrm>
            <a:off x="3959417" y="3400340"/>
            <a:ext cx="214312" cy="214312"/>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altLang="ja-JP" sz="1600" dirty="0">
                <a:solidFill>
                  <a:schemeClr val="tx1"/>
                </a:solidFill>
                <a:latin typeface="UD デジタル 教科書体 NK-B" panose="02020700000000000000" pitchFamily="18" charset="-128"/>
                <a:ea typeface="UD デジタル 教科書体 NK-B" panose="02020700000000000000" pitchFamily="18" charset="-128"/>
                <a:cs typeface="Meiryo UI" panose="020B0604030504040204" pitchFamily="50" charset="-128"/>
              </a:rPr>
              <a:t>U</a:t>
            </a:r>
            <a:endParaRPr lang="ja-JP" altLang="en-US" sz="1600" dirty="0">
              <a:solidFill>
                <a:schemeClr val="tx1"/>
              </a:solidFill>
              <a:latin typeface="UD デジタル 教科書体 NK-B" panose="02020700000000000000" pitchFamily="18" charset="-128"/>
              <a:ea typeface="UD デジタル 教科書体 NK-B" panose="02020700000000000000" pitchFamily="18" charset="-128"/>
              <a:cs typeface="Meiryo UI" panose="020B0604030504040204" pitchFamily="50" charset="-128"/>
            </a:endParaRPr>
          </a:p>
        </p:txBody>
      </p:sp>
      <p:sp>
        <p:nvSpPr>
          <p:cNvPr id="31" name="円/楕円 126"/>
          <p:cNvSpPr/>
          <p:nvPr/>
        </p:nvSpPr>
        <p:spPr>
          <a:xfrm>
            <a:off x="5397692" y="3400340"/>
            <a:ext cx="214312" cy="214312"/>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altLang="ja-JP" sz="1600" dirty="0">
                <a:solidFill>
                  <a:schemeClr val="tx1"/>
                </a:solidFill>
                <a:latin typeface="UD デジタル 教科書体 NK-B" panose="02020700000000000000" pitchFamily="18" charset="-128"/>
                <a:ea typeface="UD デジタル 教科書体 NK-B" panose="02020700000000000000" pitchFamily="18" charset="-128"/>
                <a:cs typeface="Meiryo UI" panose="020B0604030504040204" pitchFamily="50" charset="-128"/>
              </a:rPr>
              <a:t>C</a:t>
            </a:r>
            <a:endParaRPr lang="ja-JP" altLang="en-US" sz="1600" dirty="0">
              <a:solidFill>
                <a:schemeClr val="tx1"/>
              </a:solidFill>
              <a:latin typeface="UD デジタル 教科書体 NK-B" panose="02020700000000000000" pitchFamily="18" charset="-128"/>
              <a:ea typeface="UD デジタル 教科書体 NK-B" panose="02020700000000000000" pitchFamily="18" charset="-128"/>
              <a:cs typeface="Meiryo UI" panose="020B0604030504040204" pitchFamily="50" charset="-128"/>
            </a:endParaRPr>
          </a:p>
        </p:txBody>
      </p:sp>
      <p:sp>
        <p:nvSpPr>
          <p:cNvPr id="32" name="円/楕円 127"/>
          <p:cNvSpPr/>
          <p:nvPr/>
        </p:nvSpPr>
        <p:spPr>
          <a:xfrm>
            <a:off x="5111942" y="3390815"/>
            <a:ext cx="214312" cy="214312"/>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altLang="ja-JP" sz="1600" dirty="0">
                <a:solidFill>
                  <a:schemeClr val="tx1"/>
                </a:solidFill>
                <a:latin typeface="UD デジタル 教科書体 NK-B" panose="02020700000000000000" pitchFamily="18" charset="-128"/>
                <a:ea typeface="UD デジタル 教科書体 NK-B" panose="02020700000000000000" pitchFamily="18" charset="-128"/>
                <a:cs typeface="Meiryo UI" panose="020B0604030504040204" pitchFamily="50" charset="-128"/>
              </a:rPr>
              <a:t>G</a:t>
            </a:r>
            <a:endParaRPr lang="ja-JP" altLang="en-US" sz="1600" dirty="0">
              <a:solidFill>
                <a:schemeClr val="tx1"/>
              </a:solidFill>
              <a:latin typeface="UD デジタル 教科書体 NK-B" panose="02020700000000000000" pitchFamily="18" charset="-128"/>
              <a:ea typeface="UD デジタル 教科書体 NK-B" panose="02020700000000000000" pitchFamily="18" charset="-128"/>
              <a:cs typeface="Meiryo UI" panose="020B0604030504040204" pitchFamily="50" charset="-128"/>
            </a:endParaRPr>
          </a:p>
        </p:txBody>
      </p:sp>
      <p:sp>
        <p:nvSpPr>
          <p:cNvPr id="33" name="円/楕円 128"/>
          <p:cNvSpPr/>
          <p:nvPr/>
        </p:nvSpPr>
        <p:spPr>
          <a:xfrm>
            <a:off x="4816667" y="3382877"/>
            <a:ext cx="214312" cy="214313"/>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altLang="ja-JP" sz="1600" dirty="0">
                <a:solidFill>
                  <a:schemeClr val="tx1"/>
                </a:solidFill>
                <a:latin typeface="UD デジタル 教科書体 NK-B" panose="02020700000000000000" pitchFamily="18" charset="-128"/>
                <a:ea typeface="UD デジタル 教科書体 NK-B" panose="02020700000000000000" pitchFamily="18" charset="-128"/>
                <a:cs typeface="Meiryo UI" panose="020B0604030504040204" pitchFamily="50" charset="-128"/>
              </a:rPr>
              <a:t>G</a:t>
            </a:r>
            <a:endParaRPr lang="ja-JP" altLang="en-US" sz="1600" dirty="0">
              <a:solidFill>
                <a:schemeClr val="tx1"/>
              </a:solidFill>
              <a:latin typeface="UD デジタル 教科書体 NK-B" panose="02020700000000000000" pitchFamily="18" charset="-128"/>
              <a:ea typeface="UD デジタル 教科書体 NK-B" panose="02020700000000000000" pitchFamily="18" charset="-128"/>
              <a:cs typeface="Meiryo UI" panose="020B0604030504040204" pitchFamily="50" charset="-128"/>
            </a:endParaRPr>
          </a:p>
        </p:txBody>
      </p:sp>
      <p:pic>
        <p:nvPicPr>
          <p:cNvPr id="34" name="Picture 2" descr="http://thumbnail.image.rakuten.co.jp/@0_gold/nejiya/pho/009_001.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32742" y="4927515"/>
            <a:ext cx="1008062" cy="100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Picture 12" descr="MCIN00615_0000[1]"/>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861367" y="5570452"/>
            <a:ext cx="736600" cy="45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 name="Picture 3"/>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rot="20567306">
            <a:off x="4237229" y="4987840"/>
            <a:ext cx="1084263"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図 36" descr="テーブル が含まれている画像&#10;&#10;自動的に生成された説明">
            <a:extLst>
              <a:ext uri="{FF2B5EF4-FFF2-40B4-BE49-F238E27FC236}">
                <a16:creationId xmlns:a16="http://schemas.microsoft.com/office/drawing/2014/main" id="{DA0128C7-104C-48AC-8D53-08617625BCE3}"/>
              </a:ext>
            </a:extLst>
          </p:cNvPr>
          <p:cNvPicPr>
            <a:picLocks noChangeAspect="1"/>
          </p:cNvPicPr>
          <p:nvPr/>
        </p:nvPicPr>
        <p:blipFill>
          <a:blip r:embed="rId8"/>
          <a:stretch>
            <a:fillRect/>
          </a:stretch>
        </p:blipFill>
        <p:spPr>
          <a:xfrm>
            <a:off x="8724102" y="2381958"/>
            <a:ext cx="3409950" cy="2876550"/>
          </a:xfrm>
          <a:prstGeom prst="rect">
            <a:avLst/>
          </a:prstGeom>
        </p:spPr>
      </p:pic>
      <p:cxnSp>
        <p:nvCxnSpPr>
          <p:cNvPr id="3" name="コネクタ: カギ線 2">
            <a:extLst>
              <a:ext uri="{FF2B5EF4-FFF2-40B4-BE49-F238E27FC236}">
                <a16:creationId xmlns:a16="http://schemas.microsoft.com/office/drawing/2014/main" id="{7931ECC5-3476-4293-A08D-2FF654F4CE8B}"/>
              </a:ext>
            </a:extLst>
          </p:cNvPr>
          <p:cNvCxnSpPr>
            <a:stCxn id="7" idx="1"/>
            <a:endCxn id="6" idx="1"/>
          </p:cNvCxnSpPr>
          <p:nvPr/>
        </p:nvCxnSpPr>
        <p:spPr>
          <a:xfrm rot="10800000" flipH="1">
            <a:off x="1046354" y="1736493"/>
            <a:ext cx="1588" cy="2016125"/>
          </a:xfrm>
          <a:prstGeom prst="bentConnector3">
            <a:avLst>
              <a:gd name="adj1" fmla="val -37175063"/>
            </a:avLst>
          </a:prstGeom>
          <a:ln>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8" name="テキスト ボックス 37">
            <a:extLst>
              <a:ext uri="{FF2B5EF4-FFF2-40B4-BE49-F238E27FC236}">
                <a16:creationId xmlns:a16="http://schemas.microsoft.com/office/drawing/2014/main" id="{6C82B5EB-BB28-42DF-8887-D3623129B878}"/>
              </a:ext>
            </a:extLst>
          </p:cNvPr>
          <p:cNvSpPr txBox="1"/>
          <p:nvPr/>
        </p:nvSpPr>
        <p:spPr>
          <a:xfrm>
            <a:off x="422913" y="1951592"/>
            <a:ext cx="461665" cy="1697098"/>
          </a:xfrm>
          <a:prstGeom prst="rect">
            <a:avLst/>
          </a:prstGeom>
          <a:noFill/>
        </p:spPr>
        <p:txBody>
          <a:bodyPr vert="eaVert" wrap="square" rtlCol="0">
            <a:spAutoFit/>
          </a:bodyPr>
          <a:lstStyle/>
          <a:p>
            <a:pPr algn="ctr"/>
            <a:r>
              <a:rPr kumimoji="1" lang="ja-JP" altLang="en-US" dirty="0">
                <a:latin typeface="Amasis MT Pro Medium" panose="02040604050005020304" pitchFamily="18" charset="0"/>
              </a:rPr>
              <a:t>逆転写酵素</a:t>
            </a:r>
          </a:p>
        </p:txBody>
      </p:sp>
    </p:spTree>
    <p:extLst>
      <p:ext uri="{BB962C8B-B14F-4D97-AF65-F5344CB8AC3E}">
        <p14:creationId xmlns:p14="http://schemas.microsoft.com/office/powerpoint/2010/main" val="13334280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0.5"/>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イオン">
  <a:themeElements>
    <a:clrScheme name="Ion">
      <a:dk1>
        <a:sysClr val="windowText" lastClr="000000"/>
      </a:dk1>
      <a:lt1>
        <a:sysClr val="window" lastClr="FFFFFF"/>
      </a:lt1>
      <a:dk2>
        <a:srgbClr val="0E5580"/>
      </a:dk2>
      <a:lt2>
        <a:srgbClr val="EBEBEB"/>
      </a:lt2>
      <a:accent1>
        <a:srgbClr val="ACD433"/>
      </a:accent1>
      <a:accent2>
        <a:srgbClr val="E6C133"/>
      </a:accent2>
      <a:accent3>
        <a:srgbClr val="EF7A24"/>
      </a:accent3>
      <a:accent4>
        <a:srgbClr val="5AA0F5"/>
      </a:accent4>
      <a:accent5>
        <a:srgbClr val="75CEEC"/>
      </a:accent5>
      <a:accent6>
        <a:srgbClr val="65D6A0"/>
      </a:accent6>
      <a:hlink>
        <a:srgbClr val="C4E46E"/>
      </a:hlink>
      <a:folHlink>
        <a:srgbClr val="BDE0F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2000"/>
                <a:hueMod val="96000"/>
                <a:satMod val="128000"/>
                <a:lumMod val="114000"/>
              </a:schemeClr>
            </a:gs>
            <a:gs pos="100000">
              <a:schemeClr val="phClr">
                <a:shade val="62000"/>
                <a:hueMod val="100000"/>
                <a:satMod val="134000"/>
                <a:lumMod val="56000"/>
              </a:schemeClr>
            </a:gs>
          </a:gsLst>
          <a:path path="circle">
            <a:fillToRect l="45000" t="65000" r="125000" b="100000"/>
          </a:path>
        </a:gradFill>
        <a:blipFill rotWithShape="1">
          <a:blip xmlns:r="http://schemas.openxmlformats.org/officeDocument/2006/relationships" r:embed="rId1">
            <a:duotone>
              <a:schemeClr val="phClr">
                <a:shade val="62000"/>
                <a:hueMod val="108000"/>
                <a:satMod val="164000"/>
                <a:lumMod val="69000"/>
              </a:schemeClr>
              <a:schemeClr val="phClr">
                <a:tint val="96000"/>
                <a:hueMod val="90000"/>
                <a:satMod val="130000"/>
                <a:lumMod val="134000"/>
              </a:schemeClr>
            </a:duotone>
          </a:blip>
          <a:stretch/>
        </a:blipFill>
      </a:bgFillStyleLst>
    </a:fmtScheme>
  </a:themeElements>
  <a:objectDefaults/>
  <a:extraClrSchemeLst/>
  <a:extLst>
    <a:ext uri="{05A4C25C-085E-4340-85A3-A5531E510DB2}">
      <thm15:themeFamily xmlns:thm15="http://schemas.microsoft.com/office/thememl/2012/main" name="Office_50521412_TF78884036_Win32" id="{CB2AF800-205E-4A7C-88B1-A589E34DC90D}" vid="{3ECE9C51-83C9-4797-8FFD-559E8CE9A412}"/>
    </a:ext>
  </a:extLst>
</a:theme>
</file>

<file path=ppt/theme/theme2.xml><?xml version="1.0" encoding="utf-8"?>
<a:theme xmlns:a="http://schemas.openxmlformats.org/drawingml/2006/main" name="デザインの設定">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93813dd7ca6ad654711aa0ab317e03a3">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f11dc0ce689dd3925e84e4e35398c6e7"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C30393A-FEC6-4A44-9E4A-6EA49F1F7DC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48C88F1-1664-415F-AFCE-F6CF45809817}">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0D16958A-754B-4396-9457-FD7A427A37D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デジタルのデザイン</Template>
  <TotalTime>4157</TotalTime>
  <Words>6682</Words>
  <Application>Microsoft Office PowerPoint</Application>
  <PresentationFormat>ワイド画面</PresentationFormat>
  <Paragraphs>1117</Paragraphs>
  <Slides>56</Slides>
  <Notes>17</Notes>
  <HiddenSlides>0</HiddenSlides>
  <MMClips>0</MMClips>
  <ScaleCrop>false</ScaleCrop>
  <HeadingPairs>
    <vt:vector size="6" baseType="variant">
      <vt:variant>
        <vt:lpstr>使用されているフォント</vt:lpstr>
      </vt:variant>
      <vt:variant>
        <vt:i4>35</vt:i4>
      </vt:variant>
      <vt:variant>
        <vt:lpstr>テーマ</vt:lpstr>
      </vt:variant>
      <vt:variant>
        <vt:i4>2</vt:i4>
      </vt:variant>
      <vt:variant>
        <vt:lpstr>スライド タイトル</vt:lpstr>
      </vt:variant>
      <vt:variant>
        <vt:i4>56</vt:i4>
      </vt:variant>
    </vt:vector>
  </HeadingPairs>
  <TitlesOfParts>
    <vt:vector size="93" baseType="lpstr">
      <vt:lpstr>BIZ UDP明朝 Medium</vt:lpstr>
      <vt:lpstr>HGS創英角ﾎﾟｯﾌﾟ体</vt:lpstr>
      <vt:lpstr>HG丸ｺﾞｼｯｸM-PRO</vt:lpstr>
      <vt:lpstr>Meiryo UI</vt:lpstr>
      <vt:lpstr>Palatino</vt:lpstr>
      <vt:lpstr>UD Digi Kyokasho NK-B</vt:lpstr>
      <vt:lpstr>UD Digi Kyokasho NP-B</vt:lpstr>
      <vt:lpstr>UD デジタル 教科書体 NK-B</vt:lpstr>
      <vt:lpstr>UD デジタル 教科書体 NK-R</vt:lpstr>
      <vt:lpstr>Yet R</vt:lpstr>
      <vt:lpstr>游ゴシック</vt:lpstr>
      <vt:lpstr>游ゴシック Light</vt:lpstr>
      <vt:lpstr>72 Black</vt:lpstr>
      <vt:lpstr>72 Condensed</vt:lpstr>
      <vt:lpstr>72 Light</vt:lpstr>
      <vt:lpstr>Aharoni</vt:lpstr>
      <vt:lpstr>Amasis MT Pro Black</vt:lpstr>
      <vt:lpstr>Amasis MT Pro Medium</vt:lpstr>
      <vt:lpstr>Arial</vt:lpstr>
      <vt:lpstr>Arial Black</vt:lpstr>
      <vt:lpstr>Arial Rounded MT Bold</vt:lpstr>
      <vt:lpstr>Bauhaus 93</vt:lpstr>
      <vt:lpstr>Calibri</vt:lpstr>
      <vt:lpstr>Century Gothic</vt:lpstr>
      <vt:lpstr>Cooper Black</vt:lpstr>
      <vt:lpstr>Franklin Gothic Heavy</vt:lpstr>
      <vt:lpstr>Gill Sans Ultra Bold</vt:lpstr>
      <vt:lpstr>Goudy Stout</vt:lpstr>
      <vt:lpstr>Helvetica</vt:lpstr>
      <vt:lpstr>Lucida Sans Typewriter</vt:lpstr>
      <vt:lpstr>Mongolian Baiti</vt:lpstr>
      <vt:lpstr>Stencil</vt:lpstr>
      <vt:lpstr>Verdana</vt:lpstr>
      <vt:lpstr>Wingdings</vt:lpstr>
      <vt:lpstr>Wingdings 3</vt:lpstr>
      <vt:lpstr>イオン</vt:lpstr>
      <vt:lpstr>デザインの設定</vt:lpstr>
      <vt:lpstr>戦略研勉強会＠キャンプ</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戦略研勉強会＠キャンプ</dc:title>
  <dc:creator>Abe,YutakaTKZIM</dc:creator>
  <cp:lastModifiedBy>Abe,YutakaTKZIM</cp:lastModifiedBy>
  <cp:revision>143</cp:revision>
  <dcterms:created xsi:type="dcterms:W3CDTF">2022-04-27T23:36:56Z</dcterms:created>
  <dcterms:modified xsi:type="dcterms:W3CDTF">2022-06-23T06:41:48Z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